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sldSz cx="9144000" cy="6858000" type="screen4x3"/>
  <p:notesSz cx="9144000" cy="6858000"/>
  <p:defaultTextStyle>
    <a:defPPr>
      <a:defRPr lang="th-TH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284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/>
              <a:t>Lecture 2: Basic Data Mining Techniques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980C7D-C5E8-484B-9DEC-DCD4BAF1592A}" type="datetimeFigureOut">
              <a:rPr lang="en-US"/>
              <a:pPr>
                <a:defRPr/>
              </a:pPr>
              <a:t>3/14/2017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4B84D9-97DB-499D-AF68-1069109DEFCF}" type="slidenum">
              <a:rPr lang="th-TH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5" name="bk object 17"/>
          <p:cNvSpPr/>
          <p:nvPr/>
        </p:nvSpPr>
        <p:spPr>
          <a:xfrm>
            <a:off x="428625" y="965200"/>
            <a:ext cx="8289925" cy="120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6" name="bk object 18"/>
          <p:cNvSpPr/>
          <p:nvPr/>
        </p:nvSpPr>
        <p:spPr>
          <a:xfrm>
            <a:off x="468313" y="1000125"/>
            <a:ext cx="8208962" cy="0"/>
          </a:xfrm>
          <a:custGeom>
            <a:avLst/>
            <a:gdLst/>
            <a:ahLst/>
            <a:cxnLst/>
            <a:rect l="l" t="t" r="r" b="b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7" name="bk object 19"/>
          <p:cNvSpPr/>
          <p:nvPr/>
        </p:nvSpPr>
        <p:spPr>
          <a:xfrm>
            <a:off x="180975" y="6383338"/>
            <a:ext cx="1441450" cy="3286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8" name="bk object 20"/>
          <p:cNvSpPr/>
          <p:nvPr/>
        </p:nvSpPr>
        <p:spPr>
          <a:xfrm>
            <a:off x="1693863" y="6383338"/>
            <a:ext cx="1147762" cy="3794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 sz="19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9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/>
              <a:t>Lecture 2: Basic Data Mining Techniques</a:t>
            </a:r>
          </a:p>
        </p:txBody>
      </p:sp>
      <p:sp>
        <p:nvSpPr>
          <p:cNvPr id="10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559DEC4-ED0D-45FA-AB95-C71565B9C13A}" type="datetimeFigureOut">
              <a:rPr lang="en-US"/>
              <a:pPr>
                <a:defRPr/>
              </a:pPr>
              <a:t>3/14/2017</a:t>
            </a:fld>
            <a:endParaRPr lang="en-US"/>
          </a:p>
        </p:txBody>
      </p:sp>
      <p:sp>
        <p:nvSpPr>
          <p:cNvPr id="11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A45F8B-541F-40B1-97C2-E7DF5129108A}" type="slidenum">
              <a:rPr lang="th-TH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6" name="bk object 17"/>
          <p:cNvSpPr/>
          <p:nvPr/>
        </p:nvSpPr>
        <p:spPr>
          <a:xfrm>
            <a:off x="428625" y="965200"/>
            <a:ext cx="8289925" cy="120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7" name="bk object 18"/>
          <p:cNvSpPr/>
          <p:nvPr/>
        </p:nvSpPr>
        <p:spPr>
          <a:xfrm>
            <a:off x="468313" y="1000125"/>
            <a:ext cx="8208962" cy="0"/>
          </a:xfrm>
          <a:custGeom>
            <a:avLst/>
            <a:gdLst/>
            <a:ahLst/>
            <a:cxnLst/>
            <a:rect l="l" t="t" r="r" b="b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8" name="bk object 19"/>
          <p:cNvSpPr/>
          <p:nvPr/>
        </p:nvSpPr>
        <p:spPr>
          <a:xfrm>
            <a:off x="180975" y="6383338"/>
            <a:ext cx="1441450" cy="3286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9" name="bk object 20"/>
          <p:cNvSpPr/>
          <p:nvPr/>
        </p:nvSpPr>
        <p:spPr>
          <a:xfrm>
            <a:off x="1693863" y="6383338"/>
            <a:ext cx="1147762" cy="3794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10" name="bk object 21"/>
          <p:cNvSpPr/>
          <p:nvPr/>
        </p:nvSpPr>
        <p:spPr>
          <a:xfrm>
            <a:off x="258763" y="254000"/>
            <a:ext cx="4710112" cy="7540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11" name="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/>
              <a:t>Lecture 2: Basic Data Mining Techniques</a:t>
            </a:r>
          </a:p>
        </p:txBody>
      </p:sp>
      <p:sp>
        <p:nvSpPr>
          <p:cNvPr id="12" name="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F8CB3E4-E123-46CD-BB6E-0AC7B501935A}" type="datetimeFigureOut">
              <a:rPr lang="en-US"/>
              <a:pPr>
                <a:defRPr/>
              </a:pPr>
              <a:t>3/14/2017</a:t>
            </a:fld>
            <a:endParaRPr lang="en-US"/>
          </a:p>
        </p:txBody>
      </p:sp>
      <p:sp>
        <p:nvSpPr>
          <p:cNvPr id="13" name="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1F5AA8-2B0D-4037-9DEC-464E81B05F81}" type="slidenum">
              <a:rPr lang="th-TH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/>
              <a:t>Lecture 2: Basic Data Mining Techniques</a:t>
            </a:r>
          </a:p>
        </p:txBody>
      </p:sp>
      <p:sp>
        <p:nvSpPr>
          <p:cNvPr id="4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704719-1EBE-4BFB-8E2C-64D635B6D365}" type="datetimeFigureOut">
              <a:rPr lang="en-US"/>
              <a:pPr>
                <a:defRPr/>
              </a:pPr>
              <a:t>3/14/2017</a:t>
            </a:fld>
            <a:endParaRPr lang="en-US"/>
          </a:p>
        </p:txBody>
      </p:sp>
      <p:sp>
        <p:nvSpPr>
          <p:cNvPr id="5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B2B34C-9053-43DF-A101-7B22B89B02B0}" type="slidenum">
              <a:rPr lang="th-TH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/>
              <a:t>Lecture 2: Basic Data Mining Techniques</a:t>
            </a:r>
          </a:p>
        </p:txBody>
      </p:sp>
      <p:sp>
        <p:nvSpPr>
          <p:cNvPr id="3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29B801-F324-40C8-81AB-21CBBE157DE5}" type="datetimeFigureOut">
              <a:rPr lang="en-US"/>
              <a:pPr>
                <a:defRPr/>
              </a:pPr>
              <a:t>3/14/2017</a:t>
            </a:fld>
            <a:endParaRPr lang="en-US"/>
          </a:p>
        </p:txBody>
      </p:sp>
      <p:sp>
        <p:nvSpPr>
          <p:cNvPr id="4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8A284A-1EDE-469B-9ADB-5850D92127D0}" type="slidenum">
              <a:rPr lang="th-TH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1027" name="Holder 2"/>
          <p:cNvSpPr>
            <a:spLocks noGrp="1"/>
          </p:cNvSpPr>
          <p:nvPr>
            <p:ph type="title"/>
          </p:nvPr>
        </p:nvSpPr>
        <p:spPr bwMode="auto">
          <a:xfrm>
            <a:off x="536575" y="392113"/>
            <a:ext cx="8070850" cy="64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th-TH" smtClean="0"/>
          </a:p>
        </p:txBody>
      </p:sp>
      <p:sp>
        <p:nvSpPr>
          <p:cNvPr id="1028" name="Holder 3"/>
          <p:cNvSpPr>
            <a:spLocks noGrp="1"/>
          </p:cNvSpPr>
          <p:nvPr>
            <p:ph type="body" idx="1"/>
          </p:nvPr>
        </p:nvSpPr>
        <p:spPr bwMode="auto">
          <a:xfrm>
            <a:off x="536575" y="3259138"/>
            <a:ext cx="8026400" cy="1935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th-TH" smtClean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781550" y="6492875"/>
            <a:ext cx="2605088" cy="153988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1125"/>
              </a:lnSpc>
              <a:defRPr sz="1000" b="1">
                <a:solidFill>
                  <a:srgbClr val="1F487C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th-TH"/>
              <a:t>Lecture 2: Basic Data Mining Techniques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8575"/>
            <a:ext cx="2103438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0A3CA9E-F0D6-4C98-9EDC-63665B2C4558}" type="datetimeFigureOut">
              <a:rPr lang="en-US"/>
              <a:pPr>
                <a:defRPr/>
              </a:pPr>
              <a:t>3/14/2017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323263" y="6492875"/>
            <a:ext cx="212725" cy="153988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1125"/>
              </a:lnSpc>
              <a:defRPr sz="1000" b="1">
                <a:solidFill>
                  <a:srgbClr val="1F487C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fld id="{3010D2F6-8F43-49B4-9ECB-6B362923B567}" type="slidenum">
              <a:rPr lang="th-TH"/>
              <a:pPr/>
              <a:t>‹#›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2" r:id="rId4"/>
    <p:sldLayoutId id="2147483651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5.png"/><Relationship Id="rId3" Type="http://schemas.openxmlformats.org/officeDocument/2006/relationships/image" Target="../media/image108.png"/><Relationship Id="rId7" Type="http://schemas.openxmlformats.org/officeDocument/2006/relationships/image" Target="../media/image111.png"/><Relationship Id="rId12" Type="http://schemas.openxmlformats.org/officeDocument/2006/relationships/image" Target="../media/image97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4.png"/><Relationship Id="rId5" Type="http://schemas.openxmlformats.org/officeDocument/2006/relationships/image" Target="../media/image109.png"/><Relationship Id="rId15" Type="http://schemas.openxmlformats.org/officeDocument/2006/relationships/image" Target="../media/image103.png"/><Relationship Id="rId10" Type="http://schemas.openxmlformats.org/officeDocument/2006/relationships/image" Target="../media/image113.png"/><Relationship Id="rId4" Type="http://schemas.openxmlformats.org/officeDocument/2006/relationships/image" Target="../media/image96.png"/><Relationship Id="rId9" Type="http://schemas.openxmlformats.org/officeDocument/2006/relationships/image" Target="../media/image100.png"/><Relationship Id="rId14" Type="http://schemas.openxmlformats.org/officeDocument/2006/relationships/image" Target="../media/image10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3" Type="http://schemas.openxmlformats.org/officeDocument/2006/relationships/image" Target="../media/image120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" Type="http://schemas.openxmlformats.org/officeDocument/2006/relationships/image" Target="../media/image5.png"/><Relationship Id="rId16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09.png"/><Relationship Id="rId15" Type="http://schemas.openxmlformats.org/officeDocument/2006/relationships/image" Target="../media/image130.png"/><Relationship Id="rId10" Type="http://schemas.openxmlformats.org/officeDocument/2006/relationships/image" Target="../media/image125.png"/><Relationship Id="rId19" Type="http://schemas.openxmlformats.org/officeDocument/2006/relationships/image" Target="../media/image134.png"/><Relationship Id="rId4" Type="http://schemas.openxmlformats.org/officeDocument/2006/relationships/image" Target="../media/image96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2.png"/><Relationship Id="rId3" Type="http://schemas.openxmlformats.org/officeDocument/2006/relationships/image" Target="../media/image96.png"/><Relationship Id="rId7" Type="http://schemas.openxmlformats.org/officeDocument/2006/relationships/image" Target="../media/image112.png"/><Relationship Id="rId12" Type="http://schemas.openxmlformats.org/officeDocument/2006/relationships/image" Target="../media/image115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png"/><Relationship Id="rId11" Type="http://schemas.openxmlformats.org/officeDocument/2006/relationships/image" Target="../media/image97.png"/><Relationship Id="rId5" Type="http://schemas.openxmlformats.org/officeDocument/2006/relationships/image" Target="../media/image110.png"/><Relationship Id="rId10" Type="http://schemas.openxmlformats.org/officeDocument/2006/relationships/image" Target="../media/image114.png"/><Relationship Id="rId4" Type="http://schemas.openxmlformats.org/officeDocument/2006/relationships/image" Target="../media/image109.png"/><Relationship Id="rId9" Type="http://schemas.openxmlformats.org/officeDocument/2006/relationships/image" Target="../media/image113.png"/><Relationship Id="rId14" Type="http://schemas.openxmlformats.org/officeDocument/2006/relationships/image" Target="../media/image10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01.png"/><Relationship Id="rId3" Type="http://schemas.openxmlformats.org/officeDocument/2006/relationships/image" Target="../media/image135.png"/><Relationship Id="rId7" Type="http://schemas.openxmlformats.org/officeDocument/2006/relationships/image" Target="../media/image137.png"/><Relationship Id="rId12" Type="http://schemas.openxmlformats.org/officeDocument/2006/relationships/image" Target="../media/image113.png"/><Relationship Id="rId17" Type="http://schemas.openxmlformats.org/officeDocument/2006/relationships/image" Target="../media/image103.png"/><Relationship Id="rId2" Type="http://schemas.openxmlformats.org/officeDocument/2006/relationships/image" Target="../media/image5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11" Type="http://schemas.openxmlformats.org/officeDocument/2006/relationships/image" Target="../media/image140.png"/><Relationship Id="rId5" Type="http://schemas.openxmlformats.org/officeDocument/2006/relationships/image" Target="../media/image109.png"/><Relationship Id="rId15" Type="http://schemas.openxmlformats.org/officeDocument/2006/relationships/image" Target="../media/image142.png"/><Relationship Id="rId10" Type="http://schemas.openxmlformats.org/officeDocument/2006/relationships/image" Target="../media/image139.png"/><Relationship Id="rId4" Type="http://schemas.openxmlformats.org/officeDocument/2006/relationships/image" Target="../media/image96.png"/><Relationship Id="rId9" Type="http://schemas.openxmlformats.org/officeDocument/2006/relationships/image" Target="../media/image97.png"/><Relationship Id="rId14" Type="http://schemas.openxmlformats.org/officeDocument/2006/relationships/image" Target="../media/image1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8.png"/><Relationship Id="rId18" Type="http://schemas.openxmlformats.org/officeDocument/2006/relationships/image" Target="../media/image163.png"/><Relationship Id="rId26" Type="http://schemas.openxmlformats.org/officeDocument/2006/relationships/image" Target="../media/image171.png"/><Relationship Id="rId39" Type="http://schemas.openxmlformats.org/officeDocument/2006/relationships/image" Target="../media/image184.png"/><Relationship Id="rId3" Type="http://schemas.openxmlformats.org/officeDocument/2006/relationships/image" Target="../media/image148.png"/><Relationship Id="rId21" Type="http://schemas.openxmlformats.org/officeDocument/2006/relationships/image" Target="../media/image166.png"/><Relationship Id="rId34" Type="http://schemas.openxmlformats.org/officeDocument/2006/relationships/image" Target="../media/image179.png"/><Relationship Id="rId42" Type="http://schemas.openxmlformats.org/officeDocument/2006/relationships/image" Target="../media/image187.png"/><Relationship Id="rId47" Type="http://schemas.openxmlformats.org/officeDocument/2006/relationships/image" Target="../media/image192.png"/><Relationship Id="rId50" Type="http://schemas.openxmlformats.org/officeDocument/2006/relationships/image" Target="../media/image195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17" Type="http://schemas.openxmlformats.org/officeDocument/2006/relationships/image" Target="../media/image162.png"/><Relationship Id="rId25" Type="http://schemas.openxmlformats.org/officeDocument/2006/relationships/image" Target="../media/image170.png"/><Relationship Id="rId33" Type="http://schemas.openxmlformats.org/officeDocument/2006/relationships/image" Target="../media/image178.png"/><Relationship Id="rId38" Type="http://schemas.openxmlformats.org/officeDocument/2006/relationships/image" Target="../media/image183.png"/><Relationship Id="rId46" Type="http://schemas.openxmlformats.org/officeDocument/2006/relationships/image" Target="../media/image191.png"/><Relationship Id="rId2" Type="http://schemas.openxmlformats.org/officeDocument/2006/relationships/image" Target="../media/image147.png"/><Relationship Id="rId16" Type="http://schemas.openxmlformats.org/officeDocument/2006/relationships/image" Target="../media/image161.png"/><Relationship Id="rId20" Type="http://schemas.openxmlformats.org/officeDocument/2006/relationships/image" Target="../media/image165.png"/><Relationship Id="rId29" Type="http://schemas.openxmlformats.org/officeDocument/2006/relationships/image" Target="../media/image174.png"/><Relationship Id="rId41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24" Type="http://schemas.openxmlformats.org/officeDocument/2006/relationships/image" Target="../media/image169.png"/><Relationship Id="rId32" Type="http://schemas.openxmlformats.org/officeDocument/2006/relationships/image" Target="../media/image177.png"/><Relationship Id="rId37" Type="http://schemas.openxmlformats.org/officeDocument/2006/relationships/image" Target="../media/image182.png"/><Relationship Id="rId40" Type="http://schemas.openxmlformats.org/officeDocument/2006/relationships/image" Target="../media/image185.png"/><Relationship Id="rId45" Type="http://schemas.openxmlformats.org/officeDocument/2006/relationships/image" Target="../media/image190.png"/><Relationship Id="rId53" Type="http://schemas.openxmlformats.org/officeDocument/2006/relationships/image" Target="../media/image38.png"/><Relationship Id="rId5" Type="http://schemas.openxmlformats.org/officeDocument/2006/relationships/image" Target="../media/image150.png"/><Relationship Id="rId15" Type="http://schemas.openxmlformats.org/officeDocument/2006/relationships/image" Target="../media/image160.png"/><Relationship Id="rId23" Type="http://schemas.openxmlformats.org/officeDocument/2006/relationships/image" Target="../media/image168.png"/><Relationship Id="rId28" Type="http://schemas.openxmlformats.org/officeDocument/2006/relationships/image" Target="../media/image173.png"/><Relationship Id="rId36" Type="http://schemas.openxmlformats.org/officeDocument/2006/relationships/image" Target="../media/image181.png"/><Relationship Id="rId49" Type="http://schemas.openxmlformats.org/officeDocument/2006/relationships/image" Target="../media/image194.png"/><Relationship Id="rId10" Type="http://schemas.openxmlformats.org/officeDocument/2006/relationships/image" Target="../media/image155.png"/><Relationship Id="rId19" Type="http://schemas.openxmlformats.org/officeDocument/2006/relationships/image" Target="../media/image164.png"/><Relationship Id="rId31" Type="http://schemas.openxmlformats.org/officeDocument/2006/relationships/image" Target="../media/image176.png"/><Relationship Id="rId44" Type="http://schemas.openxmlformats.org/officeDocument/2006/relationships/image" Target="../media/image189.png"/><Relationship Id="rId52" Type="http://schemas.openxmlformats.org/officeDocument/2006/relationships/image" Target="../media/image197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Relationship Id="rId22" Type="http://schemas.openxmlformats.org/officeDocument/2006/relationships/image" Target="../media/image167.png"/><Relationship Id="rId27" Type="http://schemas.openxmlformats.org/officeDocument/2006/relationships/image" Target="../media/image172.png"/><Relationship Id="rId30" Type="http://schemas.openxmlformats.org/officeDocument/2006/relationships/image" Target="../media/image175.png"/><Relationship Id="rId35" Type="http://schemas.openxmlformats.org/officeDocument/2006/relationships/image" Target="../media/image180.png"/><Relationship Id="rId43" Type="http://schemas.openxmlformats.org/officeDocument/2006/relationships/image" Target="../media/image188.png"/><Relationship Id="rId48" Type="http://schemas.openxmlformats.org/officeDocument/2006/relationships/image" Target="../media/image193.png"/><Relationship Id="rId8" Type="http://schemas.openxmlformats.org/officeDocument/2006/relationships/image" Target="../media/image153.png"/><Relationship Id="rId51" Type="http://schemas.openxmlformats.org/officeDocument/2006/relationships/image" Target="../media/image19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jpe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jpeg"/><Relationship Id="rId5" Type="http://schemas.openxmlformats.org/officeDocument/2006/relationships/image" Target="../media/image201.png"/><Relationship Id="rId10" Type="http://schemas.openxmlformats.org/officeDocument/2006/relationships/image" Target="../media/image206.jpeg"/><Relationship Id="rId4" Type="http://schemas.openxmlformats.org/officeDocument/2006/relationships/image" Target="../media/image200.jpeg"/><Relationship Id="rId9" Type="http://schemas.openxmlformats.org/officeDocument/2006/relationships/image" Target="../media/image20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26" Type="http://schemas.openxmlformats.org/officeDocument/2006/relationships/image" Target="../media/image44.png"/><Relationship Id="rId39" Type="http://schemas.openxmlformats.org/officeDocument/2006/relationships/image" Target="../media/image57.pn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34" Type="http://schemas.openxmlformats.org/officeDocument/2006/relationships/image" Target="../media/image52.png"/><Relationship Id="rId42" Type="http://schemas.openxmlformats.org/officeDocument/2006/relationships/image" Target="../media/image60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33" Type="http://schemas.openxmlformats.org/officeDocument/2006/relationships/image" Target="../media/image51.png"/><Relationship Id="rId38" Type="http://schemas.openxmlformats.org/officeDocument/2006/relationships/image" Target="../media/image56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29" Type="http://schemas.openxmlformats.org/officeDocument/2006/relationships/image" Target="../media/image47.png"/><Relationship Id="rId41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42.png"/><Relationship Id="rId32" Type="http://schemas.openxmlformats.org/officeDocument/2006/relationships/image" Target="../media/image50.png"/><Relationship Id="rId37" Type="http://schemas.openxmlformats.org/officeDocument/2006/relationships/image" Target="../media/image55.png"/><Relationship Id="rId40" Type="http://schemas.openxmlformats.org/officeDocument/2006/relationships/image" Target="../media/image58.png"/><Relationship Id="rId45" Type="http://schemas.openxmlformats.org/officeDocument/2006/relationships/image" Target="../media/image63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28" Type="http://schemas.openxmlformats.org/officeDocument/2006/relationships/image" Target="../media/image46.png"/><Relationship Id="rId36" Type="http://schemas.openxmlformats.org/officeDocument/2006/relationships/image" Target="../media/image54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31" Type="http://schemas.openxmlformats.org/officeDocument/2006/relationships/image" Target="../media/image49.png"/><Relationship Id="rId44" Type="http://schemas.openxmlformats.org/officeDocument/2006/relationships/image" Target="../media/image62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Relationship Id="rId27" Type="http://schemas.openxmlformats.org/officeDocument/2006/relationships/image" Target="../media/image45.png"/><Relationship Id="rId30" Type="http://schemas.openxmlformats.org/officeDocument/2006/relationships/image" Target="../media/image48.png"/><Relationship Id="rId35" Type="http://schemas.openxmlformats.org/officeDocument/2006/relationships/image" Target="../media/image53.png"/><Relationship Id="rId43" Type="http://schemas.openxmlformats.org/officeDocument/2006/relationships/image" Target="../media/image6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25.png"/><Relationship Id="rId3" Type="http://schemas.openxmlformats.org/officeDocument/2006/relationships/image" Target="../media/image4.png"/><Relationship Id="rId7" Type="http://schemas.openxmlformats.org/officeDocument/2006/relationships/image" Target="../media/image219.png"/><Relationship Id="rId12" Type="http://schemas.openxmlformats.org/officeDocument/2006/relationships/image" Target="../media/image2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8.png"/><Relationship Id="rId11" Type="http://schemas.openxmlformats.org/officeDocument/2006/relationships/image" Target="../media/image223.png"/><Relationship Id="rId5" Type="http://schemas.openxmlformats.org/officeDocument/2006/relationships/image" Target="../media/image217.png"/><Relationship Id="rId10" Type="http://schemas.openxmlformats.org/officeDocument/2006/relationships/image" Target="../media/image222.png"/><Relationship Id="rId4" Type="http://schemas.openxmlformats.org/officeDocument/2006/relationships/image" Target="../media/image216.png"/><Relationship Id="rId9" Type="http://schemas.openxmlformats.org/officeDocument/2006/relationships/image" Target="../media/image221.png"/><Relationship Id="rId14" Type="http://schemas.openxmlformats.org/officeDocument/2006/relationships/image" Target="../media/image22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0.png"/><Relationship Id="rId18" Type="http://schemas.openxmlformats.org/officeDocument/2006/relationships/image" Target="../media/image245.png"/><Relationship Id="rId26" Type="http://schemas.openxmlformats.org/officeDocument/2006/relationships/image" Target="../media/image253.png"/><Relationship Id="rId39" Type="http://schemas.openxmlformats.org/officeDocument/2006/relationships/image" Target="../media/image263.png"/><Relationship Id="rId3" Type="http://schemas.openxmlformats.org/officeDocument/2006/relationships/image" Target="../media/image105.png"/><Relationship Id="rId21" Type="http://schemas.openxmlformats.org/officeDocument/2006/relationships/image" Target="../media/image248.png"/><Relationship Id="rId34" Type="http://schemas.openxmlformats.org/officeDocument/2006/relationships/image" Target="../media/image161.png"/><Relationship Id="rId42" Type="http://schemas.openxmlformats.org/officeDocument/2006/relationships/image" Target="../media/image266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17" Type="http://schemas.openxmlformats.org/officeDocument/2006/relationships/image" Target="../media/image244.png"/><Relationship Id="rId25" Type="http://schemas.openxmlformats.org/officeDocument/2006/relationships/image" Target="../media/image252.png"/><Relationship Id="rId33" Type="http://schemas.openxmlformats.org/officeDocument/2006/relationships/image" Target="../media/image153.png"/><Relationship Id="rId38" Type="http://schemas.openxmlformats.org/officeDocument/2006/relationships/image" Target="../media/image262.png"/><Relationship Id="rId2" Type="http://schemas.openxmlformats.org/officeDocument/2006/relationships/image" Target="../media/image227.png"/><Relationship Id="rId16" Type="http://schemas.openxmlformats.org/officeDocument/2006/relationships/image" Target="../media/image243.png"/><Relationship Id="rId20" Type="http://schemas.openxmlformats.org/officeDocument/2006/relationships/image" Target="../media/image247.png"/><Relationship Id="rId29" Type="http://schemas.openxmlformats.org/officeDocument/2006/relationships/image" Target="../media/image256.png"/><Relationship Id="rId41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24" Type="http://schemas.openxmlformats.org/officeDocument/2006/relationships/image" Target="../media/image251.png"/><Relationship Id="rId32" Type="http://schemas.openxmlformats.org/officeDocument/2006/relationships/image" Target="../media/image259.png"/><Relationship Id="rId37" Type="http://schemas.openxmlformats.org/officeDocument/2006/relationships/image" Target="../media/image261.png"/><Relationship Id="rId40" Type="http://schemas.openxmlformats.org/officeDocument/2006/relationships/image" Target="../media/image264.png"/><Relationship Id="rId45" Type="http://schemas.openxmlformats.org/officeDocument/2006/relationships/image" Target="../media/image269.png"/><Relationship Id="rId5" Type="http://schemas.openxmlformats.org/officeDocument/2006/relationships/image" Target="../media/image232.png"/><Relationship Id="rId15" Type="http://schemas.openxmlformats.org/officeDocument/2006/relationships/image" Target="../media/image242.png"/><Relationship Id="rId23" Type="http://schemas.openxmlformats.org/officeDocument/2006/relationships/image" Target="../media/image250.png"/><Relationship Id="rId28" Type="http://schemas.openxmlformats.org/officeDocument/2006/relationships/image" Target="../media/image255.png"/><Relationship Id="rId36" Type="http://schemas.openxmlformats.org/officeDocument/2006/relationships/image" Target="../media/image149.png"/><Relationship Id="rId10" Type="http://schemas.openxmlformats.org/officeDocument/2006/relationships/image" Target="../media/image237.png"/><Relationship Id="rId19" Type="http://schemas.openxmlformats.org/officeDocument/2006/relationships/image" Target="../media/image246.png"/><Relationship Id="rId31" Type="http://schemas.openxmlformats.org/officeDocument/2006/relationships/image" Target="../media/image258.png"/><Relationship Id="rId44" Type="http://schemas.openxmlformats.org/officeDocument/2006/relationships/image" Target="../media/image268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Relationship Id="rId14" Type="http://schemas.openxmlformats.org/officeDocument/2006/relationships/image" Target="../media/image241.png"/><Relationship Id="rId22" Type="http://schemas.openxmlformats.org/officeDocument/2006/relationships/image" Target="../media/image249.png"/><Relationship Id="rId27" Type="http://schemas.openxmlformats.org/officeDocument/2006/relationships/image" Target="../media/image254.png"/><Relationship Id="rId30" Type="http://schemas.openxmlformats.org/officeDocument/2006/relationships/image" Target="../media/image257.png"/><Relationship Id="rId35" Type="http://schemas.openxmlformats.org/officeDocument/2006/relationships/image" Target="../media/image260.png"/><Relationship Id="rId43" Type="http://schemas.openxmlformats.org/officeDocument/2006/relationships/image" Target="../media/image2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8.png"/><Relationship Id="rId4" Type="http://schemas.openxmlformats.org/officeDocument/2006/relationships/image" Target="../media/image10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75.png"/><Relationship Id="rId7" Type="http://schemas.openxmlformats.org/officeDocument/2006/relationships/image" Target="../media/image279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Relationship Id="rId9" Type="http://schemas.openxmlformats.org/officeDocument/2006/relationships/hyperlink" Target="http://shabal.in/visuals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2.png"/><Relationship Id="rId4" Type="http://schemas.openxmlformats.org/officeDocument/2006/relationships/image" Target="../media/image10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5.png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2.png"/><Relationship Id="rId18" Type="http://schemas.openxmlformats.org/officeDocument/2006/relationships/image" Target="../media/image299.png"/><Relationship Id="rId26" Type="http://schemas.openxmlformats.org/officeDocument/2006/relationships/image" Target="../media/image306.png"/><Relationship Id="rId39" Type="http://schemas.openxmlformats.org/officeDocument/2006/relationships/image" Target="../media/image319.png"/><Relationship Id="rId3" Type="http://schemas.openxmlformats.org/officeDocument/2006/relationships/image" Target="../media/image287.png"/><Relationship Id="rId21" Type="http://schemas.openxmlformats.org/officeDocument/2006/relationships/image" Target="../media/image302.png"/><Relationship Id="rId34" Type="http://schemas.openxmlformats.org/officeDocument/2006/relationships/image" Target="../media/image314.png"/><Relationship Id="rId42" Type="http://schemas.openxmlformats.org/officeDocument/2006/relationships/image" Target="../media/image322.png"/><Relationship Id="rId47" Type="http://schemas.openxmlformats.org/officeDocument/2006/relationships/image" Target="../media/image327.png"/><Relationship Id="rId7" Type="http://schemas.openxmlformats.org/officeDocument/2006/relationships/image" Target="../media/image290.png"/><Relationship Id="rId12" Type="http://schemas.openxmlformats.org/officeDocument/2006/relationships/image" Target="../media/image294.png"/><Relationship Id="rId17" Type="http://schemas.openxmlformats.org/officeDocument/2006/relationships/image" Target="../media/image298.png"/><Relationship Id="rId25" Type="http://schemas.openxmlformats.org/officeDocument/2006/relationships/image" Target="../media/image305.png"/><Relationship Id="rId33" Type="http://schemas.openxmlformats.org/officeDocument/2006/relationships/image" Target="../media/image313.png"/><Relationship Id="rId38" Type="http://schemas.openxmlformats.org/officeDocument/2006/relationships/image" Target="../media/image318.png"/><Relationship Id="rId46" Type="http://schemas.openxmlformats.org/officeDocument/2006/relationships/image" Target="../media/image326.png"/><Relationship Id="rId2" Type="http://schemas.openxmlformats.org/officeDocument/2006/relationships/image" Target="../media/image286.png"/><Relationship Id="rId16" Type="http://schemas.openxmlformats.org/officeDocument/2006/relationships/image" Target="../media/image297.png"/><Relationship Id="rId20" Type="http://schemas.openxmlformats.org/officeDocument/2006/relationships/image" Target="../media/image301.png"/><Relationship Id="rId29" Type="http://schemas.openxmlformats.org/officeDocument/2006/relationships/image" Target="../media/image309.png"/><Relationship Id="rId41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9.png"/><Relationship Id="rId11" Type="http://schemas.openxmlformats.org/officeDocument/2006/relationships/image" Target="../media/image293.png"/><Relationship Id="rId24" Type="http://schemas.openxmlformats.org/officeDocument/2006/relationships/image" Target="../media/image304.png"/><Relationship Id="rId32" Type="http://schemas.openxmlformats.org/officeDocument/2006/relationships/image" Target="../media/image312.png"/><Relationship Id="rId37" Type="http://schemas.openxmlformats.org/officeDocument/2006/relationships/image" Target="../media/image317.png"/><Relationship Id="rId40" Type="http://schemas.openxmlformats.org/officeDocument/2006/relationships/image" Target="../media/image320.png"/><Relationship Id="rId45" Type="http://schemas.openxmlformats.org/officeDocument/2006/relationships/image" Target="../media/image325.png"/><Relationship Id="rId5" Type="http://schemas.openxmlformats.org/officeDocument/2006/relationships/image" Target="../media/image259.png"/><Relationship Id="rId15" Type="http://schemas.openxmlformats.org/officeDocument/2006/relationships/image" Target="../media/image296.png"/><Relationship Id="rId23" Type="http://schemas.openxmlformats.org/officeDocument/2006/relationships/image" Target="../media/image303.png"/><Relationship Id="rId28" Type="http://schemas.openxmlformats.org/officeDocument/2006/relationships/image" Target="../media/image308.png"/><Relationship Id="rId36" Type="http://schemas.openxmlformats.org/officeDocument/2006/relationships/image" Target="../media/image316.png"/><Relationship Id="rId49" Type="http://schemas.openxmlformats.org/officeDocument/2006/relationships/image" Target="../media/image329.png"/><Relationship Id="rId10" Type="http://schemas.openxmlformats.org/officeDocument/2006/relationships/image" Target="../media/image267.png"/><Relationship Id="rId19" Type="http://schemas.openxmlformats.org/officeDocument/2006/relationships/image" Target="../media/image300.png"/><Relationship Id="rId31" Type="http://schemas.openxmlformats.org/officeDocument/2006/relationships/image" Target="../media/image311.png"/><Relationship Id="rId44" Type="http://schemas.openxmlformats.org/officeDocument/2006/relationships/image" Target="../media/image324.png"/><Relationship Id="rId4" Type="http://schemas.openxmlformats.org/officeDocument/2006/relationships/image" Target="../media/image288.png"/><Relationship Id="rId9" Type="http://schemas.openxmlformats.org/officeDocument/2006/relationships/image" Target="../media/image292.png"/><Relationship Id="rId14" Type="http://schemas.openxmlformats.org/officeDocument/2006/relationships/image" Target="../media/image295.png"/><Relationship Id="rId22" Type="http://schemas.openxmlformats.org/officeDocument/2006/relationships/image" Target="../media/image261.png"/><Relationship Id="rId27" Type="http://schemas.openxmlformats.org/officeDocument/2006/relationships/image" Target="../media/image307.png"/><Relationship Id="rId30" Type="http://schemas.openxmlformats.org/officeDocument/2006/relationships/image" Target="../media/image310.png"/><Relationship Id="rId35" Type="http://schemas.openxmlformats.org/officeDocument/2006/relationships/image" Target="../media/image315.png"/><Relationship Id="rId43" Type="http://schemas.openxmlformats.org/officeDocument/2006/relationships/image" Target="../media/image323.png"/><Relationship Id="rId48" Type="http://schemas.openxmlformats.org/officeDocument/2006/relationships/image" Target="../media/image328.png"/><Relationship Id="rId8" Type="http://schemas.openxmlformats.org/officeDocument/2006/relationships/image" Target="../media/image29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5.png"/><Relationship Id="rId13" Type="http://schemas.openxmlformats.org/officeDocument/2006/relationships/image" Target="../media/image339.png"/><Relationship Id="rId18" Type="http://schemas.openxmlformats.org/officeDocument/2006/relationships/image" Target="../media/image261.png"/><Relationship Id="rId26" Type="http://schemas.openxmlformats.org/officeDocument/2006/relationships/image" Target="../media/image350.png"/><Relationship Id="rId3" Type="http://schemas.openxmlformats.org/officeDocument/2006/relationships/image" Target="../media/image331.png"/><Relationship Id="rId21" Type="http://schemas.openxmlformats.org/officeDocument/2006/relationships/image" Target="../media/image346.png"/><Relationship Id="rId7" Type="http://schemas.openxmlformats.org/officeDocument/2006/relationships/image" Target="../media/image334.png"/><Relationship Id="rId12" Type="http://schemas.openxmlformats.org/officeDocument/2006/relationships/image" Target="../media/image259.png"/><Relationship Id="rId17" Type="http://schemas.openxmlformats.org/officeDocument/2006/relationships/image" Target="../media/image343.png"/><Relationship Id="rId25" Type="http://schemas.openxmlformats.org/officeDocument/2006/relationships/image" Target="../media/image349.png"/><Relationship Id="rId2" Type="http://schemas.openxmlformats.org/officeDocument/2006/relationships/image" Target="../media/image330.png"/><Relationship Id="rId16" Type="http://schemas.openxmlformats.org/officeDocument/2006/relationships/image" Target="../media/image342.png"/><Relationship Id="rId20" Type="http://schemas.openxmlformats.org/officeDocument/2006/relationships/image" Target="../media/image3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3.png"/><Relationship Id="rId11" Type="http://schemas.openxmlformats.org/officeDocument/2006/relationships/image" Target="../media/image338.png"/><Relationship Id="rId24" Type="http://schemas.openxmlformats.org/officeDocument/2006/relationships/image" Target="../media/image348.png"/><Relationship Id="rId5" Type="http://schemas.openxmlformats.org/officeDocument/2006/relationships/image" Target="../media/image262.png"/><Relationship Id="rId15" Type="http://schemas.openxmlformats.org/officeDocument/2006/relationships/image" Target="../media/image341.png"/><Relationship Id="rId23" Type="http://schemas.openxmlformats.org/officeDocument/2006/relationships/image" Target="../media/image289.png"/><Relationship Id="rId10" Type="http://schemas.openxmlformats.org/officeDocument/2006/relationships/image" Target="../media/image337.png"/><Relationship Id="rId19" Type="http://schemas.openxmlformats.org/officeDocument/2006/relationships/image" Target="../media/image344.png"/><Relationship Id="rId4" Type="http://schemas.openxmlformats.org/officeDocument/2006/relationships/image" Target="../media/image332.png"/><Relationship Id="rId9" Type="http://schemas.openxmlformats.org/officeDocument/2006/relationships/image" Target="../media/image336.png"/><Relationship Id="rId14" Type="http://schemas.openxmlformats.org/officeDocument/2006/relationships/image" Target="../media/image340.png"/><Relationship Id="rId22" Type="http://schemas.openxmlformats.org/officeDocument/2006/relationships/image" Target="../media/image34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7.png"/><Relationship Id="rId13" Type="http://schemas.openxmlformats.org/officeDocument/2006/relationships/image" Target="../media/image362.png"/><Relationship Id="rId3" Type="http://schemas.openxmlformats.org/officeDocument/2006/relationships/image" Target="../media/image352.png"/><Relationship Id="rId7" Type="http://schemas.openxmlformats.org/officeDocument/2006/relationships/image" Target="../media/image356.png"/><Relationship Id="rId12" Type="http://schemas.openxmlformats.org/officeDocument/2006/relationships/image" Target="../media/image361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5.png"/><Relationship Id="rId11" Type="http://schemas.openxmlformats.org/officeDocument/2006/relationships/image" Target="../media/image360.png"/><Relationship Id="rId5" Type="http://schemas.openxmlformats.org/officeDocument/2006/relationships/image" Target="../media/image354.png"/><Relationship Id="rId15" Type="http://schemas.openxmlformats.org/officeDocument/2006/relationships/image" Target="../media/image364.png"/><Relationship Id="rId10" Type="http://schemas.openxmlformats.org/officeDocument/2006/relationships/image" Target="../media/image359.png"/><Relationship Id="rId4" Type="http://schemas.openxmlformats.org/officeDocument/2006/relationships/image" Target="../media/image353.png"/><Relationship Id="rId9" Type="http://schemas.openxmlformats.org/officeDocument/2006/relationships/image" Target="../media/image358.png"/><Relationship Id="rId14" Type="http://schemas.openxmlformats.org/officeDocument/2006/relationships/image" Target="../media/image36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object 2"/>
          <p:cNvSpPr>
            <a:spLocks noChangeArrowheads="1"/>
          </p:cNvSpPr>
          <p:nvPr/>
        </p:nvSpPr>
        <p:spPr bwMode="auto">
          <a:xfrm>
            <a:off x="3708400" y="3413125"/>
            <a:ext cx="4978400" cy="12065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70" name="object 3"/>
          <p:cNvSpPr>
            <a:spLocks/>
          </p:cNvSpPr>
          <p:nvPr/>
        </p:nvSpPr>
        <p:spPr bwMode="auto">
          <a:xfrm>
            <a:off x="3748088" y="3449638"/>
            <a:ext cx="489585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896548" y="0"/>
              </a:cxn>
            </a:cxnLst>
            <a:rect l="0" t="0" r="r" b="b"/>
            <a:pathLst>
              <a:path w="4897120">
                <a:moveTo>
                  <a:pt x="0" y="0"/>
                </a:moveTo>
                <a:lnTo>
                  <a:pt x="4896548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171" name="object 4"/>
          <p:cNvSpPr>
            <a:spLocks noChangeArrowheads="1"/>
          </p:cNvSpPr>
          <p:nvPr/>
        </p:nvSpPr>
        <p:spPr bwMode="auto">
          <a:xfrm>
            <a:off x="4167188" y="5664200"/>
            <a:ext cx="2212975" cy="50323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72" name="object 5"/>
          <p:cNvSpPr>
            <a:spLocks noChangeArrowheads="1"/>
          </p:cNvSpPr>
          <p:nvPr/>
        </p:nvSpPr>
        <p:spPr bwMode="auto">
          <a:xfrm>
            <a:off x="6521450" y="5662613"/>
            <a:ext cx="1765300" cy="5826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73" name="object 6"/>
          <p:cNvSpPr>
            <a:spLocks noChangeArrowheads="1"/>
          </p:cNvSpPr>
          <p:nvPr/>
        </p:nvSpPr>
        <p:spPr bwMode="auto">
          <a:xfrm>
            <a:off x="74613" y="1789113"/>
            <a:ext cx="3759200" cy="321945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74" name="object 7"/>
          <p:cNvSpPr>
            <a:spLocks noChangeArrowheads="1"/>
          </p:cNvSpPr>
          <p:nvPr/>
        </p:nvSpPr>
        <p:spPr bwMode="auto">
          <a:xfrm>
            <a:off x="3490913" y="1293813"/>
            <a:ext cx="5565775" cy="2087562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75" name="object 8"/>
          <p:cNvSpPr>
            <a:spLocks noChangeArrowheads="1"/>
          </p:cNvSpPr>
          <p:nvPr/>
        </p:nvSpPr>
        <p:spPr bwMode="auto">
          <a:xfrm>
            <a:off x="3694113" y="3560763"/>
            <a:ext cx="1384300" cy="379412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76" name="object 9"/>
          <p:cNvSpPr>
            <a:spLocks noChangeArrowheads="1"/>
          </p:cNvSpPr>
          <p:nvPr/>
        </p:nvSpPr>
        <p:spPr bwMode="auto">
          <a:xfrm>
            <a:off x="4767263" y="3560763"/>
            <a:ext cx="3184525" cy="379412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77" name="object 10"/>
          <p:cNvSpPr>
            <a:spLocks noChangeArrowheads="1"/>
          </p:cNvSpPr>
          <p:nvPr/>
        </p:nvSpPr>
        <p:spPr bwMode="auto">
          <a:xfrm>
            <a:off x="3694113" y="4164013"/>
            <a:ext cx="4097337" cy="379412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78" name="object 11"/>
          <p:cNvSpPr>
            <a:spLocks noChangeArrowheads="1"/>
          </p:cNvSpPr>
          <p:nvPr/>
        </p:nvSpPr>
        <p:spPr bwMode="auto">
          <a:xfrm>
            <a:off x="3694113" y="4465638"/>
            <a:ext cx="2686050" cy="379412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79" name="object 12"/>
          <p:cNvSpPr>
            <a:spLocks noChangeArrowheads="1"/>
          </p:cNvSpPr>
          <p:nvPr/>
        </p:nvSpPr>
        <p:spPr bwMode="auto">
          <a:xfrm>
            <a:off x="6069013" y="4465638"/>
            <a:ext cx="1238250" cy="379412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80" name="object 13"/>
          <p:cNvSpPr>
            <a:spLocks noChangeArrowheads="1"/>
          </p:cNvSpPr>
          <p:nvPr/>
        </p:nvSpPr>
        <p:spPr bwMode="auto">
          <a:xfrm>
            <a:off x="7070725" y="4465638"/>
            <a:ext cx="1298575" cy="379412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81" name="object 14"/>
          <p:cNvSpPr>
            <a:spLocks noChangeArrowheads="1"/>
          </p:cNvSpPr>
          <p:nvPr/>
        </p:nvSpPr>
        <p:spPr bwMode="auto">
          <a:xfrm>
            <a:off x="3694113" y="4767263"/>
            <a:ext cx="2241550" cy="379412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25875" y="3635375"/>
            <a:ext cx="4391025" cy="14874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/>
            <a:r>
              <a:rPr lang="th-TH" sz="1800">
                <a:solidFill>
                  <a:srgbClr val="E36C09"/>
                </a:solidFill>
                <a:latin typeface="Tahoma" pitchFamily="34" charset="0"/>
                <a:cs typeface="Tahoma" pitchFamily="34" charset="0"/>
              </a:rPr>
              <a:t>01204456 Social Networks Data Mining</a:t>
            </a:r>
            <a:endParaRPr lang="th-TH" sz="1800">
              <a:latin typeface="Tahoma" pitchFamily="34" charset="0"/>
              <a:cs typeface="Tahoma" pitchFamily="34" charset="0"/>
            </a:endParaRPr>
          </a:p>
          <a:p>
            <a:pPr marL="12700">
              <a:spcBef>
                <a:spcPts val="13"/>
              </a:spcBef>
            </a:pPr>
            <a:endParaRPr lang="th-TH" sz="2000">
              <a:latin typeface="Times New Roman" pitchFamily="18" charset="0"/>
              <a:cs typeface="Times New Roman" pitchFamily="18" charset="0"/>
            </a:endParaRPr>
          </a:p>
          <a:p>
            <a:pPr marL="12700">
              <a:lnSpc>
                <a:spcPct val="110000"/>
              </a:lnSpc>
            </a:pPr>
            <a:r>
              <a:rPr lang="th-TH" sz="1800">
                <a:solidFill>
                  <a:srgbClr val="E36C09"/>
                </a:solidFill>
                <a:latin typeface="Tahoma" pitchFamily="34" charset="0"/>
                <a:cs typeface="Tahoma" pitchFamily="34" charset="0"/>
              </a:rPr>
              <a:t>Department of Computer Engineering  Faculty of Engineering, Kasetsart University  Bangkok, Thailand.</a:t>
            </a:r>
            <a:endParaRPr lang="th-TH" sz="1800">
              <a:latin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16013"/>
            <a:ext cx="4175125" cy="30083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Association rules</a:t>
            </a:r>
            <a:r>
              <a:rPr sz="2400" spc="-20" dirty="0">
                <a:latin typeface="Tahoma"/>
                <a:cs typeface="Tahoma"/>
              </a:rPr>
              <a:t> </a:t>
            </a:r>
            <a:r>
              <a:rPr sz="2400" spc="-10" dirty="0">
                <a:latin typeface="Tahoma"/>
                <a:cs typeface="Tahoma"/>
              </a:rPr>
              <a:t>discovery</a:t>
            </a:r>
            <a:endParaRPr sz="2400">
              <a:latin typeface="Tahoma"/>
              <a:cs typeface="Tahoma"/>
            </a:endParaRPr>
          </a:p>
          <a:p>
            <a:pPr marL="355600" indent="-342900" fontAlgn="auto">
              <a:spcBef>
                <a:spcPts val="575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Sequential pattern</a:t>
            </a:r>
            <a:r>
              <a:rPr sz="2400" spc="-55" dirty="0">
                <a:latin typeface="Tahoma"/>
                <a:cs typeface="Tahoma"/>
              </a:rPr>
              <a:t> </a:t>
            </a:r>
            <a:r>
              <a:rPr sz="2400" spc="-10" dirty="0">
                <a:latin typeface="Tahoma"/>
                <a:cs typeface="Tahoma"/>
              </a:rPr>
              <a:t>discovery</a:t>
            </a:r>
            <a:endParaRPr sz="2400">
              <a:latin typeface="Tahoma"/>
              <a:cs typeface="Tahoma"/>
            </a:endParaRPr>
          </a:p>
          <a:p>
            <a:pPr marL="355600" indent="-342900" fontAlgn="auto">
              <a:spcBef>
                <a:spcPts val="575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Classification</a:t>
            </a:r>
            <a:endParaRPr sz="2400">
              <a:latin typeface="Tahoma"/>
              <a:cs typeface="Tahoma"/>
            </a:endParaRPr>
          </a:p>
          <a:p>
            <a:pPr marL="355600" indent="-342900" fontAlgn="auto">
              <a:spcBef>
                <a:spcPts val="575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10" dirty="0">
                <a:latin typeface="Tahoma"/>
                <a:cs typeface="Tahoma"/>
              </a:rPr>
              <a:t>Regression</a:t>
            </a:r>
            <a:endParaRPr sz="2400">
              <a:latin typeface="Tahoma"/>
              <a:cs typeface="Tahoma"/>
            </a:endParaRPr>
          </a:p>
          <a:p>
            <a:pPr marL="355600" indent="-342900" fontAlgn="auto">
              <a:spcBef>
                <a:spcPts val="575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Clustering</a:t>
            </a:r>
            <a:endParaRPr sz="2400">
              <a:latin typeface="Tahoma"/>
              <a:cs typeface="Tahoma"/>
            </a:endParaRPr>
          </a:p>
          <a:p>
            <a:pPr marL="355600" indent="-342900" fontAlgn="auto">
              <a:spcBef>
                <a:spcPts val="575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Anomaly</a:t>
            </a:r>
            <a:r>
              <a:rPr sz="2400" spc="-5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Detection</a:t>
            </a:r>
            <a:endParaRPr sz="2400">
              <a:latin typeface="Tahoma"/>
              <a:cs typeface="Tahoma"/>
            </a:endParaRPr>
          </a:p>
          <a:p>
            <a:pPr marL="12700" fontAlgn="auto">
              <a:spcBef>
                <a:spcPts val="575"/>
              </a:spcBef>
              <a:spcAft>
                <a:spcPts val="0"/>
              </a:spcAft>
              <a:tabLst>
                <a:tab pos="354965" algn="l"/>
              </a:tabLst>
              <a:defRPr/>
            </a:pPr>
            <a:r>
              <a:rPr sz="2400" spc="-5" dirty="0">
                <a:latin typeface="Arial"/>
                <a:cs typeface="Arial"/>
              </a:rPr>
              <a:t>•	</a:t>
            </a:r>
            <a:r>
              <a:rPr sz="2400" dirty="0">
                <a:latin typeface="Tahoma"/>
                <a:cs typeface="Tahoma"/>
              </a:rPr>
              <a:t>…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6386" name="object 3"/>
          <p:cNvSpPr>
            <a:spLocks noChangeArrowheads="1"/>
          </p:cNvSpPr>
          <p:nvPr/>
        </p:nvSpPr>
        <p:spPr bwMode="auto">
          <a:xfrm>
            <a:off x="258763" y="254000"/>
            <a:ext cx="4822825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spc="-5" dirty="0"/>
              <a:t>Data Mining</a:t>
            </a:r>
            <a:r>
              <a:rPr sz="3600" spc="-100" dirty="0"/>
              <a:t> </a:t>
            </a:r>
            <a:r>
              <a:rPr sz="3600" spc="-5" dirty="0"/>
              <a:t>Tasks</a:t>
            </a:r>
            <a:endParaRPr sz="3600"/>
          </a:p>
        </p:txBody>
      </p:sp>
      <p:sp>
        <p:nvSpPr>
          <p:cNvPr id="5" name="object 5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2: </a:t>
            </a:r>
            <a:r>
              <a:rPr dirty="0">
                <a:latin typeface="Tahoma"/>
                <a:cs typeface="Tahoma"/>
              </a:rPr>
              <a:t>Basic </a:t>
            </a:r>
            <a:r>
              <a:rPr spc="-5" dirty="0">
                <a:latin typeface="Tahoma"/>
                <a:cs typeface="Tahoma"/>
              </a:rPr>
              <a:t>Data Mining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Techniques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35963" y="6492875"/>
            <a:ext cx="187325" cy="1539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000" b="1" spc="-5" dirty="0">
                <a:solidFill>
                  <a:srgbClr val="1F487C"/>
                </a:solidFill>
                <a:latin typeface="Tahoma"/>
                <a:cs typeface="Tahoma"/>
              </a:rPr>
              <a:t>10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object 2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7410" name="object 3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7411" name="object 4"/>
          <p:cNvSpPr>
            <a:spLocks noChangeArrowheads="1"/>
          </p:cNvSpPr>
          <p:nvPr/>
        </p:nvSpPr>
        <p:spPr bwMode="auto">
          <a:xfrm>
            <a:off x="779463" y="2668588"/>
            <a:ext cx="7588250" cy="102076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7412" name="object 5"/>
          <p:cNvSpPr>
            <a:spLocks noChangeArrowheads="1"/>
          </p:cNvSpPr>
          <p:nvPr/>
        </p:nvSpPr>
        <p:spPr bwMode="auto">
          <a:xfrm>
            <a:off x="1203325" y="3059113"/>
            <a:ext cx="6738938" cy="522287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7413" name="object 6"/>
          <p:cNvSpPr>
            <a:spLocks noChangeArrowheads="1"/>
          </p:cNvSpPr>
          <p:nvPr/>
        </p:nvSpPr>
        <p:spPr bwMode="auto">
          <a:xfrm>
            <a:off x="830263" y="2720975"/>
            <a:ext cx="7486650" cy="915988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2: </a:t>
            </a:r>
            <a:r>
              <a:rPr dirty="0">
                <a:latin typeface="Tahoma"/>
                <a:cs typeface="Tahoma"/>
              </a:rPr>
              <a:t>Basic </a:t>
            </a:r>
            <a:r>
              <a:rPr spc="-5" dirty="0">
                <a:latin typeface="Tahoma"/>
                <a:cs typeface="Tahoma"/>
              </a:rPr>
              <a:t>Data Mining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Techniques</a:t>
            </a:r>
          </a:p>
        </p:txBody>
      </p:sp>
      <p:sp>
        <p:nvSpPr>
          <p:cNvPr id="17415" name="object 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401955DC-3321-44A9-ABE0-603D25A465E5}" type="slidenum">
              <a:rPr lang="th-TH"/>
              <a:pPr marL="25400"/>
              <a:t>11</a:t>
            </a:fld>
            <a:endParaRPr lang="th-TH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16013"/>
            <a:ext cx="7927975" cy="33750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Proposed by Agrawal et al. in 1993</a:t>
            </a:r>
          </a:p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endParaRPr lang="th-TH" sz="35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An important model studied extensively by the database  and data mining community</a:t>
            </a:r>
          </a:p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endParaRPr lang="th-TH" sz="35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Initially, used for the </a:t>
            </a:r>
            <a:r>
              <a:rPr lang="th-TH" sz="24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market basket analysis</a:t>
            </a:r>
            <a:endParaRPr lang="th-TH" sz="2400">
              <a:latin typeface="Tahoma" pitchFamily="34" charset="0"/>
              <a:cs typeface="Tahoma" pitchFamily="34" charset="0"/>
            </a:endParaRPr>
          </a:p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endParaRPr lang="th-TH" sz="35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Assume all data are </a:t>
            </a:r>
            <a:r>
              <a:rPr lang="th-TH" sz="24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categorical</a:t>
            </a:r>
            <a:endParaRPr lang="th-TH" sz="24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18434" name="object 3"/>
          <p:cNvSpPr>
            <a:spLocks noChangeArrowheads="1"/>
          </p:cNvSpPr>
          <p:nvPr/>
        </p:nvSpPr>
        <p:spPr bwMode="auto">
          <a:xfrm>
            <a:off x="258763" y="254000"/>
            <a:ext cx="6777037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600" spc="-5" dirty="0"/>
              <a:t>Association Rule</a:t>
            </a:r>
            <a:r>
              <a:rPr sz="3600" spc="-60" dirty="0"/>
              <a:t> </a:t>
            </a:r>
            <a:r>
              <a:rPr sz="3600" spc="-5" dirty="0"/>
              <a:t>Discovery</a:t>
            </a:r>
            <a:endParaRPr sz="3600"/>
          </a:p>
        </p:txBody>
      </p:sp>
      <p:sp>
        <p:nvSpPr>
          <p:cNvPr id="5" name="object 5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2: </a:t>
            </a:r>
            <a:r>
              <a:rPr dirty="0">
                <a:latin typeface="Tahoma"/>
                <a:cs typeface="Tahoma"/>
              </a:rPr>
              <a:t>Basic </a:t>
            </a:r>
            <a:r>
              <a:rPr spc="-5" dirty="0">
                <a:latin typeface="Tahoma"/>
                <a:cs typeface="Tahoma"/>
              </a:rPr>
              <a:t>Data Mining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Techniques</a:t>
            </a:r>
          </a:p>
        </p:txBody>
      </p:sp>
      <p:sp>
        <p:nvSpPr>
          <p:cNvPr id="18437" name="object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D815D4A8-94F9-4934-8796-6DCED9847C30}" type="slidenum">
              <a:rPr lang="th-TH"/>
              <a:pPr marL="25400"/>
              <a:t>12</a:t>
            </a:fld>
            <a:endParaRPr lang="th-TH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16013"/>
            <a:ext cx="4862513" cy="3651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10" dirty="0">
                <a:latin typeface="Tahoma"/>
                <a:cs typeface="Tahoma"/>
              </a:rPr>
              <a:t>Given </a:t>
            </a:r>
            <a:r>
              <a:rPr sz="2400" dirty="0">
                <a:latin typeface="Tahoma"/>
                <a:cs typeface="Tahoma"/>
              </a:rPr>
              <a:t>a </a:t>
            </a:r>
            <a:r>
              <a:rPr sz="2400" spc="-5" dirty="0">
                <a:latin typeface="Tahoma"/>
                <a:cs typeface="Tahoma"/>
              </a:rPr>
              <a:t>database of</a:t>
            </a:r>
            <a:r>
              <a:rPr sz="2400" spc="15" dirty="0">
                <a:latin typeface="Tahoma"/>
                <a:cs typeface="Tahoma"/>
              </a:rPr>
              <a:t> </a:t>
            </a:r>
            <a:r>
              <a:rPr sz="2400" spc="-10" dirty="0">
                <a:latin typeface="Tahoma"/>
                <a:cs typeface="Tahoma"/>
              </a:rPr>
              <a:t>transactions: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6575" y="3603625"/>
            <a:ext cx="4275138" cy="3746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Find </a:t>
            </a:r>
            <a:r>
              <a:rPr sz="2400" dirty="0">
                <a:latin typeface="Tahoma"/>
                <a:cs typeface="Tahoma"/>
              </a:rPr>
              <a:t>all </a:t>
            </a:r>
            <a:r>
              <a:rPr sz="2400" spc="-5" dirty="0">
                <a:latin typeface="Tahoma"/>
                <a:cs typeface="Tahoma"/>
              </a:rPr>
              <a:t>the association</a:t>
            </a:r>
            <a:r>
              <a:rPr sz="2400" spc="-3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rules: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9459" name="object 4"/>
          <p:cNvSpPr>
            <a:spLocks noChangeArrowheads="1"/>
          </p:cNvSpPr>
          <p:nvPr/>
        </p:nvSpPr>
        <p:spPr bwMode="auto">
          <a:xfrm>
            <a:off x="258763" y="254000"/>
            <a:ext cx="6451600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600" spc="-5" dirty="0"/>
              <a:t>Association Rule</a:t>
            </a:r>
            <a:r>
              <a:rPr sz="3600" spc="-60" dirty="0"/>
              <a:t> </a:t>
            </a:r>
            <a:r>
              <a:rPr sz="3600" spc="-5" dirty="0"/>
              <a:t>Problem</a:t>
            </a:r>
            <a:endParaRPr sz="3600"/>
          </a:p>
        </p:txBody>
      </p:sp>
      <p:sp>
        <p:nvSpPr>
          <p:cNvPr id="8" name="object 8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2: </a:t>
            </a:r>
            <a:r>
              <a:rPr dirty="0">
                <a:latin typeface="Tahoma"/>
                <a:cs typeface="Tahoma"/>
              </a:rPr>
              <a:t>Basic </a:t>
            </a:r>
            <a:r>
              <a:rPr spc="-5" dirty="0">
                <a:latin typeface="Tahoma"/>
                <a:cs typeface="Tahoma"/>
              </a:rPr>
              <a:t>Data Mining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Techniques</a:t>
            </a:r>
          </a:p>
        </p:txBody>
      </p:sp>
      <p:sp>
        <p:nvSpPr>
          <p:cNvPr id="19462" name="object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1616A2AE-1AA9-4EE1-8087-C9D534C09018}" type="slidenum">
              <a:rPr lang="th-TH"/>
              <a:pPr marL="25400"/>
              <a:t>13</a:t>
            </a:fld>
            <a:endParaRPr lang="th-TH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922463" y="1565275"/>
          <a:ext cx="4833937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3075"/>
                <a:gridCol w="3190874"/>
              </a:tblGrid>
              <a:tr h="304800">
                <a:tc>
                  <a:txBody>
                    <a:bodyPr/>
                    <a:lstStyle/>
                    <a:p>
                      <a:pPr marL="84455">
                        <a:lnSpc>
                          <a:spcPts val="2220"/>
                        </a:lnSpc>
                      </a:pPr>
                      <a:r>
                        <a:rPr sz="20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Transactions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220"/>
                        </a:lnSpc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Items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84455">
                        <a:lnSpc>
                          <a:spcPts val="2120"/>
                        </a:lnSpc>
                      </a:pPr>
                      <a:r>
                        <a:rPr sz="2000" i="1" spc="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950" spc="7" baseline="-21367" dirty="0">
                          <a:latin typeface="Calibri"/>
                          <a:cs typeface="Calibri"/>
                        </a:rPr>
                        <a:t>1</a:t>
                      </a:r>
                      <a:endParaRPr sz="1950" baseline="-21367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120"/>
                        </a:lnSpc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bread, 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jelly, </a:t>
                      </a:r>
                      <a:r>
                        <a:rPr sz="2000" spc="-15" dirty="0">
                          <a:latin typeface="Calibri"/>
                          <a:cs typeface="Calibri"/>
                        </a:rPr>
                        <a:t>butter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85090">
                        <a:lnSpc>
                          <a:spcPts val="2220"/>
                        </a:lnSpc>
                      </a:pPr>
                      <a:r>
                        <a:rPr sz="2000" i="1" spc="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950" spc="7" baseline="-21367" dirty="0">
                          <a:latin typeface="Calibri"/>
                          <a:cs typeface="Calibri"/>
                        </a:rPr>
                        <a:t>2</a:t>
                      </a:r>
                      <a:endParaRPr sz="1950" baseline="-21367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220"/>
                        </a:lnSpc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bread,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5" dirty="0">
                          <a:latin typeface="Calibri"/>
                          <a:cs typeface="Calibri"/>
                        </a:rPr>
                        <a:t>butter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85090">
                        <a:lnSpc>
                          <a:spcPts val="2220"/>
                        </a:lnSpc>
                      </a:pPr>
                      <a:r>
                        <a:rPr sz="2000" i="1" spc="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950" spc="7" baseline="-21367" dirty="0">
                          <a:latin typeface="Calibri"/>
                          <a:cs typeface="Calibri"/>
                        </a:rPr>
                        <a:t>3</a:t>
                      </a:r>
                      <a:endParaRPr sz="1950" baseline="-21367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220"/>
                        </a:lnSpc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bread,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milk,</a:t>
                      </a:r>
                      <a:r>
                        <a:rPr sz="2000" spc="-15" dirty="0">
                          <a:latin typeface="Calibri"/>
                          <a:cs typeface="Calibri"/>
                        </a:rPr>
                        <a:t> butter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85090">
                        <a:lnSpc>
                          <a:spcPts val="2220"/>
                        </a:lnSpc>
                      </a:pPr>
                      <a:r>
                        <a:rPr sz="2000" i="1" spc="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950" spc="7" baseline="-21367" dirty="0">
                          <a:latin typeface="Calibri"/>
                          <a:cs typeface="Calibri"/>
                        </a:rPr>
                        <a:t>4</a:t>
                      </a:r>
                      <a:endParaRPr sz="1950" baseline="-21367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220"/>
                        </a:lnSpc>
                      </a:pPr>
                      <a:r>
                        <a:rPr sz="2000" spc="-40" dirty="0">
                          <a:latin typeface="Calibri"/>
                          <a:cs typeface="Calibri"/>
                        </a:rPr>
                        <a:t>beer,</a:t>
                      </a:r>
                      <a:r>
                        <a:rPr sz="20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bread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85090">
                        <a:lnSpc>
                          <a:spcPts val="2220"/>
                        </a:lnSpc>
                      </a:pPr>
                      <a:r>
                        <a:rPr sz="2000" i="1" spc="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950" spc="7" baseline="-21367" dirty="0">
                          <a:latin typeface="Calibri"/>
                          <a:cs typeface="Calibri"/>
                        </a:rPr>
                        <a:t>5</a:t>
                      </a:r>
                      <a:endParaRPr sz="1950" baseline="-21367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220"/>
                        </a:lnSpc>
                      </a:pPr>
                      <a:r>
                        <a:rPr sz="2000" spc="-40" dirty="0">
                          <a:latin typeface="Calibri"/>
                          <a:cs typeface="Calibri"/>
                        </a:rPr>
                        <a:t>beer,</a:t>
                      </a:r>
                      <a:r>
                        <a:rPr sz="20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milk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922463" y="4065588"/>
          <a:ext cx="4833937" cy="213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43200"/>
                <a:gridCol w="1095374"/>
                <a:gridCol w="1095375"/>
              </a:tblGrid>
              <a:tr h="304800">
                <a:tc>
                  <a:txBody>
                    <a:bodyPr/>
                    <a:lstStyle/>
                    <a:p>
                      <a:pPr marL="84455">
                        <a:lnSpc>
                          <a:spcPts val="2240"/>
                        </a:lnSpc>
                      </a:pPr>
                      <a:r>
                        <a:rPr sz="2000" b="1" i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 </a:t>
                      </a:r>
                      <a:r>
                        <a:rPr sz="2000" b="1" spc="-5" dirty="0">
                          <a:solidFill>
                            <a:srgbClr val="FFFFFF"/>
                          </a:solidFill>
                          <a:latin typeface="Symbol"/>
                          <a:cs typeface="Symbol"/>
                        </a:rPr>
                        <a:t></a:t>
                      </a:r>
                      <a:r>
                        <a:rPr sz="2000" b="1" spc="-14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i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220"/>
                        </a:lnSpc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Sup.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2220"/>
                        </a:lnSpc>
                      </a:pPr>
                      <a:r>
                        <a:rPr sz="2000" b="1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Conf.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84455">
                        <a:lnSpc>
                          <a:spcPts val="2140"/>
                        </a:lnSpc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bread </a:t>
                      </a:r>
                      <a:r>
                        <a:rPr sz="2000" spc="-5" dirty="0">
                          <a:latin typeface="Symbol"/>
                          <a:cs typeface="Symbol"/>
                        </a:rPr>
                        <a:t></a:t>
                      </a:r>
                      <a:r>
                        <a:rPr sz="20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15" dirty="0">
                          <a:latin typeface="Calibri"/>
                          <a:cs typeface="Calibri"/>
                        </a:rPr>
                        <a:t>butter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120"/>
                        </a:lnSpc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60%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2120"/>
                        </a:lnSpc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75%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84455">
                        <a:lnSpc>
                          <a:spcPts val="2240"/>
                        </a:lnSpc>
                      </a:pPr>
                      <a:r>
                        <a:rPr sz="2000" spc="-15" dirty="0">
                          <a:latin typeface="Calibri"/>
                          <a:cs typeface="Calibri"/>
                        </a:rPr>
                        <a:t>butter </a:t>
                      </a:r>
                      <a:r>
                        <a:rPr sz="2000" spc="-5" dirty="0">
                          <a:latin typeface="Symbol"/>
                          <a:cs typeface="Symbol"/>
                        </a:rPr>
                        <a:t></a:t>
                      </a:r>
                      <a:r>
                        <a:rPr sz="2000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bread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220"/>
                        </a:lnSpc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60%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2220"/>
                        </a:lnSpc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100%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84455">
                        <a:lnSpc>
                          <a:spcPts val="2240"/>
                        </a:lnSpc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beer </a:t>
                      </a:r>
                      <a:r>
                        <a:rPr sz="2000" spc="-5" dirty="0">
                          <a:latin typeface="Symbol"/>
                          <a:cs typeface="Symbol"/>
                        </a:rPr>
                        <a:t></a:t>
                      </a:r>
                      <a:r>
                        <a:rPr sz="2000" spc="-1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bread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220"/>
                        </a:lnSpc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20%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220"/>
                        </a:lnSpc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50%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</a:tr>
              <a:tr h="304805">
                <a:tc>
                  <a:txBody>
                    <a:bodyPr/>
                    <a:lstStyle/>
                    <a:p>
                      <a:pPr marL="84455">
                        <a:lnSpc>
                          <a:spcPts val="2240"/>
                        </a:lnSpc>
                      </a:pPr>
                      <a:r>
                        <a:rPr sz="2000" spc="-15" dirty="0">
                          <a:latin typeface="Calibri"/>
                          <a:cs typeface="Calibri"/>
                        </a:rPr>
                        <a:t>butter </a:t>
                      </a:r>
                      <a:r>
                        <a:rPr sz="2000" spc="-5" dirty="0">
                          <a:latin typeface="Symbol"/>
                          <a:cs typeface="Symbol"/>
                        </a:rPr>
                        <a:t></a:t>
                      </a:r>
                      <a:r>
                        <a:rPr sz="2000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jelly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220"/>
                        </a:lnSpc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20%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220"/>
                        </a:lnSpc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33.3%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84455">
                        <a:lnSpc>
                          <a:spcPts val="2240"/>
                        </a:lnSpc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jelly </a:t>
                      </a:r>
                      <a:r>
                        <a:rPr sz="2000" spc="-5" dirty="0">
                          <a:latin typeface="Symbol"/>
                          <a:cs typeface="Symbol"/>
                        </a:rPr>
                        <a:t></a:t>
                      </a:r>
                      <a:r>
                        <a:rPr sz="2000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15" dirty="0">
                          <a:latin typeface="Calibri"/>
                          <a:cs typeface="Calibri"/>
                        </a:rPr>
                        <a:t>butter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220"/>
                        </a:lnSpc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20%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220"/>
                        </a:lnSpc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100%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84455">
                        <a:lnSpc>
                          <a:spcPts val="2240"/>
                        </a:lnSpc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jelly </a:t>
                      </a:r>
                      <a:r>
                        <a:rPr sz="2000" spc="-5" dirty="0">
                          <a:latin typeface="Symbol"/>
                          <a:cs typeface="Symbol"/>
                        </a:rPr>
                        <a:t></a:t>
                      </a:r>
                      <a:r>
                        <a:rPr sz="2000" spc="-1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milk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220"/>
                        </a:lnSpc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0%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220"/>
                        </a:lnSpc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0%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09663"/>
            <a:ext cx="7764463" cy="2717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Clr>
                <a:srgbClr val="C00000"/>
              </a:buClr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 i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 </a:t>
            </a:r>
            <a:r>
              <a:rPr lang="th-TH" sz="240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= {</a:t>
            </a:r>
            <a:r>
              <a:rPr lang="th-TH" sz="2400" i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th-TH" sz="2400" baseline="-2100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th-TH" sz="240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th-TH" sz="2400" i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th-TH" sz="2400" baseline="-2100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th-TH" sz="240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, …, </a:t>
            </a:r>
            <a:r>
              <a:rPr lang="th-TH" sz="2400" i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th-TH" sz="2400" i="1" baseline="-2100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th-TH" sz="240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  <a:r>
              <a:rPr lang="th-TH" sz="2400">
                <a:latin typeface="Tahoma" pitchFamily="34" charset="0"/>
                <a:cs typeface="Tahoma" pitchFamily="34" charset="0"/>
              </a:rPr>
              <a:t>: a set of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m </a:t>
            </a:r>
            <a:r>
              <a:rPr lang="th-TH" sz="2400">
                <a:latin typeface="Tahoma" pitchFamily="34" charset="0"/>
                <a:cs typeface="Tahoma" pitchFamily="34" charset="0"/>
              </a:rPr>
              <a:t>possible items</a:t>
            </a:r>
          </a:p>
          <a:p>
            <a:pPr marL="355600" indent="-342900">
              <a:spcBef>
                <a:spcPts val="575"/>
              </a:spcBef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 i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 </a:t>
            </a:r>
            <a:r>
              <a:rPr lang="th-TH" sz="240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= {</a:t>
            </a:r>
            <a:r>
              <a:rPr lang="th-TH" sz="2400" i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th-TH" sz="2400" baseline="-2100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th-TH" sz="240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th-TH" sz="2400" i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th-TH" sz="2400" baseline="-2100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th-TH" sz="240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, …, </a:t>
            </a:r>
            <a:r>
              <a:rPr lang="th-TH" sz="2400" i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th-TH" sz="2400" i="1" baseline="-2100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th-TH" sz="240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  <a:r>
              <a:rPr lang="th-TH" sz="2400">
                <a:latin typeface="Tahoma" pitchFamily="34" charset="0"/>
                <a:cs typeface="Tahoma" pitchFamily="34" charset="0"/>
              </a:rPr>
              <a:t>: a transaction database containing a  set of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th-TH" sz="2400">
                <a:latin typeface="Tahoma" pitchFamily="34" charset="0"/>
                <a:cs typeface="Tahoma" pitchFamily="34" charset="0"/>
              </a:rPr>
              <a:t>transactions</a:t>
            </a:r>
          </a:p>
          <a:p>
            <a:pPr marL="355600" indent="-342900">
              <a:spcBef>
                <a:spcPts val="488"/>
              </a:spcBef>
              <a:tabLst>
                <a:tab pos="354013" algn="l"/>
                <a:tab pos="355600" algn="l"/>
              </a:tabLst>
            </a:pPr>
            <a:r>
              <a:rPr lang="th-TH" sz="2000">
                <a:solidFill>
                  <a:srgbClr val="C00000"/>
                </a:solidFill>
                <a:cs typeface="Arial" charset="0"/>
              </a:rPr>
              <a:t>–	</a:t>
            </a:r>
            <a:r>
              <a:rPr lang="th-TH" sz="2000" i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th-TH" sz="1900" i="1" baseline="-2100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th-TH" sz="2000">
                <a:latin typeface="Tahoma" pitchFamily="34" charset="0"/>
                <a:cs typeface="Tahoma" pitchFamily="34" charset="0"/>
              </a:rPr>
              <a:t>: a set of items such that </a:t>
            </a:r>
            <a:r>
              <a:rPr lang="th-TH" sz="2000" i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th-TH" sz="1900" i="1" baseline="-21000">
                <a:latin typeface="Times New Roman" pitchFamily="18" charset="0"/>
                <a:cs typeface="Times New Roman" pitchFamily="18" charset="0"/>
              </a:rPr>
              <a:t>i </a:t>
            </a:r>
            <a:r>
              <a:rPr lang="th-TH" sz="2000">
                <a:latin typeface="Symbol" pitchFamily="18" charset="2"/>
                <a:cs typeface="Cordia New" pitchFamily="34" charset="-34"/>
              </a:rPr>
              <a:t></a:t>
            </a:r>
            <a:r>
              <a:rPr lang="th-TH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h-TH" sz="2000" i="1">
                <a:latin typeface="Times New Roman" pitchFamily="18" charset="0"/>
                <a:cs typeface="Times New Roman" pitchFamily="18" charset="0"/>
              </a:rPr>
              <a:t>I</a:t>
            </a:r>
            <a:endParaRPr lang="th-TH" sz="20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spcBef>
                <a:spcPts val="50"/>
              </a:spcBef>
              <a:tabLst>
                <a:tab pos="354013" algn="l"/>
                <a:tab pos="355600" algn="l"/>
              </a:tabLst>
            </a:pPr>
            <a:endParaRPr lang="th-TH" sz="29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solidFill>
                  <a:srgbClr val="006FC0"/>
                </a:solidFill>
                <a:latin typeface="Tahoma" pitchFamily="34" charset="0"/>
                <a:cs typeface="Tahoma" pitchFamily="34" charset="0"/>
              </a:rPr>
              <a:t>An association rule </a:t>
            </a:r>
            <a:r>
              <a:rPr lang="th-TH" sz="2400">
                <a:latin typeface="Tahoma" pitchFamily="34" charset="0"/>
                <a:cs typeface="Tahoma" pitchFamily="34" charset="0"/>
              </a:rPr>
              <a:t>is an implication of the form </a:t>
            </a:r>
            <a:r>
              <a:rPr lang="th-TH" sz="2400" i="1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X </a:t>
            </a:r>
            <a:r>
              <a:rPr lang="th-TH" sz="2400">
                <a:solidFill>
                  <a:srgbClr val="006FC0"/>
                </a:solidFill>
                <a:latin typeface="Symbol" pitchFamily="18" charset="2"/>
                <a:cs typeface="Cordia New" pitchFamily="34" charset="-34"/>
              </a:rPr>
              <a:t></a:t>
            </a:r>
            <a:r>
              <a:rPr lang="th-TH" sz="2400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h-TH" sz="2400" i="1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th-TH" sz="2400">
                <a:latin typeface="Tahoma" pitchFamily="34" charset="0"/>
                <a:cs typeface="Tahoma" pitchFamily="34" charset="0"/>
              </a:rPr>
              <a:t>,  where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th-TH" sz="2400">
                <a:latin typeface="Tahoma" pitchFamily="34" charset="0"/>
                <a:cs typeface="Tahoma" pitchFamily="34" charset="0"/>
              </a:rPr>
              <a:t>,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Y </a:t>
            </a:r>
            <a:r>
              <a:rPr lang="th-TH" sz="2400">
                <a:latin typeface="Symbol" pitchFamily="18" charset="2"/>
                <a:cs typeface="Cordia New" pitchFamily="34" charset="-34"/>
              </a:rPr>
              <a:t></a:t>
            </a:r>
            <a:r>
              <a:rPr lang="th-TH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I </a:t>
            </a:r>
            <a:r>
              <a:rPr lang="th-TH" sz="2400">
                <a:latin typeface="Tahoma" pitchFamily="34" charset="0"/>
                <a:cs typeface="Tahoma" pitchFamily="34" charset="0"/>
              </a:rPr>
              <a:t>and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X </a:t>
            </a:r>
            <a:r>
              <a:rPr lang="th-TH" sz="2400">
                <a:latin typeface="Symbol" pitchFamily="18" charset="2"/>
                <a:cs typeface="Cordia New" pitchFamily="34" charset="-34"/>
              </a:rPr>
              <a:t></a:t>
            </a:r>
            <a:r>
              <a:rPr lang="th-TH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Y </a:t>
            </a:r>
            <a:r>
              <a:rPr lang="th-TH" sz="240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th-TH" sz="2400">
                <a:latin typeface="Symbol" pitchFamily="18" charset="2"/>
                <a:cs typeface="Cordia New" pitchFamily="34" charset="-34"/>
              </a:rPr>
              <a:t></a:t>
            </a:r>
          </a:p>
        </p:txBody>
      </p:sp>
      <p:sp>
        <p:nvSpPr>
          <p:cNvPr id="20482" name="object 3"/>
          <p:cNvSpPr>
            <a:spLocks noChangeArrowheads="1"/>
          </p:cNvSpPr>
          <p:nvPr/>
        </p:nvSpPr>
        <p:spPr bwMode="auto">
          <a:xfrm>
            <a:off x="258763" y="254000"/>
            <a:ext cx="2879725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spc="-5" dirty="0"/>
              <a:t>Definition</a:t>
            </a:r>
            <a:endParaRPr sz="3600"/>
          </a:p>
        </p:txBody>
      </p:sp>
      <p:sp>
        <p:nvSpPr>
          <p:cNvPr id="5" name="object 5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2: </a:t>
            </a:r>
            <a:r>
              <a:rPr dirty="0">
                <a:latin typeface="Tahoma"/>
                <a:cs typeface="Tahoma"/>
              </a:rPr>
              <a:t>Basic </a:t>
            </a:r>
            <a:r>
              <a:rPr spc="-5" dirty="0">
                <a:latin typeface="Tahoma"/>
                <a:cs typeface="Tahoma"/>
              </a:rPr>
              <a:t>Data Mining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Techniques</a:t>
            </a:r>
          </a:p>
        </p:txBody>
      </p:sp>
      <p:sp>
        <p:nvSpPr>
          <p:cNvPr id="20485" name="object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DA08CC4D-4277-4035-B1FC-17A311890CD9}" type="slidenum">
              <a:rPr lang="th-TH"/>
              <a:pPr marL="25400"/>
              <a:t>14</a:t>
            </a:fld>
            <a:endParaRPr lang="th-TH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16013"/>
            <a:ext cx="6057900" cy="3651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Clr>
                <a:srgbClr val="00AFEF"/>
              </a:buClr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10" dirty="0">
                <a:solidFill>
                  <a:srgbClr val="00AFEF"/>
                </a:solidFill>
                <a:latin typeface="Tahoma"/>
                <a:cs typeface="Tahoma"/>
              </a:rPr>
              <a:t>Supermarket </a:t>
            </a:r>
            <a:r>
              <a:rPr sz="2400" dirty="0">
                <a:solidFill>
                  <a:srgbClr val="00AFEF"/>
                </a:solidFill>
                <a:latin typeface="Tahoma"/>
                <a:cs typeface="Tahoma"/>
              </a:rPr>
              <a:t>– </a:t>
            </a:r>
            <a:r>
              <a:rPr sz="2400" spc="-5" dirty="0">
                <a:latin typeface="Tahoma"/>
                <a:cs typeface="Tahoma"/>
              </a:rPr>
              <a:t>market </a:t>
            </a:r>
            <a:r>
              <a:rPr sz="2400" spc="-10" dirty="0">
                <a:latin typeface="Tahoma"/>
                <a:cs typeface="Tahoma"/>
              </a:rPr>
              <a:t>basket</a:t>
            </a:r>
            <a:r>
              <a:rPr sz="2400" spc="40" dirty="0">
                <a:latin typeface="Tahoma"/>
                <a:cs typeface="Tahoma"/>
              </a:rPr>
              <a:t> </a:t>
            </a:r>
            <a:r>
              <a:rPr sz="2400" spc="-10" dirty="0">
                <a:latin typeface="Tahoma"/>
                <a:cs typeface="Tahoma"/>
              </a:rPr>
              <a:t>transactions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6575" y="3309938"/>
            <a:ext cx="4700588" cy="3762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solidFill>
                  <a:srgbClr val="00AFEF"/>
                </a:solidFill>
                <a:latin typeface="Tahoma"/>
                <a:cs typeface="Tahoma"/>
              </a:rPr>
              <a:t>Documents </a:t>
            </a:r>
            <a:r>
              <a:rPr sz="2400" dirty="0">
                <a:solidFill>
                  <a:srgbClr val="00AFEF"/>
                </a:solidFill>
                <a:latin typeface="Tahoma"/>
                <a:cs typeface="Tahoma"/>
              </a:rPr>
              <a:t>– </a:t>
            </a:r>
            <a:r>
              <a:rPr sz="2400" dirty="0">
                <a:latin typeface="Tahoma"/>
                <a:cs typeface="Tahoma"/>
              </a:rPr>
              <a:t>a </a:t>
            </a:r>
            <a:r>
              <a:rPr sz="2400" spc="-5" dirty="0">
                <a:latin typeface="Tahoma"/>
                <a:cs typeface="Tahoma"/>
              </a:rPr>
              <a:t>bag of</a:t>
            </a:r>
            <a:r>
              <a:rPr sz="2400" spc="-55" dirty="0">
                <a:latin typeface="Tahoma"/>
                <a:cs typeface="Tahoma"/>
              </a:rPr>
              <a:t> </a:t>
            </a:r>
            <a:r>
              <a:rPr sz="2400" spc="-10" dirty="0">
                <a:latin typeface="Tahoma"/>
                <a:cs typeface="Tahoma"/>
              </a:rPr>
              <a:t>keywords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21507" name="object 4"/>
          <p:cNvSpPr>
            <a:spLocks noChangeArrowheads="1"/>
          </p:cNvSpPr>
          <p:nvPr/>
        </p:nvSpPr>
        <p:spPr bwMode="auto">
          <a:xfrm>
            <a:off x="258763" y="254000"/>
            <a:ext cx="7451725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600" spc="-5" dirty="0"/>
              <a:t>Examples of Transaction</a:t>
            </a:r>
            <a:r>
              <a:rPr sz="3600" spc="-85" dirty="0"/>
              <a:t> </a:t>
            </a:r>
            <a:r>
              <a:rPr sz="3600" spc="-5" dirty="0"/>
              <a:t>Data</a:t>
            </a:r>
            <a:endParaRPr sz="360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250950" y="1628775"/>
          <a:ext cx="4225925" cy="14763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210"/>
                <a:gridCol w="3504691"/>
              </a:tblGrid>
              <a:tr h="360330">
                <a:tc>
                  <a:txBody>
                    <a:bodyPr/>
                    <a:lstStyle/>
                    <a:p>
                      <a:pPr marL="127000">
                        <a:lnSpc>
                          <a:spcPts val="2280"/>
                        </a:lnSpc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2400" spc="-7" baseline="-20833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: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ts val="2280"/>
                        </a:lnSpc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{bread,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cheese,</a:t>
                      </a:r>
                      <a:r>
                        <a:rPr sz="24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milk}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  <a:tr h="365760">
                <a:tc>
                  <a:txBody>
                    <a:bodyPr/>
                    <a:lstStyle/>
                    <a:p>
                      <a:pPr marL="127000">
                        <a:lnSpc>
                          <a:spcPts val="2325"/>
                        </a:lnSpc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2400" spc="-7" baseline="-20833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: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ts val="2325"/>
                        </a:lnSpc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{apple,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eggs,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salt,</a:t>
                      </a:r>
                      <a:r>
                        <a:rPr sz="24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yogurt}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  <a:tr h="340709">
                <a:tc>
                  <a:txBody>
                    <a:bodyPr/>
                    <a:lstStyle/>
                    <a:p>
                      <a:pPr marL="127000">
                        <a:lnSpc>
                          <a:spcPts val="2325"/>
                        </a:lnSpc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…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  <a:tr h="385381">
                <a:tc>
                  <a:txBody>
                    <a:bodyPr/>
                    <a:lstStyle/>
                    <a:p>
                      <a:pPr marL="127000">
                        <a:lnSpc>
                          <a:spcPts val="2520"/>
                        </a:lnSpc>
                      </a:pPr>
                      <a:r>
                        <a:rPr sz="2400" spc="-5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2400" spc="-82" baseline="-20833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2400" spc="-55" dirty="0">
                          <a:latin typeface="Calibri"/>
                          <a:cs typeface="Calibri"/>
                        </a:rPr>
                        <a:t>: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ts val="2520"/>
                        </a:lnSpc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{biscuit,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eggs,</a:t>
                      </a:r>
                      <a:r>
                        <a:rPr sz="24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milk}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249363" y="3808413"/>
          <a:ext cx="4724400" cy="14763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8402"/>
                <a:gridCol w="3834865"/>
              </a:tblGrid>
              <a:tr h="360394">
                <a:tc>
                  <a:txBody>
                    <a:bodyPr/>
                    <a:lstStyle/>
                    <a:p>
                      <a:pPr marL="127000">
                        <a:lnSpc>
                          <a:spcPts val="2280"/>
                        </a:lnSpc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Doc</a:t>
                      </a:r>
                      <a:r>
                        <a:rPr sz="2400" spc="-7" baseline="-20833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: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ts val="2280"/>
                        </a:lnSpc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{student, teach,</a:t>
                      </a:r>
                      <a:r>
                        <a:rPr sz="24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school}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  <a:tr h="365760">
                <a:tc>
                  <a:txBody>
                    <a:bodyPr/>
                    <a:lstStyle/>
                    <a:p>
                      <a:pPr marL="127000">
                        <a:lnSpc>
                          <a:spcPts val="2325"/>
                        </a:lnSpc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Doc</a:t>
                      </a:r>
                      <a:r>
                        <a:rPr sz="2400" spc="-7" baseline="-20833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: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ts val="2325"/>
                        </a:lnSpc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{student,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school,</a:t>
                      </a:r>
                      <a:r>
                        <a:rPr sz="24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computer}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  <a:tr h="340709">
                <a:tc>
                  <a:txBody>
                    <a:bodyPr/>
                    <a:lstStyle/>
                    <a:p>
                      <a:pPr marL="127000">
                        <a:lnSpc>
                          <a:spcPts val="2325"/>
                        </a:lnSpc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…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  <a:tr h="385381">
                <a:tc>
                  <a:txBody>
                    <a:bodyPr/>
                    <a:lstStyle/>
                    <a:p>
                      <a:pPr marL="127000">
                        <a:lnSpc>
                          <a:spcPts val="2520"/>
                        </a:lnSpc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Doc</a:t>
                      </a:r>
                      <a:r>
                        <a:rPr sz="2400" spc="-7" baseline="-20833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: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ts val="2520"/>
                        </a:lnSpc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{basketball, team, </a:t>
                      </a:r>
                      <a:r>
                        <a:rPr sz="2400" spc="-40" dirty="0">
                          <a:latin typeface="Calibri"/>
                          <a:cs typeface="Calibri"/>
                        </a:rPr>
                        <a:t>city,</a:t>
                      </a:r>
                      <a:r>
                        <a:rPr sz="24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game}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21527" name="object 8"/>
          <p:cNvSpPr>
            <a:spLocks/>
          </p:cNvSpPr>
          <p:nvPr/>
        </p:nvSpPr>
        <p:spPr bwMode="auto">
          <a:xfrm>
            <a:off x="5929313" y="2000250"/>
            <a:ext cx="2976562" cy="4619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975940" y="0"/>
              </a:cxn>
              <a:cxn ang="0">
                <a:pos x="2975940" y="461670"/>
              </a:cxn>
              <a:cxn ang="0">
                <a:pos x="0" y="461670"/>
              </a:cxn>
              <a:cxn ang="0">
                <a:pos x="0" y="0"/>
              </a:cxn>
            </a:cxnLst>
            <a:rect l="0" t="0" r="r" b="b"/>
            <a:pathLst>
              <a:path w="2976245" h="462280">
                <a:moveTo>
                  <a:pt x="0" y="0"/>
                </a:moveTo>
                <a:lnTo>
                  <a:pt x="2975940" y="0"/>
                </a:lnTo>
                <a:lnTo>
                  <a:pt x="2975940" y="461670"/>
                </a:lnTo>
                <a:lnTo>
                  <a:pt x="0" y="4616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9" name="object 9"/>
          <p:cNvSpPr txBox="1"/>
          <p:nvPr/>
        </p:nvSpPr>
        <p:spPr>
          <a:xfrm>
            <a:off x="5929313" y="2000250"/>
            <a:ext cx="2976562" cy="461963"/>
          </a:xfrm>
          <a:prstGeom prst="rect">
            <a:avLst/>
          </a:prstGeom>
          <a:solidFill>
            <a:srgbClr val="FFFFFF"/>
          </a:solidFill>
          <a:ln w="25400">
            <a:solidFill>
              <a:srgbClr val="9BBA58"/>
            </a:solidFill>
          </a:ln>
        </p:spPr>
        <p:txBody>
          <a:bodyPr lIns="0" tIns="16510" rIns="0" bIns="0">
            <a:spAutoFit/>
          </a:bodyPr>
          <a:lstStyle/>
          <a:p>
            <a:pPr marL="78740" fontAlgn="auto">
              <a:spcBef>
                <a:spcPts val="130"/>
              </a:spcBef>
              <a:spcAft>
                <a:spcPts val="0"/>
              </a:spcAft>
              <a:defRPr/>
            </a:pPr>
            <a:r>
              <a:rPr sz="2400" spc="-10" dirty="0">
                <a:latin typeface="Calibri"/>
                <a:cs typeface="Calibri"/>
              </a:rPr>
              <a:t>{bread} </a:t>
            </a:r>
            <a:r>
              <a:rPr sz="2400" dirty="0">
                <a:latin typeface="Symbol"/>
                <a:cs typeface="Symbol"/>
              </a:rPr>
              <a:t>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Calibri"/>
                <a:cs typeface="Calibri"/>
              </a:rPr>
              <a:t>{eggs,</a:t>
            </a:r>
            <a:r>
              <a:rPr sz="2400" spc="-1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milk}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529" name="object 10"/>
          <p:cNvSpPr>
            <a:spLocks/>
          </p:cNvSpPr>
          <p:nvPr/>
        </p:nvSpPr>
        <p:spPr bwMode="auto">
          <a:xfrm>
            <a:off x="5929313" y="4214813"/>
            <a:ext cx="3035300" cy="4619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035312" y="0"/>
              </a:cxn>
              <a:cxn ang="0">
                <a:pos x="3035312" y="461670"/>
              </a:cxn>
              <a:cxn ang="0">
                <a:pos x="0" y="461670"/>
              </a:cxn>
              <a:cxn ang="0">
                <a:pos x="0" y="0"/>
              </a:cxn>
            </a:cxnLst>
            <a:rect l="0" t="0" r="r" b="b"/>
            <a:pathLst>
              <a:path w="3035300" h="462279">
                <a:moveTo>
                  <a:pt x="0" y="0"/>
                </a:moveTo>
                <a:lnTo>
                  <a:pt x="3035312" y="0"/>
                </a:lnTo>
                <a:lnTo>
                  <a:pt x="3035312" y="461670"/>
                </a:lnTo>
                <a:lnTo>
                  <a:pt x="0" y="4616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1" name="object 11"/>
          <p:cNvSpPr txBox="1"/>
          <p:nvPr/>
        </p:nvSpPr>
        <p:spPr>
          <a:xfrm>
            <a:off x="5929313" y="4214813"/>
            <a:ext cx="3035300" cy="461962"/>
          </a:xfrm>
          <a:prstGeom prst="rect">
            <a:avLst/>
          </a:prstGeom>
          <a:solidFill>
            <a:srgbClr val="FFFFFF"/>
          </a:solidFill>
          <a:ln w="25400">
            <a:solidFill>
              <a:srgbClr val="9BBA58"/>
            </a:solidFill>
          </a:ln>
        </p:spPr>
        <p:txBody>
          <a:bodyPr lIns="0" tIns="16510" rIns="0" bIns="0">
            <a:spAutoFit/>
          </a:bodyPr>
          <a:lstStyle/>
          <a:p>
            <a:pPr marL="78740" fontAlgn="auto">
              <a:spcBef>
                <a:spcPts val="130"/>
              </a:spcBef>
              <a:spcAft>
                <a:spcPts val="0"/>
              </a:spcAft>
              <a:defRPr/>
            </a:pPr>
            <a:r>
              <a:rPr sz="2400" spc="-10" dirty="0">
                <a:latin typeface="Calibri"/>
                <a:cs typeface="Calibri"/>
              </a:rPr>
              <a:t>{computer} </a:t>
            </a:r>
            <a:r>
              <a:rPr sz="2400" dirty="0">
                <a:latin typeface="Symbol"/>
                <a:cs typeface="Symbol"/>
              </a:rPr>
              <a:t></a:t>
            </a:r>
            <a:r>
              <a:rPr sz="2400" spc="-1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Calibri"/>
                <a:cs typeface="Calibri"/>
              </a:rPr>
              <a:t>{school}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2: </a:t>
            </a:r>
            <a:r>
              <a:rPr dirty="0">
                <a:latin typeface="Tahoma"/>
                <a:cs typeface="Tahoma"/>
              </a:rPr>
              <a:t>Basic </a:t>
            </a:r>
            <a:r>
              <a:rPr spc="-5" dirty="0">
                <a:latin typeface="Tahoma"/>
                <a:cs typeface="Tahoma"/>
              </a:rPr>
              <a:t>Data Mining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Techniques</a:t>
            </a:r>
          </a:p>
        </p:txBody>
      </p:sp>
      <p:sp>
        <p:nvSpPr>
          <p:cNvPr id="21532" name="object 1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4FE3FFBC-1CD0-480D-902F-F10810F2C686}" type="slidenum">
              <a:rPr lang="th-TH"/>
              <a:pPr marL="25400"/>
              <a:t>15</a:t>
            </a:fld>
            <a:endParaRPr lang="th-TH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16013"/>
            <a:ext cx="6286500" cy="3651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Clr>
                <a:srgbClr val="00AFEF"/>
              </a:buClr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solidFill>
                  <a:srgbClr val="00AFEF"/>
                </a:solidFill>
                <a:latin typeface="Tahoma"/>
                <a:cs typeface="Tahoma"/>
              </a:rPr>
              <a:t>Friendship </a:t>
            </a:r>
            <a:r>
              <a:rPr sz="2400" dirty="0">
                <a:solidFill>
                  <a:srgbClr val="00AFEF"/>
                </a:solidFill>
                <a:latin typeface="Tahoma"/>
                <a:cs typeface="Tahoma"/>
              </a:rPr>
              <a:t>– </a:t>
            </a:r>
            <a:r>
              <a:rPr sz="2400" dirty="0">
                <a:latin typeface="Tahoma"/>
                <a:cs typeface="Tahoma"/>
              </a:rPr>
              <a:t>a set </a:t>
            </a:r>
            <a:r>
              <a:rPr sz="2400" spc="-5" dirty="0">
                <a:latin typeface="Tahoma"/>
                <a:cs typeface="Tahoma"/>
              </a:rPr>
              <a:t>of people who are</a:t>
            </a:r>
            <a:r>
              <a:rPr sz="2400" spc="-35" dirty="0">
                <a:latin typeface="Tahoma"/>
                <a:cs typeface="Tahoma"/>
              </a:rPr>
              <a:t> </a:t>
            </a:r>
            <a:r>
              <a:rPr sz="2400" spc="-10" dirty="0">
                <a:latin typeface="Tahoma"/>
                <a:cs typeface="Tahoma"/>
              </a:rPr>
              <a:t>friends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22530" name="object 3"/>
          <p:cNvSpPr>
            <a:spLocks noChangeArrowheads="1"/>
          </p:cNvSpPr>
          <p:nvPr/>
        </p:nvSpPr>
        <p:spPr bwMode="auto">
          <a:xfrm>
            <a:off x="258763" y="254000"/>
            <a:ext cx="7451725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600" spc="-5" dirty="0"/>
              <a:t>Examples of Transaction</a:t>
            </a:r>
            <a:r>
              <a:rPr sz="3600" spc="-85" dirty="0"/>
              <a:t> </a:t>
            </a:r>
            <a:r>
              <a:rPr sz="3600" spc="-5" dirty="0"/>
              <a:t>Data</a:t>
            </a:r>
            <a:endParaRPr sz="36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50950" y="1628775"/>
          <a:ext cx="3076575" cy="14017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8244"/>
                <a:gridCol w="2228950"/>
              </a:tblGrid>
              <a:tr h="335279">
                <a:tc>
                  <a:txBody>
                    <a:bodyPr/>
                    <a:lstStyle/>
                    <a:p>
                      <a:pPr marL="127000">
                        <a:lnSpc>
                          <a:spcPts val="2280"/>
                        </a:lnSpc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ann: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5890">
                        <a:lnSpc>
                          <a:spcPts val="2280"/>
                        </a:lnSpc>
                      </a:pPr>
                      <a:r>
                        <a:rPr sz="2400" spc="-40" dirty="0">
                          <a:latin typeface="Calibri"/>
                          <a:cs typeface="Calibri"/>
                        </a:rPr>
                        <a:t>{boy,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jane,</a:t>
                      </a:r>
                      <a:r>
                        <a:rPr sz="24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tom}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  <a:tr h="365760">
                <a:tc>
                  <a:txBody>
                    <a:bodyPr/>
                    <a:lstStyle/>
                    <a:p>
                      <a:pPr marL="127000">
                        <a:lnSpc>
                          <a:spcPts val="2520"/>
                        </a:lnSpc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boy: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5890">
                        <a:lnSpc>
                          <a:spcPts val="2520"/>
                        </a:lnSpc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{ann,</a:t>
                      </a:r>
                      <a:r>
                        <a:rPr sz="2400" spc="-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jane}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  <a:tr h="365759">
                <a:tc>
                  <a:txBody>
                    <a:bodyPr/>
                    <a:lstStyle/>
                    <a:p>
                      <a:pPr marL="127000">
                        <a:lnSpc>
                          <a:spcPts val="2520"/>
                        </a:lnSpc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…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  <a:tr h="335280">
                <a:tc>
                  <a:txBody>
                    <a:bodyPr/>
                    <a:lstStyle/>
                    <a:p>
                      <a:pPr marL="127000">
                        <a:lnSpc>
                          <a:spcPts val="2520"/>
                        </a:lnSpc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tom: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5890">
                        <a:lnSpc>
                          <a:spcPts val="2520"/>
                        </a:lnSpc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{ann, lisa,</a:t>
                      </a:r>
                      <a:r>
                        <a:rPr sz="2400" spc="-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jame}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22541" name="object 6"/>
          <p:cNvSpPr>
            <a:spLocks/>
          </p:cNvSpPr>
          <p:nvPr/>
        </p:nvSpPr>
        <p:spPr bwMode="auto">
          <a:xfrm>
            <a:off x="5929313" y="2000250"/>
            <a:ext cx="2595562" cy="4619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595714" y="0"/>
              </a:cxn>
              <a:cxn ang="0">
                <a:pos x="2595714" y="461670"/>
              </a:cxn>
              <a:cxn ang="0">
                <a:pos x="0" y="461670"/>
              </a:cxn>
              <a:cxn ang="0">
                <a:pos x="0" y="0"/>
              </a:cxn>
            </a:cxnLst>
            <a:rect l="0" t="0" r="r" b="b"/>
            <a:pathLst>
              <a:path w="2595879" h="462280">
                <a:moveTo>
                  <a:pt x="0" y="0"/>
                </a:moveTo>
                <a:lnTo>
                  <a:pt x="2595714" y="0"/>
                </a:lnTo>
                <a:lnTo>
                  <a:pt x="2595714" y="461670"/>
                </a:lnTo>
                <a:lnTo>
                  <a:pt x="0" y="4616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" name="object 7"/>
          <p:cNvSpPr txBox="1"/>
          <p:nvPr/>
        </p:nvSpPr>
        <p:spPr>
          <a:xfrm>
            <a:off x="5929313" y="2000250"/>
            <a:ext cx="2595562" cy="461963"/>
          </a:xfrm>
          <a:prstGeom prst="rect">
            <a:avLst/>
          </a:prstGeom>
          <a:solidFill>
            <a:srgbClr val="FFFFFF"/>
          </a:solidFill>
          <a:ln w="25400">
            <a:solidFill>
              <a:srgbClr val="9BBA58"/>
            </a:solidFill>
          </a:ln>
        </p:spPr>
        <p:txBody>
          <a:bodyPr lIns="0" tIns="16510" rIns="0" bIns="0">
            <a:spAutoFit/>
          </a:bodyPr>
          <a:lstStyle/>
          <a:p>
            <a:pPr marL="78740" fontAlgn="auto">
              <a:spcBef>
                <a:spcPts val="130"/>
              </a:spcBef>
              <a:spcAft>
                <a:spcPts val="0"/>
              </a:spcAft>
              <a:defRPr/>
            </a:pPr>
            <a:r>
              <a:rPr sz="2400" spc="-5" dirty="0">
                <a:latin typeface="Calibri"/>
                <a:cs typeface="Calibri"/>
              </a:rPr>
              <a:t>{ann, </a:t>
            </a:r>
            <a:r>
              <a:rPr sz="2400" spc="-10" dirty="0">
                <a:latin typeface="Calibri"/>
                <a:cs typeface="Calibri"/>
              </a:rPr>
              <a:t>boy} </a:t>
            </a:r>
            <a:r>
              <a:rPr sz="2400" dirty="0">
                <a:latin typeface="Symbol"/>
                <a:cs typeface="Symbol"/>
              </a:rPr>
              <a:t></a:t>
            </a:r>
            <a:r>
              <a:rPr sz="2400" spc="-1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Calibri"/>
                <a:cs typeface="Calibri"/>
              </a:rPr>
              <a:t>{tom}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2: </a:t>
            </a:r>
            <a:r>
              <a:rPr dirty="0">
                <a:latin typeface="Tahoma"/>
                <a:cs typeface="Tahoma"/>
              </a:rPr>
              <a:t>Basic </a:t>
            </a:r>
            <a:r>
              <a:rPr spc="-5" dirty="0">
                <a:latin typeface="Tahoma"/>
                <a:cs typeface="Tahoma"/>
              </a:rPr>
              <a:t>Data Mining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Techniques</a:t>
            </a:r>
          </a:p>
        </p:txBody>
      </p:sp>
      <p:sp>
        <p:nvSpPr>
          <p:cNvPr id="22544" name="object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992D77CD-E35B-47AF-B5D1-D83C42494445}" type="slidenum">
              <a:rPr lang="th-TH"/>
              <a:pPr marL="25400"/>
              <a:t>16</a:t>
            </a:fld>
            <a:endParaRPr lang="th-TH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16013"/>
            <a:ext cx="5729288" cy="19129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solidFill>
                  <a:srgbClr val="C00000"/>
                </a:solidFill>
                <a:latin typeface="Tahoma"/>
                <a:cs typeface="Tahoma"/>
              </a:rPr>
              <a:t>itemset</a:t>
            </a:r>
            <a:r>
              <a:rPr sz="2400" spc="-5" dirty="0">
                <a:latin typeface="Tahoma"/>
                <a:cs typeface="Tahoma"/>
              </a:rPr>
              <a:t>: </a:t>
            </a:r>
            <a:r>
              <a:rPr sz="2400" dirty="0">
                <a:latin typeface="Tahoma"/>
                <a:cs typeface="Tahoma"/>
              </a:rPr>
              <a:t>a set </a:t>
            </a:r>
            <a:r>
              <a:rPr sz="2400" spc="-5" dirty="0">
                <a:latin typeface="Tahoma"/>
                <a:cs typeface="Tahoma"/>
              </a:rPr>
              <a:t>of</a:t>
            </a:r>
            <a:r>
              <a:rPr sz="2400" spc="-7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items</a:t>
            </a:r>
            <a:endParaRPr sz="24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34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spc="-30" dirty="0">
                <a:latin typeface="Tahoma"/>
                <a:cs typeface="Tahoma"/>
              </a:rPr>
              <a:t>e.g., </a:t>
            </a:r>
            <a:r>
              <a:rPr sz="2000" i="1" spc="-5" dirty="0">
                <a:latin typeface="Times New Roman"/>
                <a:cs typeface="Times New Roman"/>
              </a:rPr>
              <a:t>X </a:t>
            </a:r>
            <a:r>
              <a:rPr sz="2000" spc="-5" dirty="0">
                <a:latin typeface="Tahoma"/>
                <a:cs typeface="Tahoma"/>
              </a:rPr>
              <a:t>= </a:t>
            </a:r>
            <a:r>
              <a:rPr sz="2000" spc="-10" dirty="0">
                <a:latin typeface="Tahoma"/>
                <a:cs typeface="Tahoma"/>
              </a:rPr>
              <a:t>{bread, cereal, </a:t>
            </a:r>
            <a:r>
              <a:rPr sz="2000" spc="-5" dirty="0">
                <a:latin typeface="Tahoma"/>
                <a:cs typeface="Tahoma"/>
              </a:rPr>
              <a:t>milk} is an</a:t>
            </a:r>
            <a:r>
              <a:rPr sz="2000" spc="195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itemset.</a:t>
            </a:r>
            <a:endParaRPr sz="2000">
              <a:latin typeface="Tahoma"/>
              <a:cs typeface="Tahoma"/>
            </a:endParaRPr>
          </a:p>
          <a:p>
            <a:pPr lvl="1" fontAlgn="auto">
              <a:spcBef>
                <a:spcPts val="50"/>
              </a:spcBef>
              <a:spcAft>
                <a:spcPts val="0"/>
              </a:spcAft>
              <a:buFont typeface="Arial"/>
              <a:buChar char="–"/>
              <a:defRPr/>
            </a:pPr>
            <a:endParaRPr sz="2950">
              <a:latin typeface="Times New Roman"/>
              <a:cs typeface="Times New Roman"/>
            </a:endParaRPr>
          </a:p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i="1" spc="-5" dirty="0">
                <a:solidFill>
                  <a:srgbClr val="C00000"/>
                </a:solidFill>
                <a:latin typeface="Times New Roman"/>
                <a:cs typeface="Times New Roman"/>
              </a:rPr>
              <a:t>k</a:t>
            </a:r>
            <a:r>
              <a:rPr sz="2400" spc="-5" dirty="0">
                <a:solidFill>
                  <a:srgbClr val="C00000"/>
                </a:solidFill>
                <a:latin typeface="Tahoma"/>
                <a:cs typeface="Tahoma"/>
              </a:rPr>
              <a:t>-itemset</a:t>
            </a:r>
            <a:r>
              <a:rPr sz="2400" spc="-5" dirty="0">
                <a:latin typeface="Tahoma"/>
                <a:cs typeface="Tahoma"/>
              </a:rPr>
              <a:t>: </a:t>
            </a:r>
            <a:r>
              <a:rPr sz="2400" dirty="0">
                <a:latin typeface="Tahoma"/>
                <a:cs typeface="Tahoma"/>
              </a:rPr>
              <a:t>an </a:t>
            </a:r>
            <a:r>
              <a:rPr sz="2400" spc="-5" dirty="0">
                <a:latin typeface="Tahoma"/>
                <a:cs typeface="Tahoma"/>
              </a:rPr>
              <a:t>itemset with </a:t>
            </a:r>
            <a:r>
              <a:rPr sz="2400" i="1" dirty="0">
                <a:latin typeface="Times New Roman"/>
                <a:cs typeface="Times New Roman"/>
              </a:rPr>
              <a:t>k</a:t>
            </a:r>
            <a:r>
              <a:rPr sz="2400" i="1" spc="1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ahoma"/>
                <a:cs typeface="Tahoma"/>
              </a:rPr>
              <a:t>items</a:t>
            </a:r>
            <a:endParaRPr sz="24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535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spc="-30" dirty="0">
                <a:latin typeface="Tahoma"/>
                <a:cs typeface="Tahoma"/>
              </a:rPr>
              <a:t>e.g., </a:t>
            </a:r>
            <a:r>
              <a:rPr sz="2000" spc="-10" dirty="0">
                <a:latin typeface="Tahoma"/>
                <a:cs typeface="Tahoma"/>
              </a:rPr>
              <a:t>{bread, cereal, </a:t>
            </a:r>
            <a:r>
              <a:rPr sz="2000" spc="-5" dirty="0">
                <a:latin typeface="Tahoma"/>
                <a:cs typeface="Tahoma"/>
              </a:rPr>
              <a:t>milk} is a</a:t>
            </a:r>
            <a:r>
              <a:rPr sz="2000" spc="40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3-itemset.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3554" name="object 3"/>
          <p:cNvSpPr>
            <a:spLocks noChangeArrowheads="1"/>
          </p:cNvSpPr>
          <p:nvPr/>
        </p:nvSpPr>
        <p:spPr bwMode="auto">
          <a:xfrm>
            <a:off x="258763" y="254000"/>
            <a:ext cx="2879725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spc="-5" dirty="0"/>
              <a:t>Definition</a:t>
            </a:r>
            <a:endParaRPr sz="3600"/>
          </a:p>
        </p:txBody>
      </p:sp>
      <p:sp>
        <p:nvSpPr>
          <p:cNvPr id="5" name="object 5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2: </a:t>
            </a:r>
            <a:r>
              <a:rPr dirty="0">
                <a:latin typeface="Tahoma"/>
                <a:cs typeface="Tahoma"/>
              </a:rPr>
              <a:t>Basic </a:t>
            </a:r>
            <a:r>
              <a:rPr spc="-5" dirty="0">
                <a:latin typeface="Tahoma"/>
                <a:cs typeface="Tahoma"/>
              </a:rPr>
              <a:t>Data Mining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Techniques</a:t>
            </a:r>
          </a:p>
        </p:txBody>
      </p:sp>
      <p:sp>
        <p:nvSpPr>
          <p:cNvPr id="23557" name="object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E8F02E2A-7048-435E-92DC-F0B5004FCA3F}" type="slidenum">
              <a:rPr lang="th-TH"/>
              <a:pPr marL="25400"/>
              <a:t>17</a:t>
            </a:fld>
            <a:endParaRPr lang="th-TH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16013"/>
            <a:ext cx="8039100" cy="17129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Clr>
                <a:srgbClr val="C00000"/>
              </a:buClr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Support value</a:t>
            </a:r>
            <a:endParaRPr lang="th-TH" sz="2400">
              <a:latin typeface="Tahoma" pitchFamily="34" charset="0"/>
              <a:cs typeface="Tahoma" pitchFamily="34" charset="0"/>
            </a:endParaRPr>
          </a:p>
          <a:p>
            <a:pPr marL="755650" lvl="1" indent="-285750">
              <a:spcBef>
                <a:spcPts val="438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The support of an itemset </a:t>
            </a:r>
            <a:r>
              <a:rPr lang="th-TH" sz="2000" i="1">
                <a:latin typeface="Times New Roman" pitchFamily="18" charset="0"/>
                <a:cs typeface="Times New Roman" pitchFamily="18" charset="0"/>
              </a:rPr>
              <a:t>X </a:t>
            </a:r>
            <a:r>
              <a:rPr lang="th-TH" sz="2000">
                <a:latin typeface="Tahoma" pitchFamily="34" charset="0"/>
                <a:cs typeface="Tahoma" pitchFamily="34" charset="0"/>
              </a:rPr>
              <a:t>is the </a:t>
            </a:r>
            <a:r>
              <a:rPr lang="th-TH" sz="2000">
                <a:solidFill>
                  <a:srgbClr val="006FC0"/>
                </a:solidFill>
                <a:latin typeface="Tahoma" pitchFamily="34" charset="0"/>
                <a:cs typeface="Tahoma" pitchFamily="34" charset="0"/>
              </a:rPr>
              <a:t>percentage of transactions </a:t>
            </a:r>
            <a:r>
              <a:rPr lang="th-TH" sz="2000">
                <a:latin typeface="Tahoma" pitchFamily="34" charset="0"/>
                <a:cs typeface="Tahoma" pitchFamily="34" charset="0"/>
              </a:rPr>
              <a:t>in  the transaction database </a:t>
            </a:r>
            <a:r>
              <a:rPr lang="th-TH" sz="2000" i="1">
                <a:latin typeface="Times New Roman" pitchFamily="18" charset="0"/>
                <a:cs typeface="Times New Roman" pitchFamily="18" charset="0"/>
              </a:rPr>
              <a:t>D </a:t>
            </a:r>
            <a:r>
              <a:rPr lang="th-TH" sz="2000">
                <a:latin typeface="Tahoma" pitchFamily="34" charset="0"/>
                <a:cs typeface="Tahoma" pitchFamily="34" charset="0"/>
              </a:rPr>
              <a:t>that contain </a:t>
            </a:r>
            <a:r>
              <a:rPr lang="th-TH" sz="2000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th-TH" sz="2000">
                <a:latin typeface="Tahoma" pitchFamily="34" charset="0"/>
                <a:cs typeface="Tahoma" pitchFamily="34" charset="0"/>
              </a:rPr>
              <a:t>.</a:t>
            </a:r>
          </a:p>
          <a:p>
            <a:pPr marL="755650" lvl="1" indent="-285750">
              <a:spcBef>
                <a:spcPts val="475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The support of a rule </a:t>
            </a:r>
            <a:r>
              <a:rPr lang="th-TH" sz="2000" i="1">
                <a:latin typeface="Times New Roman" pitchFamily="18" charset="0"/>
                <a:cs typeface="Times New Roman" pitchFamily="18" charset="0"/>
              </a:rPr>
              <a:t>X </a:t>
            </a:r>
            <a:r>
              <a:rPr lang="th-TH" sz="2000">
                <a:latin typeface="Symbol" pitchFamily="18" charset="2"/>
                <a:cs typeface="Cordia New" pitchFamily="34" charset="-34"/>
              </a:rPr>
              <a:t></a:t>
            </a:r>
            <a:r>
              <a:rPr lang="th-TH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h-TH" sz="2000" i="1">
                <a:latin typeface="Times New Roman" pitchFamily="18" charset="0"/>
                <a:cs typeface="Times New Roman" pitchFamily="18" charset="0"/>
              </a:rPr>
              <a:t>Y </a:t>
            </a:r>
            <a:r>
              <a:rPr lang="th-TH" sz="2000">
                <a:latin typeface="Tahoma" pitchFamily="34" charset="0"/>
                <a:cs typeface="Tahoma" pitchFamily="34" charset="0"/>
              </a:rPr>
              <a:t>is the support of the items set </a:t>
            </a:r>
            <a:r>
              <a:rPr lang="th-TH" sz="2000" i="1">
                <a:latin typeface="Times New Roman" pitchFamily="18" charset="0"/>
                <a:cs typeface="Times New Roman" pitchFamily="18" charset="0"/>
              </a:rPr>
              <a:t>X </a:t>
            </a:r>
            <a:r>
              <a:rPr lang="th-TH" sz="2000">
                <a:latin typeface="Symbol" pitchFamily="18" charset="2"/>
                <a:cs typeface="Cordia New" pitchFamily="34" charset="-34"/>
              </a:rPr>
              <a:t></a:t>
            </a:r>
            <a:r>
              <a:rPr lang="th-TH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h-TH" sz="2000" i="1">
                <a:latin typeface="Times New Roman" pitchFamily="18" charset="0"/>
                <a:cs typeface="Times New Roman" pitchFamily="18" charset="0"/>
              </a:rPr>
              <a:t>Y</a:t>
            </a:r>
            <a:endParaRPr lang="th-TH" sz="20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in </a:t>
            </a:r>
            <a:r>
              <a:rPr lang="th-TH" sz="2000" i="1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th-TH" sz="2000">
                <a:latin typeface="Tahoma" pitchFamily="34" charset="0"/>
                <a:cs typeface="Tahoma" pitchFamily="34" charset="0"/>
              </a:rPr>
              <a:t>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3627438"/>
            <a:ext cx="7489825" cy="13477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Confidence value</a:t>
            </a:r>
            <a:endParaRPr lang="th-TH" sz="2400">
              <a:latin typeface="Tahoma" pitchFamily="34" charset="0"/>
              <a:cs typeface="Tahoma" pitchFamily="34" charset="0"/>
            </a:endParaRPr>
          </a:p>
          <a:p>
            <a:pPr marL="355600" indent="-342900" algn="just">
              <a:spcBef>
                <a:spcPts val="438"/>
              </a:spcBef>
              <a:tabLst>
                <a:tab pos="354013" algn="l"/>
                <a:tab pos="355600" algn="l"/>
              </a:tabLst>
            </a:pPr>
            <a:r>
              <a:rPr lang="th-TH" sz="2000">
                <a:cs typeface="Arial" charset="0"/>
              </a:rPr>
              <a:t>– </a:t>
            </a:r>
            <a:r>
              <a:rPr lang="th-TH" sz="2000">
                <a:latin typeface="Tahoma" pitchFamily="34" charset="0"/>
                <a:cs typeface="Tahoma" pitchFamily="34" charset="0"/>
              </a:rPr>
              <a:t>The confidence of a rule </a:t>
            </a:r>
            <a:r>
              <a:rPr lang="th-TH" sz="2000" i="1">
                <a:latin typeface="Times New Roman" pitchFamily="18" charset="0"/>
                <a:cs typeface="Times New Roman" pitchFamily="18" charset="0"/>
              </a:rPr>
              <a:t>X </a:t>
            </a:r>
            <a:r>
              <a:rPr lang="th-TH" sz="2000">
                <a:latin typeface="Symbol" pitchFamily="18" charset="2"/>
                <a:cs typeface="Cordia New" pitchFamily="34" charset="-34"/>
              </a:rPr>
              <a:t></a:t>
            </a:r>
            <a:r>
              <a:rPr lang="th-TH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h-TH" sz="2000" i="1">
                <a:latin typeface="Times New Roman" pitchFamily="18" charset="0"/>
                <a:cs typeface="Times New Roman" pitchFamily="18" charset="0"/>
              </a:rPr>
              <a:t>Y </a:t>
            </a:r>
            <a:r>
              <a:rPr lang="th-TH" sz="2000">
                <a:latin typeface="Tahoma" pitchFamily="34" charset="0"/>
                <a:cs typeface="Tahoma" pitchFamily="34" charset="0"/>
              </a:rPr>
              <a:t>is the ratio of the number of  transactions containing </a:t>
            </a:r>
            <a:r>
              <a:rPr lang="th-TH" sz="2000" i="1">
                <a:latin typeface="Times New Roman" pitchFamily="18" charset="0"/>
                <a:cs typeface="Times New Roman" pitchFamily="18" charset="0"/>
              </a:rPr>
              <a:t>X </a:t>
            </a:r>
            <a:r>
              <a:rPr lang="th-TH" sz="2000">
                <a:latin typeface="Symbol" pitchFamily="18" charset="2"/>
                <a:cs typeface="Cordia New" pitchFamily="34" charset="-34"/>
              </a:rPr>
              <a:t></a:t>
            </a:r>
            <a:r>
              <a:rPr lang="th-TH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h-TH" sz="2000" i="1">
                <a:latin typeface="Times New Roman" pitchFamily="18" charset="0"/>
                <a:cs typeface="Times New Roman" pitchFamily="18" charset="0"/>
              </a:rPr>
              <a:t>Y </a:t>
            </a:r>
            <a:r>
              <a:rPr lang="th-TH" sz="2000">
                <a:latin typeface="Tahoma" pitchFamily="34" charset="0"/>
                <a:cs typeface="Tahoma" pitchFamily="34" charset="0"/>
              </a:rPr>
              <a:t>to the number of transactions  containing </a:t>
            </a:r>
            <a:r>
              <a:rPr lang="th-TH" sz="2000" i="1">
                <a:latin typeface="Times New Roman" pitchFamily="18" charset="0"/>
                <a:cs typeface="Times New Roman" pitchFamily="18" charset="0"/>
              </a:rPr>
              <a:t>X </a:t>
            </a:r>
            <a:r>
              <a:rPr lang="th-TH" sz="2000">
                <a:latin typeface="Tahoma" pitchFamily="34" charset="0"/>
                <a:cs typeface="Tahoma" pitchFamily="34" charset="0"/>
              </a:rPr>
              <a:t>in </a:t>
            </a:r>
            <a:r>
              <a:rPr lang="th-TH" sz="2000" i="1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th-TH" sz="2000">
                <a:latin typeface="Tahoma" pitchFamily="34" charset="0"/>
                <a:cs typeface="Tahoma" pitchFamily="34" charset="0"/>
              </a:rPr>
              <a:t>.</a:t>
            </a:r>
          </a:p>
        </p:txBody>
      </p:sp>
      <p:sp>
        <p:nvSpPr>
          <p:cNvPr id="24579" name="object 4"/>
          <p:cNvSpPr>
            <a:spLocks noChangeArrowheads="1"/>
          </p:cNvSpPr>
          <p:nvPr/>
        </p:nvSpPr>
        <p:spPr bwMode="auto">
          <a:xfrm>
            <a:off x="258763" y="254000"/>
            <a:ext cx="6115050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spc="-5" dirty="0"/>
              <a:t>Rule Strength</a:t>
            </a:r>
            <a:r>
              <a:rPr sz="3600" spc="-85" dirty="0"/>
              <a:t> </a:t>
            </a:r>
            <a:r>
              <a:rPr sz="3600" spc="-5" dirty="0"/>
              <a:t>Measures</a:t>
            </a:r>
            <a:endParaRPr sz="3600"/>
          </a:p>
        </p:txBody>
      </p:sp>
      <p:sp>
        <p:nvSpPr>
          <p:cNvPr id="24581" name="object 6"/>
          <p:cNvSpPr>
            <a:spLocks/>
          </p:cNvSpPr>
          <p:nvPr/>
        </p:nvSpPr>
        <p:spPr bwMode="auto">
          <a:xfrm>
            <a:off x="3041650" y="2928938"/>
            <a:ext cx="2887663" cy="4619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887332" y="0"/>
              </a:cxn>
              <a:cxn ang="0">
                <a:pos x="2887332" y="461670"/>
              </a:cxn>
              <a:cxn ang="0">
                <a:pos x="0" y="461670"/>
              </a:cxn>
              <a:cxn ang="0">
                <a:pos x="0" y="0"/>
              </a:cxn>
            </a:cxnLst>
            <a:rect l="0" t="0" r="r" b="b"/>
            <a:pathLst>
              <a:path w="2887345" h="462279">
                <a:moveTo>
                  <a:pt x="0" y="0"/>
                </a:moveTo>
                <a:lnTo>
                  <a:pt x="2887332" y="0"/>
                </a:lnTo>
                <a:lnTo>
                  <a:pt x="2887332" y="461670"/>
                </a:lnTo>
                <a:lnTo>
                  <a:pt x="0" y="4616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" name="object 7"/>
          <p:cNvSpPr txBox="1"/>
          <p:nvPr/>
        </p:nvSpPr>
        <p:spPr>
          <a:xfrm>
            <a:off x="3041650" y="2928938"/>
            <a:ext cx="2887663" cy="461962"/>
          </a:xfrm>
          <a:prstGeom prst="rect">
            <a:avLst/>
          </a:prstGeom>
          <a:solidFill>
            <a:srgbClr val="FFFFFF"/>
          </a:solidFill>
          <a:ln w="25400">
            <a:solidFill>
              <a:srgbClr val="F79546"/>
            </a:solidFill>
          </a:ln>
        </p:spPr>
        <p:txBody>
          <a:bodyPr lIns="0" tIns="16510" rIns="0" bIns="0">
            <a:spAutoFit/>
          </a:bodyPr>
          <a:lstStyle/>
          <a:p>
            <a:pPr marL="92710" fontAlgn="auto">
              <a:spcBef>
                <a:spcPts val="130"/>
              </a:spcBef>
              <a:spcAft>
                <a:spcPts val="0"/>
              </a:spcAft>
              <a:defRPr/>
            </a:pPr>
            <a:r>
              <a:rPr sz="2400" spc="-5" dirty="0">
                <a:latin typeface="Calibri"/>
                <a:cs typeface="Calibri"/>
              </a:rPr>
              <a:t>sup(</a:t>
            </a:r>
            <a:r>
              <a:rPr sz="2400" i="1" spc="-5" dirty="0">
                <a:latin typeface="Calibri"/>
                <a:cs typeface="Calibri"/>
              </a:rPr>
              <a:t>X </a:t>
            </a:r>
            <a:r>
              <a:rPr sz="2400" dirty="0">
                <a:latin typeface="Symbol"/>
                <a:cs typeface="Symbol"/>
              </a:rPr>
              <a:t>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) </a:t>
            </a:r>
            <a:r>
              <a:rPr sz="2400" dirty="0">
                <a:latin typeface="Calibri"/>
                <a:cs typeface="Calibri"/>
              </a:rPr>
              <a:t>= </a:t>
            </a:r>
            <a:r>
              <a:rPr sz="2400" i="1" spc="-5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i="1" spc="-5" dirty="0">
                <a:latin typeface="Calibri"/>
                <a:cs typeface="Calibri"/>
              </a:rPr>
              <a:t>X </a:t>
            </a:r>
            <a:r>
              <a:rPr sz="2400" dirty="0">
                <a:latin typeface="Symbol"/>
                <a:cs typeface="Symbol"/>
              </a:rPr>
              <a:t></a:t>
            </a:r>
            <a:r>
              <a:rPr sz="2400" spc="-229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583" name="object 8"/>
          <p:cNvSpPr>
            <a:spLocks/>
          </p:cNvSpPr>
          <p:nvPr/>
        </p:nvSpPr>
        <p:spPr bwMode="auto">
          <a:xfrm>
            <a:off x="3114675" y="5110163"/>
            <a:ext cx="2752725" cy="4619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752217" y="0"/>
              </a:cxn>
              <a:cxn ang="0">
                <a:pos x="2752217" y="461670"/>
              </a:cxn>
              <a:cxn ang="0">
                <a:pos x="0" y="461670"/>
              </a:cxn>
              <a:cxn ang="0">
                <a:pos x="0" y="0"/>
              </a:cxn>
            </a:cxnLst>
            <a:rect l="0" t="0" r="r" b="b"/>
            <a:pathLst>
              <a:path w="2752725" h="462279">
                <a:moveTo>
                  <a:pt x="0" y="0"/>
                </a:moveTo>
                <a:lnTo>
                  <a:pt x="2752217" y="0"/>
                </a:lnTo>
                <a:lnTo>
                  <a:pt x="2752217" y="461670"/>
                </a:lnTo>
                <a:lnTo>
                  <a:pt x="0" y="4616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9" name="object 9"/>
          <p:cNvSpPr txBox="1"/>
          <p:nvPr/>
        </p:nvSpPr>
        <p:spPr>
          <a:xfrm>
            <a:off x="3114675" y="5110163"/>
            <a:ext cx="2752725" cy="461962"/>
          </a:xfrm>
          <a:prstGeom prst="rect">
            <a:avLst/>
          </a:prstGeom>
          <a:solidFill>
            <a:srgbClr val="FFFFFF"/>
          </a:solidFill>
          <a:ln w="25400">
            <a:solidFill>
              <a:srgbClr val="F79546"/>
            </a:solidFill>
          </a:ln>
        </p:spPr>
        <p:txBody>
          <a:bodyPr lIns="0" tIns="16510" rIns="0" bIns="0">
            <a:spAutoFit/>
          </a:bodyPr>
          <a:lstStyle/>
          <a:p>
            <a:pPr marL="90170" fontAlgn="auto">
              <a:spcBef>
                <a:spcPts val="130"/>
              </a:spcBef>
              <a:spcAft>
                <a:spcPts val="0"/>
              </a:spcAft>
              <a:defRPr/>
            </a:pPr>
            <a:r>
              <a:rPr sz="2400" spc="-10" dirty="0">
                <a:latin typeface="Calibri"/>
                <a:cs typeface="Calibri"/>
              </a:rPr>
              <a:t>conf(</a:t>
            </a:r>
            <a:r>
              <a:rPr sz="2400" i="1" spc="-10" dirty="0">
                <a:latin typeface="Calibri"/>
                <a:cs typeface="Calibri"/>
              </a:rPr>
              <a:t>X </a:t>
            </a:r>
            <a:r>
              <a:rPr sz="2400" dirty="0">
                <a:latin typeface="Symbol"/>
                <a:cs typeface="Symbol"/>
              </a:rPr>
              <a:t>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)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150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i="1" spc="-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|</a:t>
            </a:r>
            <a:r>
              <a:rPr sz="2400" i="1" spc="-5" dirty="0">
                <a:latin typeface="Calibri"/>
                <a:cs typeface="Calibri"/>
              </a:rPr>
              <a:t>X</a:t>
            </a:r>
            <a:r>
              <a:rPr sz="2400" spc="-5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2: </a:t>
            </a:r>
            <a:r>
              <a:rPr dirty="0">
                <a:latin typeface="Tahoma"/>
                <a:cs typeface="Tahoma"/>
              </a:rPr>
              <a:t>Basic </a:t>
            </a:r>
            <a:r>
              <a:rPr spc="-5" dirty="0">
                <a:latin typeface="Tahoma"/>
                <a:cs typeface="Tahoma"/>
              </a:rPr>
              <a:t>Data Mining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Techniques</a:t>
            </a:r>
          </a:p>
        </p:txBody>
      </p:sp>
      <p:sp>
        <p:nvSpPr>
          <p:cNvPr id="24586" name="object 1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23345F93-19CC-4F9C-A3FB-E797B157BD9F}" type="slidenum">
              <a:rPr lang="th-TH"/>
              <a:pPr marL="25400"/>
              <a:t>18</a:t>
            </a:fld>
            <a:endParaRPr lang="th-TH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16013"/>
            <a:ext cx="4862513" cy="3762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10" dirty="0">
                <a:latin typeface="Tahoma"/>
                <a:cs typeface="Tahoma"/>
              </a:rPr>
              <a:t>Given </a:t>
            </a:r>
            <a:r>
              <a:rPr sz="2400" dirty="0">
                <a:latin typeface="Tahoma"/>
                <a:cs typeface="Tahoma"/>
              </a:rPr>
              <a:t>a </a:t>
            </a:r>
            <a:r>
              <a:rPr sz="2400" spc="-5" dirty="0">
                <a:latin typeface="Tahoma"/>
                <a:cs typeface="Tahoma"/>
              </a:rPr>
              <a:t>database of</a:t>
            </a:r>
            <a:r>
              <a:rPr sz="2400" spc="15" dirty="0">
                <a:latin typeface="Tahoma"/>
                <a:cs typeface="Tahoma"/>
              </a:rPr>
              <a:t> </a:t>
            </a:r>
            <a:r>
              <a:rPr sz="2400" spc="-10" dirty="0">
                <a:latin typeface="Tahoma"/>
                <a:cs typeface="Tahoma"/>
              </a:rPr>
              <a:t>transactions: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6575" y="3603625"/>
            <a:ext cx="4870450" cy="3746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The example of association</a:t>
            </a:r>
            <a:r>
              <a:rPr sz="2400" spc="-3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rules: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25603" name="object 4"/>
          <p:cNvSpPr>
            <a:spLocks noChangeArrowheads="1"/>
          </p:cNvSpPr>
          <p:nvPr/>
        </p:nvSpPr>
        <p:spPr bwMode="auto">
          <a:xfrm>
            <a:off x="258763" y="254000"/>
            <a:ext cx="2581275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spc="-5" dirty="0"/>
              <a:t>E</a:t>
            </a:r>
            <a:r>
              <a:rPr sz="3600" dirty="0"/>
              <a:t>x</a:t>
            </a:r>
            <a:r>
              <a:rPr sz="3600" spc="-5" dirty="0"/>
              <a:t>am</a:t>
            </a:r>
            <a:r>
              <a:rPr sz="3600" dirty="0"/>
              <a:t>ple</a:t>
            </a:r>
            <a:endParaRPr sz="3600"/>
          </a:p>
        </p:txBody>
      </p:sp>
      <p:sp>
        <p:nvSpPr>
          <p:cNvPr id="8" name="object 8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2: </a:t>
            </a:r>
            <a:r>
              <a:rPr dirty="0">
                <a:latin typeface="Tahoma"/>
                <a:cs typeface="Tahoma"/>
              </a:rPr>
              <a:t>Basic </a:t>
            </a:r>
            <a:r>
              <a:rPr spc="-5" dirty="0">
                <a:latin typeface="Tahoma"/>
                <a:cs typeface="Tahoma"/>
              </a:rPr>
              <a:t>Data Mining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Techniques</a:t>
            </a:r>
          </a:p>
        </p:txBody>
      </p:sp>
      <p:sp>
        <p:nvSpPr>
          <p:cNvPr id="25606" name="object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FF9A8A9E-EB9F-42BE-949F-E26F70C41AA8}" type="slidenum">
              <a:rPr lang="th-TH"/>
              <a:pPr marL="25400"/>
              <a:t>19</a:t>
            </a:fld>
            <a:endParaRPr lang="th-TH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922463" y="1565275"/>
          <a:ext cx="4833937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3075"/>
                <a:gridCol w="3190874"/>
              </a:tblGrid>
              <a:tr h="304800">
                <a:tc>
                  <a:txBody>
                    <a:bodyPr/>
                    <a:lstStyle/>
                    <a:p>
                      <a:pPr marL="84455">
                        <a:lnSpc>
                          <a:spcPts val="2220"/>
                        </a:lnSpc>
                      </a:pPr>
                      <a:r>
                        <a:rPr sz="20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Transactions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220"/>
                        </a:lnSpc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Items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84455">
                        <a:lnSpc>
                          <a:spcPts val="2120"/>
                        </a:lnSpc>
                      </a:pPr>
                      <a:r>
                        <a:rPr sz="2000" i="1" spc="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950" spc="7" baseline="-21367" dirty="0">
                          <a:latin typeface="Calibri"/>
                          <a:cs typeface="Calibri"/>
                        </a:rPr>
                        <a:t>1</a:t>
                      </a:r>
                      <a:endParaRPr sz="1950" baseline="-21367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120"/>
                        </a:lnSpc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bread, 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jelly, </a:t>
                      </a:r>
                      <a:r>
                        <a:rPr sz="2000" spc="-15" dirty="0">
                          <a:latin typeface="Calibri"/>
                          <a:cs typeface="Calibri"/>
                        </a:rPr>
                        <a:t>butter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85090">
                        <a:lnSpc>
                          <a:spcPts val="2220"/>
                        </a:lnSpc>
                      </a:pPr>
                      <a:r>
                        <a:rPr sz="2000" i="1" spc="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950" spc="7" baseline="-21367" dirty="0">
                          <a:latin typeface="Calibri"/>
                          <a:cs typeface="Calibri"/>
                        </a:rPr>
                        <a:t>2</a:t>
                      </a:r>
                      <a:endParaRPr sz="1950" baseline="-21367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220"/>
                        </a:lnSpc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bread,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5" dirty="0">
                          <a:latin typeface="Calibri"/>
                          <a:cs typeface="Calibri"/>
                        </a:rPr>
                        <a:t>butter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85090">
                        <a:lnSpc>
                          <a:spcPts val="2220"/>
                        </a:lnSpc>
                      </a:pPr>
                      <a:r>
                        <a:rPr sz="2000" i="1" spc="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950" spc="7" baseline="-21367" dirty="0">
                          <a:latin typeface="Calibri"/>
                          <a:cs typeface="Calibri"/>
                        </a:rPr>
                        <a:t>3</a:t>
                      </a:r>
                      <a:endParaRPr sz="1950" baseline="-21367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220"/>
                        </a:lnSpc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bread,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milk,</a:t>
                      </a:r>
                      <a:r>
                        <a:rPr sz="2000" spc="-15" dirty="0">
                          <a:latin typeface="Calibri"/>
                          <a:cs typeface="Calibri"/>
                        </a:rPr>
                        <a:t> butter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85090">
                        <a:lnSpc>
                          <a:spcPts val="2220"/>
                        </a:lnSpc>
                      </a:pPr>
                      <a:r>
                        <a:rPr sz="2000" i="1" spc="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950" spc="7" baseline="-21367" dirty="0">
                          <a:latin typeface="Calibri"/>
                          <a:cs typeface="Calibri"/>
                        </a:rPr>
                        <a:t>4</a:t>
                      </a:r>
                      <a:endParaRPr sz="1950" baseline="-21367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220"/>
                        </a:lnSpc>
                      </a:pPr>
                      <a:r>
                        <a:rPr sz="2000" spc="-40" dirty="0">
                          <a:latin typeface="Calibri"/>
                          <a:cs typeface="Calibri"/>
                        </a:rPr>
                        <a:t>beer,</a:t>
                      </a:r>
                      <a:r>
                        <a:rPr sz="20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bread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85090">
                        <a:lnSpc>
                          <a:spcPts val="2220"/>
                        </a:lnSpc>
                      </a:pPr>
                      <a:r>
                        <a:rPr sz="2000" i="1" spc="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950" spc="7" baseline="-21367" dirty="0">
                          <a:latin typeface="Calibri"/>
                          <a:cs typeface="Calibri"/>
                        </a:rPr>
                        <a:t>5</a:t>
                      </a:r>
                      <a:endParaRPr sz="1950" baseline="-21367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220"/>
                        </a:lnSpc>
                      </a:pPr>
                      <a:r>
                        <a:rPr sz="2000" spc="-40" dirty="0">
                          <a:latin typeface="Calibri"/>
                          <a:cs typeface="Calibri"/>
                        </a:rPr>
                        <a:t>beer,</a:t>
                      </a:r>
                      <a:r>
                        <a:rPr sz="20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milk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922463" y="4065588"/>
          <a:ext cx="4833937" cy="213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43200"/>
                <a:gridCol w="1095374"/>
                <a:gridCol w="1095375"/>
              </a:tblGrid>
              <a:tr h="304800">
                <a:tc>
                  <a:txBody>
                    <a:bodyPr/>
                    <a:lstStyle/>
                    <a:p>
                      <a:pPr marL="84455">
                        <a:lnSpc>
                          <a:spcPts val="2240"/>
                        </a:lnSpc>
                      </a:pPr>
                      <a:r>
                        <a:rPr sz="2000" b="1" i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 </a:t>
                      </a:r>
                      <a:r>
                        <a:rPr sz="2000" b="1" spc="-5" dirty="0">
                          <a:solidFill>
                            <a:srgbClr val="FFFFFF"/>
                          </a:solidFill>
                          <a:latin typeface="Symbol"/>
                          <a:cs typeface="Symbol"/>
                        </a:rPr>
                        <a:t></a:t>
                      </a:r>
                      <a:r>
                        <a:rPr sz="2000" b="1" spc="-14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i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220"/>
                        </a:lnSpc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Sup.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2220"/>
                        </a:lnSpc>
                      </a:pPr>
                      <a:r>
                        <a:rPr sz="2000" b="1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Conf.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84455">
                        <a:lnSpc>
                          <a:spcPts val="2140"/>
                        </a:lnSpc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bread </a:t>
                      </a:r>
                      <a:r>
                        <a:rPr sz="2000" spc="-5" dirty="0">
                          <a:latin typeface="Symbol"/>
                          <a:cs typeface="Symbol"/>
                        </a:rPr>
                        <a:t></a:t>
                      </a:r>
                      <a:r>
                        <a:rPr sz="20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15" dirty="0">
                          <a:latin typeface="Calibri"/>
                          <a:cs typeface="Calibri"/>
                        </a:rPr>
                        <a:t>butter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105"/>
                        </a:lnSpc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60%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2105"/>
                        </a:lnSpc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75%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84455">
                        <a:lnSpc>
                          <a:spcPts val="2240"/>
                        </a:lnSpc>
                      </a:pPr>
                      <a:r>
                        <a:rPr sz="2000" spc="-15" dirty="0">
                          <a:latin typeface="Calibri"/>
                          <a:cs typeface="Calibri"/>
                        </a:rPr>
                        <a:t>butter </a:t>
                      </a:r>
                      <a:r>
                        <a:rPr sz="2000" spc="-5" dirty="0">
                          <a:latin typeface="Symbol"/>
                          <a:cs typeface="Symbol"/>
                        </a:rPr>
                        <a:t></a:t>
                      </a:r>
                      <a:r>
                        <a:rPr sz="2000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bread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240"/>
                        </a:lnSpc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60%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2240"/>
                        </a:lnSpc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100%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84455">
                        <a:lnSpc>
                          <a:spcPts val="2240"/>
                        </a:lnSpc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beer </a:t>
                      </a:r>
                      <a:r>
                        <a:rPr sz="2000" spc="-5" dirty="0">
                          <a:latin typeface="Symbol"/>
                          <a:cs typeface="Symbol"/>
                        </a:rPr>
                        <a:t></a:t>
                      </a:r>
                      <a:r>
                        <a:rPr sz="2000" spc="-1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bread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225"/>
                        </a:lnSpc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20%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2225"/>
                        </a:lnSpc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50%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</a:tr>
              <a:tr h="304805">
                <a:tc>
                  <a:txBody>
                    <a:bodyPr/>
                    <a:lstStyle/>
                    <a:p>
                      <a:pPr marL="84455">
                        <a:lnSpc>
                          <a:spcPts val="2240"/>
                        </a:lnSpc>
                      </a:pPr>
                      <a:r>
                        <a:rPr sz="2000" spc="-15" dirty="0">
                          <a:latin typeface="Calibri"/>
                          <a:cs typeface="Calibri"/>
                        </a:rPr>
                        <a:t>butter </a:t>
                      </a:r>
                      <a:r>
                        <a:rPr sz="2000" spc="-5" dirty="0">
                          <a:latin typeface="Symbol"/>
                          <a:cs typeface="Symbol"/>
                        </a:rPr>
                        <a:t></a:t>
                      </a:r>
                      <a:r>
                        <a:rPr sz="2000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jelly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210"/>
                        </a:lnSpc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20%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2210"/>
                        </a:lnSpc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33.3%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84455">
                        <a:lnSpc>
                          <a:spcPts val="2240"/>
                        </a:lnSpc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jelly </a:t>
                      </a:r>
                      <a:r>
                        <a:rPr sz="2000" spc="-5" dirty="0">
                          <a:latin typeface="Symbol"/>
                          <a:cs typeface="Symbol"/>
                        </a:rPr>
                        <a:t></a:t>
                      </a:r>
                      <a:r>
                        <a:rPr sz="2000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15" dirty="0">
                          <a:latin typeface="Calibri"/>
                          <a:cs typeface="Calibri"/>
                        </a:rPr>
                        <a:t>butter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220"/>
                        </a:lnSpc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20%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2220"/>
                        </a:lnSpc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100%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84455">
                        <a:lnSpc>
                          <a:spcPts val="2240"/>
                        </a:lnSpc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jelly </a:t>
                      </a:r>
                      <a:r>
                        <a:rPr sz="2000" spc="-5" dirty="0">
                          <a:latin typeface="Symbol"/>
                          <a:cs typeface="Symbol"/>
                        </a:rPr>
                        <a:t></a:t>
                      </a:r>
                      <a:r>
                        <a:rPr sz="2000" spc="-1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milk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205"/>
                        </a:lnSpc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0%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2205"/>
                        </a:lnSpc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0%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16013"/>
            <a:ext cx="3929063" cy="21304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Association </a:t>
            </a:r>
            <a:r>
              <a:rPr sz="2400" spc="-10" dirty="0">
                <a:latin typeface="Tahoma"/>
                <a:cs typeface="Tahoma"/>
              </a:rPr>
              <a:t>Rule</a:t>
            </a:r>
            <a:r>
              <a:rPr sz="2400" spc="-15" dirty="0">
                <a:latin typeface="Tahoma"/>
                <a:cs typeface="Tahoma"/>
              </a:rPr>
              <a:t> </a:t>
            </a:r>
            <a:r>
              <a:rPr sz="2400" spc="-10" dirty="0">
                <a:latin typeface="Tahoma"/>
                <a:cs typeface="Tahoma"/>
              </a:rPr>
              <a:t>Discovery</a:t>
            </a:r>
            <a:endParaRPr sz="2400">
              <a:latin typeface="Tahoma"/>
              <a:cs typeface="Tahoma"/>
            </a:endParaRPr>
          </a:p>
          <a:p>
            <a:pPr fontAlgn="auto">
              <a:spcBef>
                <a:spcPts val="5"/>
              </a:spcBef>
              <a:spcAft>
                <a:spcPts val="0"/>
              </a:spcAft>
              <a:buFont typeface="Arial"/>
              <a:buChar char="•"/>
              <a:defRPr/>
            </a:pPr>
            <a:endParaRPr sz="3500">
              <a:latin typeface="Times New Roman"/>
              <a:cs typeface="Times New Roman"/>
            </a:endParaRPr>
          </a:p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Classification</a:t>
            </a:r>
            <a:endParaRPr sz="2400">
              <a:latin typeface="Tahoma"/>
              <a:cs typeface="Tahoma"/>
            </a:endParaRPr>
          </a:p>
          <a:p>
            <a:pPr fontAlgn="auto">
              <a:spcBef>
                <a:spcPts val="5"/>
              </a:spcBef>
              <a:spcAft>
                <a:spcPts val="0"/>
              </a:spcAft>
              <a:buFont typeface="Arial"/>
              <a:buChar char="•"/>
              <a:defRPr/>
            </a:pPr>
            <a:endParaRPr sz="3500">
              <a:latin typeface="Times New Roman"/>
              <a:cs typeface="Times New Roman"/>
            </a:endParaRPr>
          </a:p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Clustering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8194" name="object 3"/>
          <p:cNvSpPr>
            <a:spLocks noChangeArrowheads="1"/>
          </p:cNvSpPr>
          <p:nvPr/>
        </p:nvSpPr>
        <p:spPr bwMode="auto">
          <a:xfrm>
            <a:off x="258763" y="254000"/>
            <a:ext cx="2292350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spc="-5" dirty="0"/>
              <a:t>Outline</a:t>
            </a:r>
            <a:endParaRPr sz="3600"/>
          </a:p>
        </p:txBody>
      </p:sp>
      <p:sp>
        <p:nvSpPr>
          <p:cNvPr id="5" name="object 5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2: </a:t>
            </a:r>
            <a:r>
              <a:rPr dirty="0">
                <a:latin typeface="Tahoma"/>
                <a:cs typeface="Tahoma"/>
              </a:rPr>
              <a:t>Basic </a:t>
            </a:r>
            <a:r>
              <a:rPr spc="-5" dirty="0">
                <a:latin typeface="Tahoma"/>
                <a:cs typeface="Tahoma"/>
              </a:rPr>
              <a:t>Data Mining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Techniques</a:t>
            </a:r>
          </a:p>
        </p:txBody>
      </p:sp>
      <p:sp>
        <p:nvSpPr>
          <p:cNvPr id="8197" name="object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65088"/>
            <a:fld id="{03A15B7B-D029-470E-AF46-62E11E52FA50}" type="slidenum">
              <a:rPr lang="th-TH"/>
              <a:pPr marL="65088"/>
              <a:t>2</a:t>
            </a:fld>
            <a:endParaRPr lang="th-TH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16013"/>
            <a:ext cx="6713538" cy="30051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10" dirty="0">
                <a:latin typeface="Tahoma"/>
                <a:cs typeface="Tahoma"/>
              </a:rPr>
              <a:t>Given</a:t>
            </a:r>
            <a:endParaRPr sz="24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34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spc="-5" dirty="0">
                <a:latin typeface="Tahoma"/>
                <a:cs typeface="Tahoma"/>
              </a:rPr>
              <a:t>a set </a:t>
            </a:r>
            <a:r>
              <a:rPr sz="2000" i="1" spc="-5" dirty="0">
                <a:latin typeface="Times New Roman"/>
                <a:cs typeface="Times New Roman"/>
              </a:rPr>
              <a:t>I </a:t>
            </a:r>
            <a:r>
              <a:rPr sz="2000" spc="-5" dirty="0">
                <a:latin typeface="Tahoma"/>
                <a:cs typeface="Tahoma"/>
              </a:rPr>
              <a:t>of </a:t>
            </a:r>
            <a:r>
              <a:rPr sz="2000" dirty="0">
                <a:latin typeface="Tahoma"/>
                <a:cs typeface="Tahoma"/>
              </a:rPr>
              <a:t>all</a:t>
            </a:r>
            <a:r>
              <a:rPr sz="2000" spc="75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items</a:t>
            </a:r>
            <a:endParaRPr sz="20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8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spc="-5" dirty="0">
                <a:latin typeface="Tahoma"/>
                <a:cs typeface="Tahoma"/>
              </a:rPr>
              <a:t>a database </a:t>
            </a:r>
            <a:r>
              <a:rPr sz="2000" i="1" spc="-5" dirty="0">
                <a:latin typeface="Times New Roman"/>
                <a:cs typeface="Times New Roman"/>
              </a:rPr>
              <a:t>D </a:t>
            </a:r>
            <a:r>
              <a:rPr sz="2000" spc="-5" dirty="0">
                <a:latin typeface="Tahoma"/>
                <a:cs typeface="Tahoma"/>
              </a:rPr>
              <a:t>of</a:t>
            </a:r>
            <a:r>
              <a:rPr sz="2000" spc="120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transactions</a:t>
            </a:r>
            <a:endParaRPr sz="20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8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spc="-5" dirty="0">
                <a:latin typeface="Tahoma"/>
                <a:cs typeface="Tahoma"/>
              </a:rPr>
              <a:t>minimum support threshold</a:t>
            </a:r>
            <a:r>
              <a:rPr sz="2000" spc="-35" dirty="0">
                <a:latin typeface="Tahoma"/>
                <a:cs typeface="Tahoma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min_sup</a:t>
            </a:r>
            <a:endParaRPr sz="2000">
              <a:latin typeface="Times New Roman"/>
              <a:cs typeface="Times New Roman"/>
            </a:endParaRPr>
          </a:p>
          <a:p>
            <a:pPr marL="755650" lvl="1" indent="-285750" fontAlgn="auto">
              <a:spcBef>
                <a:spcPts val="48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spc="-5" dirty="0">
                <a:latin typeface="Tahoma"/>
                <a:cs typeface="Tahoma"/>
              </a:rPr>
              <a:t>minimum confidence threshold</a:t>
            </a:r>
            <a:r>
              <a:rPr sz="2000" spc="-20" dirty="0">
                <a:latin typeface="Tahoma"/>
                <a:cs typeface="Tahoma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min_conf</a:t>
            </a:r>
            <a:endParaRPr sz="2000">
              <a:latin typeface="Times New Roman"/>
              <a:cs typeface="Times New Roman"/>
            </a:endParaRP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/>
            </a:pPr>
            <a:endParaRPr sz="2000">
              <a:latin typeface="Times New Roman"/>
              <a:cs typeface="Times New Roman"/>
            </a:endParaRPr>
          </a:p>
          <a:p>
            <a:pPr marL="355600" indent="-342900" fontAlgn="auto">
              <a:spcBef>
                <a:spcPts val="120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Find</a:t>
            </a:r>
            <a:endParaRPr sz="24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34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dirty="0">
                <a:latin typeface="Tahoma"/>
                <a:cs typeface="Tahoma"/>
              </a:rPr>
              <a:t>all </a:t>
            </a:r>
            <a:r>
              <a:rPr sz="2000" spc="-5" dirty="0">
                <a:latin typeface="Tahoma"/>
                <a:cs typeface="Tahoma"/>
              </a:rPr>
              <a:t>association rules </a:t>
            </a:r>
            <a:r>
              <a:rPr sz="2000" i="1" spc="-5" dirty="0">
                <a:latin typeface="Times New Roman"/>
                <a:cs typeface="Times New Roman"/>
              </a:rPr>
              <a:t>X </a:t>
            </a:r>
            <a:r>
              <a:rPr sz="2000" spc="-5" dirty="0">
                <a:latin typeface="Symbol"/>
                <a:cs typeface="Symbol"/>
              </a:rPr>
              <a:t>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Y </a:t>
            </a:r>
            <a:r>
              <a:rPr sz="2000" spc="-5" dirty="0">
                <a:latin typeface="Tahoma"/>
                <a:cs typeface="Tahoma"/>
              </a:rPr>
              <a:t>with </a:t>
            </a:r>
            <a:r>
              <a:rPr sz="2000" i="1" spc="-5" dirty="0">
                <a:latin typeface="Times New Roman"/>
                <a:cs typeface="Times New Roman"/>
              </a:rPr>
              <a:t>min_sup </a:t>
            </a:r>
            <a:r>
              <a:rPr sz="2000" spc="-5" dirty="0">
                <a:latin typeface="Tahoma"/>
                <a:cs typeface="Tahoma"/>
              </a:rPr>
              <a:t>and</a:t>
            </a:r>
            <a:r>
              <a:rPr sz="2000" spc="325" dirty="0">
                <a:latin typeface="Tahoma"/>
                <a:cs typeface="Tahoma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min_conf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6626" name="object 3"/>
          <p:cNvSpPr>
            <a:spLocks noChangeArrowheads="1"/>
          </p:cNvSpPr>
          <p:nvPr/>
        </p:nvSpPr>
        <p:spPr bwMode="auto">
          <a:xfrm>
            <a:off x="258763" y="254000"/>
            <a:ext cx="6451600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spc="-5" dirty="0"/>
              <a:t>Association Rule</a:t>
            </a:r>
            <a:r>
              <a:rPr sz="3600" spc="-60" dirty="0"/>
              <a:t> </a:t>
            </a:r>
            <a:r>
              <a:rPr sz="3600" spc="-5" dirty="0"/>
              <a:t>Problem</a:t>
            </a:r>
            <a:endParaRPr sz="3600"/>
          </a:p>
        </p:txBody>
      </p:sp>
      <p:sp>
        <p:nvSpPr>
          <p:cNvPr id="5" name="object 5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2: </a:t>
            </a:r>
            <a:r>
              <a:rPr dirty="0">
                <a:latin typeface="Tahoma"/>
                <a:cs typeface="Tahoma"/>
              </a:rPr>
              <a:t>Basic </a:t>
            </a:r>
            <a:r>
              <a:rPr spc="-5" dirty="0">
                <a:latin typeface="Tahoma"/>
                <a:cs typeface="Tahoma"/>
              </a:rPr>
              <a:t>Data Mining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Techniques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35963" y="6492875"/>
            <a:ext cx="187325" cy="1539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000" b="1" spc="-5" dirty="0">
                <a:solidFill>
                  <a:srgbClr val="1F487C"/>
                </a:solidFill>
                <a:latin typeface="Tahoma"/>
                <a:cs typeface="Tahoma"/>
              </a:rPr>
              <a:t>20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object 2"/>
          <p:cNvSpPr>
            <a:spLocks noChangeArrowheads="1"/>
          </p:cNvSpPr>
          <p:nvPr/>
        </p:nvSpPr>
        <p:spPr bwMode="auto">
          <a:xfrm>
            <a:off x="1682750" y="1385888"/>
            <a:ext cx="1636713" cy="50006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650" name="object 3"/>
          <p:cNvSpPr>
            <a:spLocks noChangeArrowheads="1"/>
          </p:cNvSpPr>
          <p:nvPr/>
        </p:nvSpPr>
        <p:spPr bwMode="auto">
          <a:xfrm>
            <a:off x="2911475" y="1385888"/>
            <a:ext cx="1533525" cy="50006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6575" y="1116013"/>
            <a:ext cx="7927975" cy="19796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469900" indent="-457200">
              <a:buFont typeface="Tahoma" pitchFamily="34" charset="0"/>
              <a:buAutoNum type="arabicPeriod"/>
              <a:tabLst>
                <a:tab pos="468313" algn="l"/>
                <a:tab pos="4699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Find all sets of items that have a minimum support,  called </a:t>
            </a:r>
            <a:r>
              <a:rPr lang="th-TH" sz="24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frequent itemsets</a:t>
            </a:r>
            <a:endParaRPr lang="th-TH" sz="2400">
              <a:latin typeface="Tahoma" pitchFamily="34" charset="0"/>
              <a:cs typeface="Tahoma" pitchFamily="34" charset="0"/>
            </a:endParaRPr>
          </a:p>
          <a:p>
            <a:pPr marL="469900" indent="-457200">
              <a:buFont typeface="Tahoma" pitchFamily="34" charset="0"/>
              <a:buAutoNum type="arabicPeriod"/>
              <a:tabLst>
                <a:tab pos="468313" algn="l"/>
                <a:tab pos="469900" algn="l"/>
              </a:tabLst>
            </a:pPr>
            <a:endParaRPr lang="th-TH" sz="3500">
              <a:latin typeface="Times New Roman" pitchFamily="18" charset="0"/>
              <a:cs typeface="Times New Roman" pitchFamily="18" charset="0"/>
            </a:endParaRPr>
          </a:p>
          <a:p>
            <a:pPr marL="469900" indent="-457200">
              <a:buFontTx/>
              <a:buAutoNum type="arabicPeriod"/>
              <a:tabLst>
                <a:tab pos="468313" algn="l"/>
                <a:tab pos="4699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Use the frequent itemsets to generate the </a:t>
            </a:r>
            <a:r>
              <a:rPr lang="th-TH" sz="24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desired rules  </a:t>
            </a:r>
            <a:r>
              <a:rPr lang="th-TH" sz="2400">
                <a:latin typeface="Tahoma" pitchFamily="34" charset="0"/>
                <a:cs typeface="Tahoma" pitchFamily="34" charset="0"/>
              </a:rPr>
              <a:t>with a minimum confidence</a:t>
            </a:r>
          </a:p>
        </p:txBody>
      </p:sp>
      <p:sp>
        <p:nvSpPr>
          <p:cNvPr id="27652" name="object 5"/>
          <p:cNvSpPr>
            <a:spLocks noChangeArrowheads="1"/>
          </p:cNvSpPr>
          <p:nvPr/>
        </p:nvSpPr>
        <p:spPr bwMode="auto">
          <a:xfrm>
            <a:off x="258763" y="254000"/>
            <a:ext cx="6088062" cy="7540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spc="-5" dirty="0"/>
              <a:t>Problem</a:t>
            </a:r>
            <a:r>
              <a:rPr sz="3600" spc="-60" dirty="0"/>
              <a:t> </a:t>
            </a:r>
            <a:r>
              <a:rPr sz="3600" spc="-5" dirty="0"/>
              <a:t>Decomposition</a:t>
            </a:r>
            <a:endParaRPr sz="3600"/>
          </a:p>
        </p:txBody>
      </p:sp>
      <p:sp>
        <p:nvSpPr>
          <p:cNvPr id="7" name="object 7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2: </a:t>
            </a:r>
            <a:r>
              <a:rPr dirty="0">
                <a:latin typeface="Tahoma"/>
                <a:cs typeface="Tahoma"/>
              </a:rPr>
              <a:t>Basic </a:t>
            </a:r>
            <a:r>
              <a:rPr spc="-5" dirty="0">
                <a:latin typeface="Tahoma"/>
                <a:cs typeface="Tahoma"/>
              </a:rPr>
              <a:t>Data Mining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Techniques</a:t>
            </a:r>
          </a:p>
        </p:txBody>
      </p:sp>
      <p:sp>
        <p:nvSpPr>
          <p:cNvPr id="27655" name="object 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4BAB00B9-0C65-4687-A28A-D8C05B7ECCDC}" type="slidenum">
              <a:rPr lang="th-TH"/>
              <a:pPr marL="25400"/>
              <a:t>21</a:t>
            </a:fld>
            <a:endParaRPr lang="th-TH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object 2"/>
          <p:cNvSpPr>
            <a:spLocks/>
          </p:cNvSpPr>
          <p:nvPr/>
        </p:nvSpPr>
        <p:spPr bwMode="auto">
          <a:xfrm>
            <a:off x="5260975" y="3517900"/>
            <a:ext cx="668338" cy="285750"/>
          </a:xfrm>
          <a:custGeom>
            <a:avLst/>
            <a:gdLst/>
            <a:ahLst/>
            <a:cxnLst>
              <a:cxn ang="0">
                <a:pos x="621195" y="0"/>
              </a:cxn>
              <a:cxn ang="0">
                <a:pos x="47625" y="0"/>
              </a:cxn>
              <a:cxn ang="0">
                <a:pos x="29087" y="3742"/>
              </a:cxn>
              <a:cxn ang="0">
                <a:pos x="13949" y="13949"/>
              </a:cxn>
              <a:cxn ang="0">
                <a:pos x="3742" y="29087"/>
              </a:cxn>
              <a:cxn ang="0">
                <a:pos x="0" y="47625"/>
              </a:cxn>
              <a:cxn ang="0">
                <a:pos x="0" y="238125"/>
              </a:cxn>
              <a:cxn ang="0">
                <a:pos x="3742" y="256662"/>
              </a:cxn>
              <a:cxn ang="0">
                <a:pos x="13949" y="271800"/>
              </a:cxn>
              <a:cxn ang="0">
                <a:pos x="29087" y="282007"/>
              </a:cxn>
              <a:cxn ang="0">
                <a:pos x="47625" y="285750"/>
              </a:cxn>
              <a:cxn ang="0">
                <a:pos x="621195" y="285750"/>
              </a:cxn>
              <a:cxn ang="0">
                <a:pos x="639732" y="282007"/>
              </a:cxn>
              <a:cxn ang="0">
                <a:pos x="654870" y="271800"/>
              </a:cxn>
              <a:cxn ang="0">
                <a:pos x="665077" y="256662"/>
              </a:cxn>
              <a:cxn ang="0">
                <a:pos x="668820" y="238125"/>
              </a:cxn>
              <a:cxn ang="0">
                <a:pos x="668820" y="47625"/>
              </a:cxn>
              <a:cxn ang="0">
                <a:pos x="665077" y="29087"/>
              </a:cxn>
              <a:cxn ang="0">
                <a:pos x="654870" y="13949"/>
              </a:cxn>
              <a:cxn ang="0">
                <a:pos x="639732" y="3742"/>
              </a:cxn>
              <a:cxn ang="0">
                <a:pos x="621195" y="0"/>
              </a:cxn>
            </a:cxnLst>
            <a:rect l="0" t="0" r="r" b="b"/>
            <a:pathLst>
              <a:path w="669289" h="285750">
                <a:moveTo>
                  <a:pt x="621195" y="0"/>
                </a:moveTo>
                <a:lnTo>
                  <a:pt x="47625" y="0"/>
                </a:lnTo>
                <a:lnTo>
                  <a:pt x="29087" y="3742"/>
                </a:lnTo>
                <a:lnTo>
                  <a:pt x="13949" y="13949"/>
                </a:lnTo>
                <a:lnTo>
                  <a:pt x="3742" y="29087"/>
                </a:lnTo>
                <a:lnTo>
                  <a:pt x="0" y="47625"/>
                </a:lnTo>
                <a:lnTo>
                  <a:pt x="0" y="238125"/>
                </a:lnTo>
                <a:lnTo>
                  <a:pt x="3742" y="256662"/>
                </a:lnTo>
                <a:lnTo>
                  <a:pt x="13949" y="271800"/>
                </a:lnTo>
                <a:lnTo>
                  <a:pt x="29087" y="282007"/>
                </a:lnTo>
                <a:lnTo>
                  <a:pt x="47625" y="285750"/>
                </a:lnTo>
                <a:lnTo>
                  <a:pt x="621195" y="285750"/>
                </a:lnTo>
                <a:lnTo>
                  <a:pt x="639732" y="282007"/>
                </a:lnTo>
                <a:lnTo>
                  <a:pt x="654870" y="271800"/>
                </a:lnTo>
                <a:lnTo>
                  <a:pt x="665077" y="256662"/>
                </a:lnTo>
                <a:lnTo>
                  <a:pt x="668820" y="238125"/>
                </a:lnTo>
                <a:lnTo>
                  <a:pt x="668820" y="47625"/>
                </a:lnTo>
                <a:lnTo>
                  <a:pt x="665077" y="29087"/>
                </a:lnTo>
                <a:lnTo>
                  <a:pt x="654870" y="13949"/>
                </a:lnTo>
                <a:lnTo>
                  <a:pt x="639732" y="3742"/>
                </a:lnTo>
                <a:lnTo>
                  <a:pt x="621195" y="0"/>
                </a:lnTo>
                <a:close/>
              </a:path>
            </a:pathLst>
          </a:custGeom>
          <a:solidFill>
            <a:srgbClr val="FFC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8674" name="object 3"/>
          <p:cNvSpPr>
            <a:spLocks/>
          </p:cNvSpPr>
          <p:nvPr/>
        </p:nvSpPr>
        <p:spPr bwMode="auto">
          <a:xfrm>
            <a:off x="3248025" y="4321175"/>
            <a:ext cx="1428750" cy="285750"/>
          </a:xfrm>
          <a:custGeom>
            <a:avLst/>
            <a:gdLst/>
            <a:ahLst/>
            <a:cxnLst>
              <a:cxn ang="0">
                <a:pos x="1381137" y="0"/>
              </a:cxn>
              <a:cxn ang="0">
                <a:pos x="47625" y="0"/>
              </a:cxn>
              <a:cxn ang="0">
                <a:pos x="29087" y="3742"/>
              </a:cxn>
              <a:cxn ang="0">
                <a:pos x="13949" y="13949"/>
              </a:cxn>
              <a:cxn ang="0">
                <a:pos x="3742" y="29087"/>
              </a:cxn>
              <a:cxn ang="0">
                <a:pos x="0" y="47625"/>
              </a:cxn>
              <a:cxn ang="0">
                <a:pos x="0" y="238125"/>
              </a:cxn>
              <a:cxn ang="0">
                <a:pos x="3742" y="256662"/>
              </a:cxn>
              <a:cxn ang="0">
                <a:pos x="13949" y="271800"/>
              </a:cxn>
              <a:cxn ang="0">
                <a:pos x="29087" y="282007"/>
              </a:cxn>
              <a:cxn ang="0">
                <a:pos x="47625" y="285750"/>
              </a:cxn>
              <a:cxn ang="0">
                <a:pos x="1381137" y="285750"/>
              </a:cxn>
              <a:cxn ang="0">
                <a:pos x="1399675" y="282007"/>
              </a:cxn>
              <a:cxn ang="0">
                <a:pos x="1414813" y="271800"/>
              </a:cxn>
              <a:cxn ang="0">
                <a:pos x="1425019" y="256662"/>
              </a:cxn>
              <a:cxn ang="0">
                <a:pos x="1428762" y="238125"/>
              </a:cxn>
              <a:cxn ang="0">
                <a:pos x="1428762" y="47625"/>
              </a:cxn>
              <a:cxn ang="0">
                <a:pos x="1425019" y="29087"/>
              </a:cxn>
              <a:cxn ang="0">
                <a:pos x="1414813" y="13949"/>
              </a:cxn>
              <a:cxn ang="0">
                <a:pos x="1399675" y="3742"/>
              </a:cxn>
              <a:cxn ang="0">
                <a:pos x="1381137" y="0"/>
              </a:cxn>
            </a:cxnLst>
            <a:rect l="0" t="0" r="r" b="b"/>
            <a:pathLst>
              <a:path w="1428750" h="285750">
                <a:moveTo>
                  <a:pt x="1381137" y="0"/>
                </a:moveTo>
                <a:lnTo>
                  <a:pt x="47625" y="0"/>
                </a:lnTo>
                <a:lnTo>
                  <a:pt x="29087" y="3742"/>
                </a:lnTo>
                <a:lnTo>
                  <a:pt x="13949" y="13949"/>
                </a:lnTo>
                <a:lnTo>
                  <a:pt x="3742" y="29087"/>
                </a:lnTo>
                <a:lnTo>
                  <a:pt x="0" y="47625"/>
                </a:lnTo>
                <a:lnTo>
                  <a:pt x="0" y="238125"/>
                </a:lnTo>
                <a:lnTo>
                  <a:pt x="3742" y="256662"/>
                </a:lnTo>
                <a:lnTo>
                  <a:pt x="13949" y="271800"/>
                </a:lnTo>
                <a:lnTo>
                  <a:pt x="29087" y="282007"/>
                </a:lnTo>
                <a:lnTo>
                  <a:pt x="47625" y="285750"/>
                </a:lnTo>
                <a:lnTo>
                  <a:pt x="1381137" y="285750"/>
                </a:lnTo>
                <a:lnTo>
                  <a:pt x="1399675" y="282007"/>
                </a:lnTo>
                <a:lnTo>
                  <a:pt x="1414813" y="271800"/>
                </a:lnTo>
                <a:lnTo>
                  <a:pt x="1425019" y="256662"/>
                </a:lnTo>
                <a:lnTo>
                  <a:pt x="1428762" y="238125"/>
                </a:lnTo>
                <a:lnTo>
                  <a:pt x="1428762" y="47625"/>
                </a:lnTo>
                <a:lnTo>
                  <a:pt x="1425019" y="29087"/>
                </a:lnTo>
                <a:lnTo>
                  <a:pt x="1414813" y="13949"/>
                </a:lnTo>
                <a:lnTo>
                  <a:pt x="1399675" y="3742"/>
                </a:lnTo>
                <a:lnTo>
                  <a:pt x="1381137" y="0"/>
                </a:lnTo>
                <a:close/>
              </a:path>
            </a:pathLst>
          </a:custGeom>
          <a:solidFill>
            <a:srgbClr val="FFC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8675" name="object 4"/>
          <p:cNvSpPr>
            <a:spLocks/>
          </p:cNvSpPr>
          <p:nvPr/>
        </p:nvSpPr>
        <p:spPr bwMode="auto">
          <a:xfrm>
            <a:off x="7551738" y="3525838"/>
            <a:ext cx="785812" cy="285750"/>
          </a:xfrm>
          <a:custGeom>
            <a:avLst/>
            <a:gdLst/>
            <a:ahLst/>
            <a:cxnLst>
              <a:cxn ang="0">
                <a:pos x="738187" y="0"/>
              </a:cxn>
              <a:cxn ang="0">
                <a:pos x="47625" y="0"/>
              </a:cxn>
              <a:cxn ang="0">
                <a:pos x="29087" y="3742"/>
              </a:cxn>
              <a:cxn ang="0">
                <a:pos x="13949" y="13949"/>
              </a:cxn>
              <a:cxn ang="0">
                <a:pos x="3742" y="29087"/>
              </a:cxn>
              <a:cxn ang="0">
                <a:pos x="0" y="47625"/>
              </a:cxn>
              <a:cxn ang="0">
                <a:pos x="0" y="238125"/>
              </a:cxn>
              <a:cxn ang="0">
                <a:pos x="3742" y="256662"/>
              </a:cxn>
              <a:cxn ang="0">
                <a:pos x="13949" y="271800"/>
              </a:cxn>
              <a:cxn ang="0">
                <a:pos x="29087" y="282007"/>
              </a:cxn>
              <a:cxn ang="0">
                <a:pos x="47625" y="285750"/>
              </a:cxn>
              <a:cxn ang="0">
                <a:pos x="738187" y="285750"/>
              </a:cxn>
              <a:cxn ang="0">
                <a:pos x="756724" y="282007"/>
              </a:cxn>
              <a:cxn ang="0">
                <a:pos x="771863" y="271800"/>
              </a:cxn>
              <a:cxn ang="0">
                <a:pos x="782069" y="256662"/>
              </a:cxn>
              <a:cxn ang="0">
                <a:pos x="785812" y="238125"/>
              </a:cxn>
              <a:cxn ang="0">
                <a:pos x="785812" y="47625"/>
              </a:cxn>
              <a:cxn ang="0">
                <a:pos x="782069" y="29087"/>
              </a:cxn>
              <a:cxn ang="0">
                <a:pos x="771863" y="13949"/>
              </a:cxn>
              <a:cxn ang="0">
                <a:pos x="756724" y="3742"/>
              </a:cxn>
              <a:cxn ang="0">
                <a:pos x="738187" y="0"/>
              </a:cxn>
            </a:cxnLst>
            <a:rect l="0" t="0" r="r" b="b"/>
            <a:pathLst>
              <a:path w="786129" h="285750">
                <a:moveTo>
                  <a:pt x="738187" y="0"/>
                </a:moveTo>
                <a:lnTo>
                  <a:pt x="47625" y="0"/>
                </a:lnTo>
                <a:lnTo>
                  <a:pt x="29087" y="3742"/>
                </a:lnTo>
                <a:lnTo>
                  <a:pt x="13949" y="13949"/>
                </a:lnTo>
                <a:lnTo>
                  <a:pt x="3742" y="29087"/>
                </a:lnTo>
                <a:lnTo>
                  <a:pt x="0" y="47625"/>
                </a:lnTo>
                <a:lnTo>
                  <a:pt x="0" y="238125"/>
                </a:lnTo>
                <a:lnTo>
                  <a:pt x="3742" y="256662"/>
                </a:lnTo>
                <a:lnTo>
                  <a:pt x="13949" y="271800"/>
                </a:lnTo>
                <a:lnTo>
                  <a:pt x="29087" y="282007"/>
                </a:lnTo>
                <a:lnTo>
                  <a:pt x="47625" y="285750"/>
                </a:lnTo>
                <a:lnTo>
                  <a:pt x="738187" y="285750"/>
                </a:lnTo>
                <a:lnTo>
                  <a:pt x="756724" y="282007"/>
                </a:lnTo>
                <a:lnTo>
                  <a:pt x="771863" y="271800"/>
                </a:lnTo>
                <a:lnTo>
                  <a:pt x="782069" y="256662"/>
                </a:lnTo>
                <a:lnTo>
                  <a:pt x="785812" y="238125"/>
                </a:lnTo>
                <a:lnTo>
                  <a:pt x="785812" y="47625"/>
                </a:lnTo>
                <a:lnTo>
                  <a:pt x="782069" y="29087"/>
                </a:lnTo>
                <a:lnTo>
                  <a:pt x="771863" y="13949"/>
                </a:lnTo>
                <a:lnTo>
                  <a:pt x="756724" y="3742"/>
                </a:lnTo>
                <a:lnTo>
                  <a:pt x="738187" y="0"/>
                </a:lnTo>
                <a:close/>
              </a:path>
            </a:pathLst>
          </a:custGeom>
          <a:solidFill>
            <a:srgbClr val="FFC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8676" name="object 5"/>
          <p:cNvSpPr>
            <a:spLocks/>
          </p:cNvSpPr>
          <p:nvPr/>
        </p:nvSpPr>
        <p:spPr bwMode="auto">
          <a:xfrm>
            <a:off x="765175" y="3525838"/>
            <a:ext cx="806450" cy="285750"/>
          </a:xfrm>
          <a:custGeom>
            <a:avLst/>
            <a:gdLst/>
            <a:ahLst/>
            <a:cxnLst>
              <a:cxn ang="0">
                <a:pos x="758825" y="0"/>
              </a:cxn>
              <a:cxn ang="0">
                <a:pos x="47625" y="0"/>
              </a:cxn>
              <a:cxn ang="0">
                <a:pos x="29087" y="3742"/>
              </a:cxn>
              <a:cxn ang="0">
                <a:pos x="13949" y="13949"/>
              </a:cxn>
              <a:cxn ang="0">
                <a:pos x="3742" y="29087"/>
              </a:cxn>
              <a:cxn ang="0">
                <a:pos x="0" y="47625"/>
              </a:cxn>
              <a:cxn ang="0">
                <a:pos x="0" y="238125"/>
              </a:cxn>
              <a:cxn ang="0">
                <a:pos x="3742" y="256662"/>
              </a:cxn>
              <a:cxn ang="0">
                <a:pos x="13949" y="271800"/>
              </a:cxn>
              <a:cxn ang="0">
                <a:pos x="29087" y="282007"/>
              </a:cxn>
              <a:cxn ang="0">
                <a:pos x="47625" y="285750"/>
              </a:cxn>
              <a:cxn ang="0">
                <a:pos x="758825" y="285750"/>
              </a:cxn>
              <a:cxn ang="0">
                <a:pos x="777362" y="282007"/>
              </a:cxn>
              <a:cxn ang="0">
                <a:pos x="792500" y="271800"/>
              </a:cxn>
              <a:cxn ang="0">
                <a:pos x="802707" y="256662"/>
              </a:cxn>
              <a:cxn ang="0">
                <a:pos x="806450" y="238125"/>
              </a:cxn>
              <a:cxn ang="0">
                <a:pos x="806450" y="47625"/>
              </a:cxn>
              <a:cxn ang="0">
                <a:pos x="802707" y="29087"/>
              </a:cxn>
              <a:cxn ang="0">
                <a:pos x="792500" y="13949"/>
              </a:cxn>
              <a:cxn ang="0">
                <a:pos x="777362" y="3742"/>
              </a:cxn>
              <a:cxn ang="0">
                <a:pos x="758825" y="0"/>
              </a:cxn>
            </a:cxnLst>
            <a:rect l="0" t="0" r="r" b="b"/>
            <a:pathLst>
              <a:path w="806450" h="285750">
                <a:moveTo>
                  <a:pt x="758825" y="0"/>
                </a:moveTo>
                <a:lnTo>
                  <a:pt x="47625" y="0"/>
                </a:lnTo>
                <a:lnTo>
                  <a:pt x="29087" y="3742"/>
                </a:lnTo>
                <a:lnTo>
                  <a:pt x="13949" y="13949"/>
                </a:lnTo>
                <a:lnTo>
                  <a:pt x="3742" y="29087"/>
                </a:lnTo>
                <a:lnTo>
                  <a:pt x="0" y="47625"/>
                </a:lnTo>
                <a:lnTo>
                  <a:pt x="0" y="238125"/>
                </a:lnTo>
                <a:lnTo>
                  <a:pt x="3742" y="256662"/>
                </a:lnTo>
                <a:lnTo>
                  <a:pt x="13949" y="271800"/>
                </a:lnTo>
                <a:lnTo>
                  <a:pt x="29087" y="282007"/>
                </a:lnTo>
                <a:lnTo>
                  <a:pt x="47625" y="285750"/>
                </a:lnTo>
                <a:lnTo>
                  <a:pt x="758825" y="285750"/>
                </a:lnTo>
                <a:lnTo>
                  <a:pt x="777362" y="282007"/>
                </a:lnTo>
                <a:lnTo>
                  <a:pt x="792500" y="271800"/>
                </a:lnTo>
                <a:lnTo>
                  <a:pt x="802707" y="256662"/>
                </a:lnTo>
                <a:lnTo>
                  <a:pt x="806450" y="238125"/>
                </a:lnTo>
                <a:lnTo>
                  <a:pt x="806450" y="47625"/>
                </a:lnTo>
                <a:lnTo>
                  <a:pt x="802707" y="29087"/>
                </a:lnTo>
                <a:lnTo>
                  <a:pt x="792500" y="13949"/>
                </a:lnTo>
                <a:lnTo>
                  <a:pt x="777362" y="3742"/>
                </a:lnTo>
                <a:lnTo>
                  <a:pt x="758825" y="0"/>
                </a:lnTo>
                <a:close/>
              </a:path>
            </a:pathLst>
          </a:custGeom>
          <a:solidFill>
            <a:srgbClr val="FFC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8677" name="object 6"/>
          <p:cNvSpPr>
            <a:spLocks noChangeArrowheads="1"/>
          </p:cNvSpPr>
          <p:nvPr/>
        </p:nvSpPr>
        <p:spPr bwMode="auto">
          <a:xfrm>
            <a:off x="258763" y="254000"/>
            <a:ext cx="4652962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8678" name="object 7"/>
          <p:cNvSpPr>
            <a:spLocks noChangeArrowheads="1"/>
          </p:cNvSpPr>
          <p:nvPr/>
        </p:nvSpPr>
        <p:spPr bwMode="auto">
          <a:xfrm>
            <a:off x="4294188" y="254000"/>
            <a:ext cx="2667000" cy="7540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dirty="0"/>
              <a:t>Finding </a:t>
            </a:r>
            <a:r>
              <a:rPr sz="3600" spc="-5" dirty="0"/>
              <a:t>Frequent</a:t>
            </a:r>
            <a:r>
              <a:rPr sz="3600" spc="-125" dirty="0"/>
              <a:t> </a:t>
            </a:r>
            <a:r>
              <a:rPr sz="3600" spc="-5" dirty="0"/>
              <a:t>Itemsets</a:t>
            </a:r>
            <a:endParaRPr sz="3600"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636588" y="1279525"/>
          <a:ext cx="3429000" cy="152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3002"/>
                <a:gridCol w="2286025"/>
              </a:tblGrid>
              <a:tr h="304800">
                <a:tc>
                  <a:txBody>
                    <a:bodyPr/>
                    <a:lstStyle/>
                    <a:p>
                      <a:pPr marL="85090">
                        <a:lnSpc>
                          <a:spcPts val="2220"/>
                        </a:lnSpc>
                      </a:pPr>
                      <a:r>
                        <a:rPr sz="20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Trans.</a:t>
                      </a:r>
                      <a:r>
                        <a:rPr sz="2000" b="1" spc="-7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2220"/>
                        </a:lnSpc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Items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85090">
                        <a:lnSpc>
                          <a:spcPts val="2120"/>
                        </a:lnSpc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2120"/>
                        </a:lnSpc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shoes, shirt,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5" dirty="0">
                          <a:latin typeface="Calibri"/>
                          <a:cs typeface="Calibri"/>
                        </a:rPr>
                        <a:t>jacket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85090">
                        <a:lnSpc>
                          <a:spcPts val="2220"/>
                        </a:lnSpc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2220"/>
                        </a:lnSpc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shoes,</a:t>
                      </a:r>
                      <a:r>
                        <a:rPr sz="2000" spc="-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5" dirty="0">
                          <a:latin typeface="Calibri"/>
                          <a:cs typeface="Calibri"/>
                        </a:rPr>
                        <a:t>jacket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85090">
                        <a:lnSpc>
                          <a:spcPts val="2220"/>
                        </a:lnSpc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3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2220"/>
                        </a:lnSpc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shoes,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jeans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85090">
                        <a:lnSpc>
                          <a:spcPts val="2220"/>
                        </a:lnSpc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2220"/>
                        </a:lnSpc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shirt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4364038" y="1543050"/>
            <a:ext cx="4319587" cy="17002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/>
            <a:r>
              <a:rPr lang="th-TH" sz="2400">
                <a:latin typeface="Calibri" pitchFamily="34" charset="0"/>
                <a:cs typeface="Cordia New" pitchFamily="34" charset="-34"/>
              </a:rPr>
              <a:t>Suppose the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min_sup </a:t>
            </a:r>
            <a:r>
              <a:rPr lang="th-TH" sz="2400">
                <a:latin typeface="Times New Roman" pitchFamily="18" charset="0"/>
                <a:cs typeface="Times New Roman" pitchFamily="18" charset="0"/>
              </a:rPr>
              <a:t>= 50%</a:t>
            </a:r>
            <a:r>
              <a:rPr lang="th-TH" sz="2400">
                <a:latin typeface="Calibri" pitchFamily="34" charset="0"/>
                <a:cs typeface="Cordia New" pitchFamily="34" charset="-34"/>
              </a:rPr>
              <a:t>,</a:t>
            </a:r>
          </a:p>
          <a:p>
            <a:pPr marL="12700">
              <a:spcBef>
                <a:spcPts val="13"/>
              </a:spcBef>
            </a:pPr>
            <a:r>
              <a:rPr lang="th-TH" sz="2400">
                <a:latin typeface="Calibri" pitchFamily="34" charset="0"/>
                <a:cs typeface="Cordia New" pitchFamily="34" charset="-34"/>
              </a:rPr>
              <a:t>{jacket,shoes} is the only 2-itemset  that satisfies.</a:t>
            </a:r>
          </a:p>
          <a:p>
            <a:pPr marL="12700">
              <a:spcBef>
                <a:spcPts val="2138"/>
              </a:spcBef>
            </a:pPr>
            <a:r>
              <a:rPr lang="th-TH" sz="2000">
                <a:latin typeface="Calibri" pitchFamily="34" charset="0"/>
                <a:cs typeface="Cordia New" pitchFamily="34" charset="-34"/>
              </a:rPr>
              <a:t>{ }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77875" y="3484563"/>
            <a:ext cx="793750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15" dirty="0">
                <a:latin typeface="Calibri"/>
                <a:cs typeface="Calibri"/>
              </a:rPr>
              <a:t>{jacket}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81350" y="3484563"/>
            <a:ext cx="628650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alibri"/>
                <a:cs typeface="Calibri"/>
              </a:rPr>
              <a:t>{jea</a:t>
            </a:r>
            <a:r>
              <a:rPr sz="2000" spc="-1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64150" y="3484563"/>
            <a:ext cx="649288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alibri"/>
                <a:cs typeface="Calibri"/>
              </a:rPr>
              <a:t>{</a:t>
            </a:r>
            <a:r>
              <a:rPr sz="2000" spc="-10" dirty="0">
                <a:latin typeface="Calibri"/>
                <a:cs typeface="Calibri"/>
              </a:rPr>
              <a:t>shir</a:t>
            </a:r>
            <a:r>
              <a:rPr sz="2000" spc="-5" dirty="0">
                <a:latin typeface="Calibri"/>
                <a:cs typeface="Calibri"/>
              </a:rPr>
              <a:t>t}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64438" y="3484563"/>
            <a:ext cx="776287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alibri"/>
                <a:cs typeface="Calibri"/>
              </a:rPr>
              <a:t>{</a:t>
            </a:r>
            <a:r>
              <a:rPr sz="2000" spc="-10" dirty="0">
                <a:latin typeface="Calibri"/>
                <a:cs typeface="Calibri"/>
              </a:rPr>
              <a:t>sh</a:t>
            </a:r>
            <a:r>
              <a:rPr sz="2000" spc="-5" dirty="0">
                <a:latin typeface="Calibri"/>
                <a:cs typeface="Calibri"/>
              </a:rPr>
              <a:t>oe</a:t>
            </a:r>
            <a:r>
              <a:rPr sz="2000" spc="-10" dirty="0">
                <a:latin typeface="Calibri"/>
                <a:cs typeface="Calibri"/>
              </a:rPr>
              <a:t>s</a:t>
            </a:r>
            <a:r>
              <a:rPr sz="2000" spc="-5" dirty="0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5288" y="4291013"/>
            <a:ext cx="2678112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10" dirty="0">
                <a:latin typeface="Calibri"/>
                <a:cs typeface="Calibri"/>
              </a:rPr>
              <a:t>{jacket,jean}</a:t>
            </a:r>
            <a:r>
              <a:rPr sz="2000" spc="17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{jacket,shirt}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52788" y="4291013"/>
            <a:ext cx="1447800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10" dirty="0">
                <a:latin typeface="Calibri"/>
                <a:cs typeface="Calibri"/>
              </a:rPr>
              <a:t>{jacket,shoes}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22825" y="4291013"/>
            <a:ext cx="3830638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alibri"/>
                <a:cs typeface="Calibri"/>
              </a:rPr>
              <a:t>{jean,shirt} {jean,shoes}</a:t>
            </a:r>
            <a:r>
              <a:rPr sz="2000" spc="17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{shirt,shoes}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50825" y="5148263"/>
            <a:ext cx="1827213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10" dirty="0">
                <a:latin typeface="Calibri"/>
                <a:cs typeface="Calibri"/>
              </a:rPr>
              <a:t>{jacket,jean,shirt}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36825" y="5148263"/>
            <a:ext cx="1954213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10" dirty="0">
                <a:latin typeface="Calibri"/>
                <a:cs typeface="Calibri"/>
              </a:rPr>
              <a:t>{jacket,jean,shoes}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679950" y="5148263"/>
            <a:ext cx="1979613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10" dirty="0">
                <a:latin typeface="Calibri"/>
                <a:cs typeface="Calibri"/>
              </a:rPr>
              <a:t>{jacket,shirt,shoes}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37388" y="5148263"/>
            <a:ext cx="1811337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alibri"/>
                <a:cs typeface="Calibri"/>
              </a:rPr>
              <a:t>{jean,shirt,shoes}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322638" y="5891213"/>
            <a:ext cx="2484437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alibri"/>
                <a:cs typeface="Calibri"/>
              </a:rPr>
              <a:t>{jacket,jean,shirt,shoes}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8713" name="object 23"/>
          <p:cNvSpPr>
            <a:spLocks/>
          </p:cNvSpPr>
          <p:nvPr/>
        </p:nvSpPr>
        <p:spPr bwMode="auto">
          <a:xfrm>
            <a:off x="1179513" y="3236913"/>
            <a:ext cx="3338512" cy="263525"/>
          </a:xfrm>
          <a:custGeom>
            <a:avLst/>
            <a:gdLst/>
            <a:ahLst/>
            <a:cxnLst>
              <a:cxn ang="0">
                <a:pos x="3338537" y="0"/>
              </a:cxn>
              <a:cxn ang="0">
                <a:pos x="0" y="263728"/>
              </a:cxn>
            </a:cxnLst>
            <a:rect l="0" t="0" r="r" b="b"/>
            <a:pathLst>
              <a:path w="3338829" h="264160">
                <a:moveTo>
                  <a:pt x="3338537" y="0"/>
                </a:moveTo>
                <a:lnTo>
                  <a:pt x="0" y="263728"/>
                </a:lnTo>
              </a:path>
            </a:pathLst>
          </a:custGeom>
          <a:noFill/>
          <a:ln w="19049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8714" name="object 24"/>
          <p:cNvSpPr>
            <a:spLocks/>
          </p:cNvSpPr>
          <p:nvPr/>
        </p:nvSpPr>
        <p:spPr bwMode="auto">
          <a:xfrm>
            <a:off x="3497263" y="3236913"/>
            <a:ext cx="1020762" cy="263525"/>
          </a:xfrm>
          <a:custGeom>
            <a:avLst/>
            <a:gdLst/>
            <a:ahLst/>
            <a:cxnLst>
              <a:cxn ang="0">
                <a:pos x="1019683" y="0"/>
              </a:cxn>
              <a:cxn ang="0">
                <a:pos x="0" y="263728"/>
              </a:cxn>
            </a:cxnLst>
            <a:rect l="0" t="0" r="r" b="b"/>
            <a:pathLst>
              <a:path w="1019810" h="264160">
                <a:moveTo>
                  <a:pt x="1019683" y="0"/>
                </a:moveTo>
                <a:lnTo>
                  <a:pt x="0" y="263728"/>
                </a:lnTo>
              </a:path>
            </a:pathLst>
          </a:custGeom>
          <a:noFill/>
          <a:ln w="19050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8715" name="object 25"/>
          <p:cNvSpPr>
            <a:spLocks/>
          </p:cNvSpPr>
          <p:nvPr/>
        </p:nvSpPr>
        <p:spPr bwMode="auto">
          <a:xfrm>
            <a:off x="4518025" y="3236913"/>
            <a:ext cx="1074738" cy="2635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75397" y="263728"/>
              </a:cxn>
            </a:cxnLst>
            <a:rect l="0" t="0" r="r" b="b"/>
            <a:pathLst>
              <a:path w="1075689" h="264160">
                <a:moveTo>
                  <a:pt x="0" y="0"/>
                </a:moveTo>
                <a:lnTo>
                  <a:pt x="1075397" y="263728"/>
                </a:lnTo>
              </a:path>
            </a:pathLst>
          </a:custGeom>
          <a:noFill/>
          <a:ln w="19050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8716" name="object 26"/>
          <p:cNvSpPr>
            <a:spLocks/>
          </p:cNvSpPr>
          <p:nvPr/>
        </p:nvSpPr>
        <p:spPr bwMode="auto">
          <a:xfrm>
            <a:off x="4518025" y="3236913"/>
            <a:ext cx="3440113" cy="2635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440061" y="263728"/>
              </a:cxn>
            </a:cxnLst>
            <a:rect l="0" t="0" r="r" b="b"/>
            <a:pathLst>
              <a:path w="3440429" h="264160">
                <a:moveTo>
                  <a:pt x="0" y="0"/>
                </a:moveTo>
                <a:lnTo>
                  <a:pt x="3440061" y="263728"/>
                </a:lnTo>
              </a:path>
            </a:pathLst>
          </a:custGeom>
          <a:noFill/>
          <a:ln w="19050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8717" name="object 27"/>
          <p:cNvSpPr>
            <a:spLocks/>
          </p:cNvSpPr>
          <p:nvPr/>
        </p:nvSpPr>
        <p:spPr bwMode="auto">
          <a:xfrm>
            <a:off x="1069975" y="3808413"/>
            <a:ext cx="109538" cy="498475"/>
          </a:xfrm>
          <a:custGeom>
            <a:avLst/>
            <a:gdLst/>
            <a:ahLst/>
            <a:cxnLst>
              <a:cxn ang="0">
                <a:pos x="109207" y="0"/>
              </a:cxn>
              <a:cxn ang="0">
                <a:pos x="0" y="498932"/>
              </a:cxn>
            </a:cxnLst>
            <a:rect l="0" t="0" r="r" b="b"/>
            <a:pathLst>
              <a:path w="109219" h="499110">
                <a:moveTo>
                  <a:pt x="109207" y="0"/>
                </a:moveTo>
                <a:lnTo>
                  <a:pt x="0" y="498932"/>
                </a:lnTo>
              </a:path>
            </a:pathLst>
          </a:custGeom>
          <a:noFill/>
          <a:ln w="19050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8718" name="object 28"/>
          <p:cNvSpPr>
            <a:spLocks/>
          </p:cNvSpPr>
          <p:nvPr/>
        </p:nvSpPr>
        <p:spPr bwMode="auto">
          <a:xfrm>
            <a:off x="1069975" y="3808413"/>
            <a:ext cx="2427288" cy="498475"/>
          </a:xfrm>
          <a:custGeom>
            <a:avLst/>
            <a:gdLst/>
            <a:ahLst/>
            <a:cxnLst>
              <a:cxn ang="0">
                <a:pos x="2428074" y="0"/>
              </a:cxn>
              <a:cxn ang="0">
                <a:pos x="0" y="498932"/>
              </a:cxn>
            </a:cxnLst>
            <a:rect l="0" t="0" r="r" b="b"/>
            <a:pathLst>
              <a:path w="2428240" h="499110">
                <a:moveTo>
                  <a:pt x="2428074" y="0"/>
                </a:moveTo>
                <a:lnTo>
                  <a:pt x="0" y="498932"/>
                </a:lnTo>
              </a:path>
            </a:pathLst>
          </a:custGeom>
          <a:noFill/>
          <a:ln w="19049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8719" name="object 29"/>
          <p:cNvSpPr>
            <a:spLocks/>
          </p:cNvSpPr>
          <p:nvPr/>
        </p:nvSpPr>
        <p:spPr bwMode="auto">
          <a:xfrm>
            <a:off x="1179513" y="3808413"/>
            <a:ext cx="1260475" cy="4984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60132" y="498932"/>
              </a:cxn>
            </a:cxnLst>
            <a:rect l="0" t="0" r="r" b="b"/>
            <a:pathLst>
              <a:path w="1260475" h="499110">
                <a:moveTo>
                  <a:pt x="0" y="0"/>
                </a:moveTo>
                <a:lnTo>
                  <a:pt x="1260132" y="498932"/>
                </a:lnTo>
              </a:path>
            </a:pathLst>
          </a:custGeom>
          <a:noFill/>
          <a:ln w="19050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8720" name="object 30"/>
          <p:cNvSpPr>
            <a:spLocks/>
          </p:cNvSpPr>
          <p:nvPr/>
        </p:nvSpPr>
        <p:spPr bwMode="auto">
          <a:xfrm>
            <a:off x="2438400" y="3808413"/>
            <a:ext cx="3154363" cy="498475"/>
          </a:xfrm>
          <a:custGeom>
            <a:avLst/>
            <a:gdLst/>
            <a:ahLst/>
            <a:cxnLst>
              <a:cxn ang="0">
                <a:pos x="3153803" y="0"/>
              </a:cxn>
              <a:cxn ang="0">
                <a:pos x="0" y="498932"/>
              </a:cxn>
            </a:cxnLst>
            <a:rect l="0" t="0" r="r" b="b"/>
            <a:pathLst>
              <a:path w="3154045" h="499110">
                <a:moveTo>
                  <a:pt x="3153803" y="0"/>
                </a:moveTo>
                <a:lnTo>
                  <a:pt x="0" y="498932"/>
                </a:lnTo>
              </a:path>
            </a:pathLst>
          </a:custGeom>
          <a:noFill/>
          <a:ln w="19049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8721" name="object 31"/>
          <p:cNvSpPr>
            <a:spLocks/>
          </p:cNvSpPr>
          <p:nvPr/>
        </p:nvSpPr>
        <p:spPr bwMode="auto">
          <a:xfrm>
            <a:off x="1179513" y="3808413"/>
            <a:ext cx="2806700" cy="4984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806268" y="498932"/>
              </a:cxn>
            </a:cxnLst>
            <a:rect l="0" t="0" r="r" b="b"/>
            <a:pathLst>
              <a:path w="2806700" h="499110">
                <a:moveTo>
                  <a:pt x="0" y="0"/>
                </a:moveTo>
                <a:lnTo>
                  <a:pt x="2806268" y="498932"/>
                </a:lnTo>
              </a:path>
            </a:pathLst>
          </a:custGeom>
          <a:noFill/>
          <a:ln w="19049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8722" name="object 32"/>
          <p:cNvSpPr>
            <a:spLocks/>
          </p:cNvSpPr>
          <p:nvPr/>
        </p:nvSpPr>
        <p:spPr bwMode="auto">
          <a:xfrm>
            <a:off x="3984625" y="3808413"/>
            <a:ext cx="3973513" cy="498475"/>
          </a:xfrm>
          <a:custGeom>
            <a:avLst/>
            <a:gdLst/>
            <a:ahLst/>
            <a:cxnLst>
              <a:cxn ang="0">
                <a:pos x="3972318" y="0"/>
              </a:cxn>
              <a:cxn ang="0">
                <a:pos x="0" y="498932"/>
              </a:cxn>
            </a:cxnLst>
            <a:rect l="0" t="0" r="r" b="b"/>
            <a:pathLst>
              <a:path w="3972559" h="499110">
                <a:moveTo>
                  <a:pt x="3972318" y="0"/>
                </a:moveTo>
                <a:lnTo>
                  <a:pt x="0" y="498932"/>
                </a:lnTo>
              </a:path>
            </a:pathLst>
          </a:custGeom>
          <a:noFill/>
          <a:ln w="19050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8723" name="object 33"/>
          <p:cNvSpPr>
            <a:spLocks/>
          </p:cNvSpPr>
          <p:nvPr/>
        </p:nvSpPr>
        <p:spPr bwMode="auto">
          <a:xfrm>
            <a:off x="3497263" y="3808413"/>
            <a:ext cx="1911350" cy="4984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10778" y="498932"/>
              </a:cxn>
            </a:cxnLst>
            <a:rect l="0" t="0" r="r" b="b"/>
            <a:pathLst>
              <a:path w="1911350" h="499110">
                <a:moveTo>
                  <a:pt x="0" y="0"/>
                </a:moveTo>
                <a:lnTo>
                  <a:pt x="1910778" y="498932"/>
                </a:lnTo>
              </a:path>
            </a:pathLst>
          </a:custGeom>
          <a:noFill/>
          <a:ln w="19050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8724" name="object 34"/>
          <p:cNvSpPr>
            <a:spLocks/>
          </p:cNvSpPr>
          <p:nvPr/>
        </p:nvSpPr>
        <p:spPr bwMode="auto">
          <a:xfrm>
            <a:off x="5408613" y="3808413"/>
            <a:ext cx="184150" cy="498475"/>
          </a:xfrm>
          <a:custGeom>
            <a:avLst/>
            <a:gdLst/>
            <a:ahLst/>
            <a:cxnLst>
              <a:cxn ang="0">
                <a:pos x="184302" y="0"/>
              </a:cxn>
              <a:cxn ang="0">
                <a:pos x="0" y="498932"/>
              </a:cxn>
            </a:cxnLst>
            <a:rect l="0" t="0" r="r" b="b"/>
            <a:pathLst>
              <a:path w="184785" h="499110">
                <a:moveTo>
                  <a:pt x="184302" y="0"/>
                </a:moveTo>
                <a:lnTo>
                  <a:pt x="0" y="498932"/>
                </a:lnTo>
              </a:path>
            </a:pathLst>
          </a:custGeom>
          <a:noFill/>
          <a:ln w="19050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8725" name="object 35"/>
          <p:cNvSpPr>
            <a:spLocks/>
          </p:cNvSpPr>
          <p:nvPr/>
        </p:nvSpPr>
        <p:spPr bwMode="auto">
          <a:xfrm>
            <a:off x="3497263" y="3808413"/>
            <a:ext cx="3190875" cy="4984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189338" y="498932"/>
              </a:cxn>
            </a:cxnLst>
            <a:rect l="0" t="0" r="r" b="b"/>
            <a:pathLst>
              <a:path w="3189604" h="499110">
                <a:moveTo>
                  <a:pt x="0" y="0"/>
                </a:moveTo>
                <a:lnTo>
                  <a:pt x="3189338" y="498932"/>
                </a:lnTo>
              </a:path>
            </a:pathLst>
          </a:custGeom>
          <a:noFill/>
          <a:ln w="19050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8726" name="object 36"/>
          <p:cNvSpPr>
            <a:spLocks/>
          </p:cNvSpPr>
          <p:nvPr/>
        </p:nvSpPr>
        <p:spPr bwMode="auto">
          <a:xfrm>
            <a:off x="6686550" y="3808413"/>
            <a:ext cx="1271588" cy="498475"/>
          </a:xfrm>
          <a:custGeom>
            <a:avLst/>
            <a:gdLst/>
            <a:ahLst/>
            <a:cxnLst>
              <a:cxn ang="0">
                <a:pos x="1270393" y="0"/>
              </a:cxn>
              <a:cxn ang="0">
                <a:pos x="0" y="498932"/>
              </a:cxn>
            </a:cxnLst>
            <a:rect l="0" t="0" r="r" b="b"/>
            <a:pathLst>
              <a:path w="1270634" h="499110">
                <a:moveTo>
                  <a:pt x="1270393" y="0"/>
                </a:moveTo>
                <a:lnTo>
                  <a:pt x="0" y="498932"/>
                </a:lnTo>
              </a:path>
            </a:pathLst>
          </a:custGeom>
          <a:noFill/>
          <a:ln w="19050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8727" name="object 37"/>
          <p:cNvSpPr>
            <a:spLocks/>
          </p:cNvSpPr>
          <p:nvPr/>
        </p:nvSpPr>
        <p:spPr bwMode="auto">
          <a:xfrm>
            <a:off x="5592763" y="3808413"/>
            <a:ext cx="2436812" cy="4984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436088" y="498932"/>
              </a:cxn>
            </a:cxnLst>
            <a:rect l="0" t="0" r="r" b="b"/>
            <a:pathLst>
              <a:path w="2436495" h="499110">
                <a:moveTo>
                  <a:pt x="0" y="0"/>
                </a:moveTo>
                <a:lnTo>
                  <a:pt x="2436088" y="498932"/>
                </a:lnTo>
              </a:path>
            </a:pathLst>
          </a:custGeom>
          <a:noFill/>
          <a:ln w="19049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8728" name="object 38"/>
          <p:cNvSpPr>
            <a:spLocks/>
          </p:cNvSpPr>
          <p:nvPr/>
        </p:nvSpPr>
        <p:spPr bwMode="auto">
          <a:xfrm>
            <a:off x="7958138" y="3808413"/>
            <a:ext cx="71437" cy="4984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1424" y="498932"/>
              </a:cxn>
            </a:cxnLst>
            <a:rect l="0" t="0" r="r" b="b"/>
            <a:pathLst>
              <a:path w="71754" h="499110">
                <a:moveTo>
                  <a:pt x="0" y="0"/>
                </a:moveTo>
                <a:lnTo>
                  <a:pt x="71424" y="498932"/>
                </a:lnTo>
              </a:path>
            </a:pathLst>
          </a:custGeom>
          <a:noFill/>
          <a:ln w="19049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8729" name="object 39"/>
          <p:cNvSpPr>
            <a:spLocks/>
          </p:cNvSpPr>
          <p:nvPr/>
        </p:nvSpPr>
        <p:spPr bwMode="auto">
          <a:xfrm>
            <a:off x="1069975" y="4614863"/>
            <a:ext cx="106363" cy="5492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6654" y="549478"/>
              </a:cxn>
            </a:cxnLst>
            <a:rect l="0" t="0" r="r" b="b"/>
            <a:pathLst>
              <a:path w="106680" h="549910">
                <a:moveTo>
                  <a:pt x="0" y="0"/>
                </a:moveTo>
                <a:lnTo>
                  <a:pt x="106654" y="549478"/>
                </a:lnTo>
              </a:path>
            </a:pathLst>
          </a:custGeom>
          <a:noFill/>
          <a:ln w="19050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8730" name="object 40"/>
          <p:cNvSpPr>
            <a:spLocks/>
          </p:cNvSpPr>
          <p:nvPr/>
        </p:nvSpPr>
        <p:spPr bwMode="auto">
          <a:xfrm>
            <a:off x="1176338" y="4614863"/>
            <a:ext cx="1263650" cy="549275"/>
          </a:xfrm>
          <a:custGeom>
            <a:avLst/>
            <a:gdLst/>
            <a:ahLst/>
            <a:cxnLst>
              <a:cxn ang="0">
                <a:pos x="1262697" y="0"/>
              </a:cxn>
              <a:cxn ang="0">
                <a:pos x="0" y="549478"/>
              </a:cxn>
            </a:cxnLst>
            <a:rect l="0" t="0" r="r" b="b"/>
            <a:pathLst>
              <a:path w="1263014" h="549910">
                <a:moveTo>
                  <a:pt x="1262697" y="0"/>
                </a:moveTo>
                <a:lnTo>
                  <a:pt x="0" y="549478"/>
                </a:lnTo>
              </a:path>
            </a:pathLst>
          </a:custGeom>
          <a:noFill/>
          <a:ln w="19050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8731" name="object 41"/>
          <p:cNvSpPr>
            <a:spLocks/>
          </p:cNvSpPr>
          <p:nvPr/>
        </p:nvSpPr>
        <p:spPr bwMode="auto">
          <a:xfrm>
            <a:off x="1176338" y="4614863"/>
            <a:ext cx="4232275" cy="549275"/>
          </a:xfrm>
          <a:custGeom>
            <a:avLst/>
            <a:gdLst/>
            <a:ahLst/>
            <a:cxnLst>
              <a:cxn ang="0">
                <a:pos x="4232198" y="0"/>
              </a:cxn>
              <a:cxn ang="0">
                <a:pos x="0" y="549478"/>
              </a:cxn>
            </a:cxnLst>
            <a:rect l="0" t="0" r="r" b="b"/>
            <a:pathLst>
              <a:path w="4232275" h="549910">
                <a:moveTo>
                  <a:pt x="4232198" y="0"/>
                </a:moveTo>
                <a:lnTo>
                  <a:pt x="0" y="549478"/>
                </a:lnTo>
              </a:path>
            </a:pathLst>
          </a:custGeom>
          <a:noFill/>
          <a:ln w="19049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8732" name="object 42"/>
          <p:cNvSpPr>
            <a:spLocks/>
          </p:cNvSpPr>
          <p:nvPr/>
        </p:nvSpPr>
        <p:spPr bwMode="auto">
          <a:xfrm>
            <a:off x="1069975" y="4614863"/>
            <a:ext cx="2455863" cy="5492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456789" y="549478"/>
              </a:cxn>
            </a:cxnLst>
            <a:rect l="0" t="0" r="r" b="b"/>
            <a:pathLst>
              <a:path w="2456815" h="549910">
                <a:moveTo>
                  <a:pt x="0" y="0"/>
                </a:moveTo>
                <a:lnTo>
                  <a:pt x="2456789" y="549478"/>
                </a:lnTo>
              </a:path>
            </a:pathLst>
          </a:custGeom>
          <a:noFill/>
          <a:ln w="19050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8733" name="object 43"/>
          <p:cNvSpPr>
            <a:spLocks/>
          </p:cNvSpPr>
          <p:nvPr/>
        </p:nvSpPr>
        <p:spPr bwMode="auto">
          <a:xfrm>
            <a:off x="3525838" y="4614863"/>
            <a:ext cx="460375" cy="549275"/>
          </a:xfrm>
          <a:custGeom>
            <a:avLst/>
            <a:gdLst/>
            <a:ahLst/>
            <a:cxnLst>
              <a:cxn ang="0">
                <a:pos x="458698" y="0"/>
              </a:cxn>
              <a:cxn ang="0">
                <a:pos x="0" y="549478"/>
              </a:cxn>
            </a:cxnLst>
            <a:rect l="0" t="0" r="r" b="b"/>
            <a:pathLst>
              <a:path w="459104" h="549910">
                <a:moveTo>
                  <a:pt x="458698" y="0"/>
                </a:moveTo>
                <a:lnTo>
                  <a:pt x="0" y="549478"/>
                </a:lnTo>
              </a:path>
            </a:pathLst>
          </a:custGeom>
          <a:noFill/>
          <a:ln w="19050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8734" name="object 44"/>
          <p:cNvSpPr>
            <a:spLocks/>
          </p:cNvSpPr>
          <p:nvPr/>
        </p:nvSpPr>
        <p:spPr bwMode="auto">
          <a:xfrm>
            <a:off x="3525838" y="4614863"/>
            <a:ext cx="3162300" cy="549275"/>
          </a:xfrm>
          <a:custGeom>
            <a:avLst/>
            <a:gdLst/>
            <a:ahLst/>
            <a:cxnLst>
              <a:cxn ang="0">
                <a:pos x="3160623" y="0"/>
              </a:cxn>
              <a:cxn ang="0">
                <a:pos x="0" y="549478"/>
              </a:cxn>
            </a:cxnLst>
            <a:rect l="0" t="0" r="r" b="b"/>
            <a:pathLst>
              <a:path w="3161029" h="549910">
                <a:moveTo>
                  <a:pt x="3160623" y="0"/>
                </a:moveTo>
                <a:lnTo>
                  <a:pt x="0" y="549478"/>
                </a:lnTo>
              </a:path>
            </a:pathLst>
          </a:custGeom>
          <a:noFill/>
          <a:ln w="19050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8735" name="object 45"/>
          <p:cNvSpPr>
            <a:spLocks/>
          </p:cNvSpPr>
          <p:nvPr/>
        </p:nvSpPr>
        <p:spPr bwMode="auto">
          <a:xfrm>
            <a:off x="2438400" y="4614863"/>
            <a:ext cx="3243263" cy="5492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242602" y="549478"/>
              </a:cxn>
            </a:cxnLst>
            <a:rect l="0" t="0" r="r" b="b"/>
            <a:pathLst>
              <a:path w="3242945" h="549910">
                <a:moveTo>
                  <a:pt x="0" y="0"/>
                </a:moveTo>
                <a:lnTo>
                  <a:pt x="3242602" y="549478"/>
                </a:lnTo>
              </a:path>
            </a:pathLst>
          </a:custGeom>
          <a:noFill/>
          <a:ln w="19049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8736" name="object 46"/>
          <p:cNvSpPr>
            <a:spLocks/>
          </p:cNvSpPr>
          <p:nvPr/>
        </p:nvSpPr>
        <p:spPr bwMode="auto">
          <a:xfrm>
            <a:off x="3984625" y="4614863"/>
            <a:ext cx="1697038" cy="5492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696466" y="549478"/>
              </a:cxn>
            </a:cxnLst>
            <a:rect l="0" t="0" r="r" b="b"/>
            <a:pathLst>
              <a:path w="1696720" h="549910">
                <a:moveTo>
                  <a:pt x="0" y="0"/>
                </a:moveTo>
                <a:lnTo>
                  <a:pt x="1696466" y="549478"/>
                </a:lnTo>
              </a:path>
            </a:pathLst>
          </a:custGeom>
          <a:noFill/>
          <a:ln w="19049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8737" name="object 47"/>
          <p:cNvSpPr>
            <a:spLocks/>
          </p:cNvSpPr>
          <p:nvPr/>
        </p:nvSpPr>
        <p:spPr bwMode="auto">
          <a:xfrm>
            <a:off x="5681663" y="4614863"/>
            <a:ext cx="2347912" cy="549275"/>
          </a:xfrm>
          <a:custGeom>
            <a:avLst/>
            <a:gdLst/>
            <a:ahLst/>
            <a:cxnLst>
              <a:cxn ang="0">
                <a:pos x="2347290" y="0"/>
              </a:cxn>
              <a:cxn ang="0">
                <a:pos x="0" y="549478"/>
              </a:cxn>
            </a:cxnLst>
            <a:rect l="0" t="0" r="r" b="b"/>
            <a:pathLst>
              <a:path w="2347595" h="549910">
                <a:moveTo>
                  <a:pt x="2347290" y="0"/>
                </a:moveTo>
                <a:lnTo>
                  <a:pt x="0" y="549478"/>
                </a:lnTo>
              </a:path>
            </a:pathLst>
          </a:custGeom>
          <a:noFill/>
          <a:ln w="19050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8738" name="object 48"/>
          <p:cNvSpPr>
            <a:spLocks/>
          </p:cNvSpPr>
          <p:nvPr/>
        </p:nvSpPr>
        <p:spPr bwMode="auto">
          <a:xfrm>
            <a:off x="5408613" y="4614863"/>
            <a:ext cx="2546350" cy="5492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546400" y="549478"/>
              </a:cxn>
            </a:cxnLst>
            <a:rect l="0" t="0" r="r" b="b"/>
            <a:pathLst>
              <a:path w="2546984" h="549910">
                <a:moveTo>
                  <a:pt x="0" y="0"/>
                </a:moveTo>
                <a:lnTo>
                  <a:pt x="2546400" y="549478"/>
                </a:lnTo>
              </a:path>
            </a:pathLst>
          </a:custGeom>
          <a:noFill/>
          <a:ln w="19050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8739" name="object 49"/>
          <p:cNvSpPr>
            <a:spLocks/>
          </p:cNvSpPr>
          <p:nvPr/>
        </p:nvSpPr>
        <p:spPr bwMode="auto">
          <a:xfrm>
            <a:off x="6686550" y="4614863"/>
            <a:ext cx="1268413" cy="5492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67828" y="549478"/>
              </a:cxn>
            </a:cxnLst>
            <a:rect l="0" t="0" r="r" b="b"/>
            <a:pathLst>
              <a:path w="1268095" h="549910">
                <a:moveTo>
                  <a:pt x="0" y="0"/>
                </a:moveTo>
                <a:lnTo>
                  <a:pt x="1267828" y="549478"/>
                </a:lnTo>
              </a:path>
            </a:pathLst>
          </a:custGeom>
          <a:noFill/>
          <a:ln w="19050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8740" name="object 50"/>
          <p:cNvSpPr>
            <a:spLocks/>
          </p:cNvSpPr>
          <p:nvPr/>
        </p:nvSpPr>
        <p:spPr bwMode="auto">
          <a:xfrm>
            <a:off x="7954963" y="4614863"/>
            <a:ext cx="74612" cy="549275"/>
          </a:xfrm>
          <a:custGeom>
            <a:avLst/>
            <a:gdLst/>
            <a:ahLst/>
            <a:cxnLst>
              <a:cxn ang="0">
                <a:pos x="73990" y="0"/>
              </a:cxn>
              <a:cxn ang="0">
                <a:pos x="0" y="549478"/>
              </a:cxn>
            </a:cxnLst>
            <a:rect l="0" t="0" r="r" b="b"/>
            <a:pathLst>
              <a:path w="74295" h="549910">
                <a:moveTo>
                  <a:pt x="73990" y="0"/>
                </a:moveTo>
                <a:lnTo>
                  <a:pt x="0" y="549478"/>
                </a:lnTo>
              </a:path>
            </a:pathLst>
          </a:custGeom>
          <a:noFill/>
          <a:ln w="19050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8741" name="object 51"/>
          <p:cNvSpPr>
            <a:spLocks/>
          </p:cNvSpPr>
          <p:nvPr/>
        </p:nvSpPr>
        <p:spPr bwMode="auto">
          <a:xfrm>
            <a:off x="1176338" y="5472113"/>
            <a:ext cx="3440112" cy="4349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440010" y="435127"/>
              </a:cxn>
            </a:cxnLst>
            <a:rect l="0" t="0" r="r" b="b"/>
            <a:pathLst>
              <a:path w="3440429" h="435610">
                <a:moveTo>
                  <a:pt x="0" y="0"/>
                </a:moveTo>
                <a:lnTo>
                  <a:pt x="3440010" y="435127"/>
                </a:lnTo>
              </a:path>
            </a:pathLst>
          </a:custGeom>
          <a:noFill/>
          <a:ln w="19050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8742" name="object 52"/>
          <p:cNvSpPr>
            <a:spLocks/>
          </p:cNvSpPr>
          <p:nvPr/>
        </p:nvSpPr>
        <p:spPr bwMode="auto">
          <a:xfrm>
            <a:off x="3525838" y="5472113"/>
            <a:ext cx="1090612" cy="4349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89875" y="435127"/>
              </a:cxn>
            </a:cxnLst>
            <a:rect l="0" t="0" r="r" b="b"/>
            <a:pathLst>
              <a:path w="1090295" h="435610">
                <a:moveTo>
                  <a:pt x="0" y="0"/>
                </a:moveTo>
                <a:lnTo>
                  <a:pt x="1089875" y="435127"/>
                </a:lnTo>
              </a:path>
            </a:pathLst>
          </a:custGeom>
          <a:noFill/>
          <a:ln w="19050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8743" name="object 53"/>
          <p:cNvSpPr>
            <a:spLocks/>
          </p:cNvSpPr>
          <p:nvPr/>
        </p:nvSpPr>
        <p:spPr bwMode="auto">
          <a:xfrm>
            <a:off x="4616450" y="5472113"/>
            <a:ext cx="1065213" cy="434975"/>
          </a:xfrm>
          <a:custGeom>
            <a:avLst/>
            <a:gdLst/>
            <a:ahLst/>
            <a:cxnLst>
              <a:cxn ang="0">
                <a:pos x="1065288" y="0"/>
              </a:cxn>
              <a:cxn ang="0">
                <a:pos x="0" y="435114"/>
              </a:cxn>
            </a:cxnLst>
            <a:rect l="0" t="0" r="r" b="b"/>
            <a:pathLst>
              <a:path w="1065529" h="435610">
                <a:moveTo>
                  <a:pt x="1065288" y="0"/>
                </a:moveTo>
                <a:lnTo>
                  <a:pt x="0" y="435114"/>
                </a:lnTo>
              </a:path>
            </a:pathLst>
          </a:custGeom>
          <a:noFill/>
          <a:ln w="19049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8744" name="object 54"/>
          <p:cNvSpPr>
            <a:spLocks/>
          </p:cNvSpPr>
          <p:nvPr/>
        </p:nvSpPr>
        <p:spPr bwMode="auto">
          <a:xfrm>
            <a:off x="4616450" y="5472113"/>
            <a:ext cx="3338513" cy="434975"/>
          </a:xfrm>
          <a:custGeom>
            <a:avLst/>
            <a:gdLst/>
            <a:ahLst/>
            <a:cxnLst>
              <a:cxn ang="0">
                <a:pos x="3338588" y="0"/>
              </a:cxn>
              <a:cxn ang="0">
                <a:pos x="0" y="435127"/>
              </a:cxn>
            </a:cxnLst>
            <a:rect l="0" t="0" r="r" b="b"/>
            <a:pathLst>
              <a:path w="3338829" h="435610">
                <a:moveTo>
                  <a:pt x="3338588" y="0"/>
                </a:moveTo>
                <a:lnTo>
                  <a:pt x="0" y="435127"/>
                </a:lnTo>
              </a:path>
            </a:pathLst>
          </a:custGeom>
          <a:noFill/>
          <a:ln w="19049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" name="object 55"/>
          <p:cNvSpPr txBox="1"/>
          <p:nvPr/>
        </p:nvSpPr>
        <p:spPr>
          <a:xfrm>
            <a:off x="7631113" y="5738813"/>
            <a:ext cx="942975" cy="457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b="1" dirty="0">
                <a:solidFill>
                  <a:srgbClr val="C00000"/>
                </a:solidFill>
                <a:latin typeface="Calibri"/>
                <a:cs typeface="Calibri"/>
              </a:rPr>
              <a:t>l</a:t>
            </a:r>
            <a:r>
              <a:rPr b="1" spc="-25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b="1" spc="-40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b="1" dirty="0">
                <a:solidFill>
                  <a:srgbClr val="C00000"/>
                </a:solidFill>
                <a:latin typeface="Calibri"/>
                <a:cs typeface="Calibri"/>
              </a:rPr>
              <a:t>ti</a:t>
            </a:r>
            <a:r>
              <a:rPr b="1" spc="-5" dirty="0">
                <a:solidFill>
                  <a:srgbClr val="C00000"/>
                </a:solidFill>
                <a:latin typeface="Calibri"/>
                <a:cs typeface="Calibri"/>
              </a:rPr>
              <a:t>c</a:t>
            </a:r>
            <a:r>
              <a:rPr b="1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endParaRPr>
              <a:latin typeface="Calibri"/>
              <a:cs typeface="Calibri"/>
            </a:endParaRPr>
          </a:p>
        </p:txBody>
      </p:sp>
      <p:sp>
        <p:nvSpPr>
          <p:cNvPr id="28746" name="object 56"/>
          <p:cNvSpPr>
            <a:spLocks/>
          </p:cNvSpPr>
          <p:nvPr/>
        </p:nvSpPr>
        <p:spPr bwMode="auto">
          <a:xfrm>
            <a:off x="1179513" y="3808413"/>
            <a:ext cx="2806700" cy="4984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806268" y="498932"/>
              </a:cxn>
            </a:cxnLst>
            <a:rect l="0" t="0" r="r" b="b"/>
            <a:pathLst>
              <a:path w="2806700" h="499110">
                <a:moveTo>
                  <a:pt x="0" y="0"/>
                </a:moveTo>
                <a:lnTo>
                  <a:pt x="2806268" y="498932"/>
                </a:lnTo>
              </a:path>
            </a:pathLst>
          </a:custGeom>
          <a:noFill/>
          <a:ln w="57149">
            <a:solidFill>
              <a:srgbClr val="E36C09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8747" name="object 57"/>
          <p:cNvSpPr>
            <a:spLocks/>
          </p:cNvSpPr>
          <p:nvPr/>
        </p:nvSpPr>
        <p:spPr bwMode="auto">
          <a:xfrm>
            <a:off x="3984625" y="3808413"/>
            <a:ext cx="3973513" cy="498475"/>
          </a:xfrm>
          <a:custGeom>
            <a:avLst/>
            <a:gdLst/>
            <a:ahLst/>
            <a:cxnLst>
              <a:cxn ang="0">
                <a:pos x="3972318" y="0"/>
              </a:cxn>
              <a:cxn ang="0">
                <a:pos x="0" y="498932"/>
              </a:cxn>
            </a:cxnLst>
            <a:rect l="0" t="0" r="r" b="b"/>
            <a:pathLst>
              <a:path w="3972559" h="499110">
                <a:moveTo>
                  <a:pt x="3972318" y="0"/>
                </a:moveTo>
                <a:lnTo>
                  <a:pt x="0" y="498932"/>
                </a:lnTo>
              </a:path>
            </a:pathLst>
          </a:custGeom>
          <a:noFill/>
          <a:ln w="57150">
            <a:solidFill>
              <a:srgbClr val="E36C09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8" name="object 58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2: </a:t>
            </a:r>
            <a:r>
              <a:rPr dirty="0">
                <a:latin typeface="Tahoma"/>
                <a:cs typeface="Tahoma"/>
              </a:rPr>
              <a:t>Basic </a:t>
            </a:r>
            <a:r>
              <a:rPr spc="-5" dirty="0">
                <a:latin typeface="Tahoma"/>
                <a:cs typeface="Tahoma"/>
              </a:rPr>
              <a:t>Data Mining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Techniques</a:t>
            </a:r>
          </a:p>
        </p:txBody>
      </p:sp>
      <p:sp>
        <p:nvSpPr>
          <p:cNvPr id="28749" name="object 5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4194BEA6-CE4A-4BEC-A9E9-A06B64072314}" type="slidenum">
              <a:rPr lang="th-TH"/>
              <a:pPr marL="25400"/>
              <a:t>22</a:t>
            </a:fld>
            <a:endParaRPr lang="th-TH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object 2"/>
          <p:cNvSpPr>
            <a:spLocks noChangeArrowheads="1"/>
          </p:cNvSpPr>
          <p:nvPr/>
        </p:nvSpPr>
        <p:spPr bwMode="auto">
          <a:xfrm>
            <a:off x="258763" y="254000"/>
            <a:ext cx="7329487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spc="-5" dirty="0"/>
              <a:t>Generating Association</a:t>
            </a:r>
            <a:r>
              <a:rPr sz="3600" spc="-45" dirty="0"/>
              <a:t> </a:t>
            </a:r>
            <a:r>
              <a:rPr sz="3600" spc="-5" dirty="0"/>
              <a:t>Rules</a:t>
            </a:r>
            <a:endParaRPr sz="360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36588" y="1279525"/>
          <a:ext cx="3429000" cy="152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3002"/>
                <a:gridCol w="2286025"/>
              </a:tblGrid>
              <a:tr h="304800">
                <a:tc>
                  <a:txBody>
                    <a:bodyPr/>
                    <a:lstStyle/>
                    <a:p>
                      <a:pPr marL="85090">
                        <a:lnSpc>
                          <a:spcPts val="2220"/>
                        </a:lnSpc>
                      </a:pPr>
                      <a:r>
                        <a:rPr sz="20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Trans.</a:t>
                      </a:r>
                      <a:r>
                        <a:rPr sz="2000" b="1" spc="-7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2220"/>
                        </a:lnSpc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Items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85090">
                        <a:lnSpc>
                          <a:spcPts val="2120"/>
                        </a:lnSpc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2120"/>
                        </a:lnSpc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shoes, shirt,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5" dirty="0">
                          <a:latin typeface="Calibri"/>
                          <a:cs typeface="Calibri"/>
                        </a:rPr>
                        <a:t>jacket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85090">
                        <a:lnSpc>
                          <a:spcPts val="2220"/>
                        </a:lnSpc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2220"/>
                        </a:lnSpc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shoes,</a:t>
                      </a:r>
                      <a:r>
                        <a:rPr sz="2000" spc="-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5" dirty="0">
                          <a:latin typeface="Calibri"/>
                          <a:cs typeface="Calibri"/>
                        </a:rPr>
                        <a:t>jacket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85090">
                        <a:lnSpc>
                          <a:spcPts val="2220"/>
                        </a:lnSpc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3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2220"/>
                        </a:lnSpc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shoes,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jeans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85090">
                        <a:lnSpc>
                          <a:spcPts val="2220"/>
                        </a:lnSpc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2220"/>
                        </a:lnSpc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shirt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</a:tbl>
          </a:graphicData>
        </a:graphic>
      </p:graphicFrame>
      <p:sp>
        <p:nvSpPr>
          <p:cNvPr id="29719" name="object 5"/>
          <p:cNvSpPr>
            <a:spLocks/>
          </p:cNvSpPr>
          <p:nvPr/>
        </p:nvSpPr>
        <p:spPr bwMode="auto">
          <a:xfrm>
            <a:off x="4357688" y="2000250"/>
            <a:ext cx="928687" cy="214313"/>
          </a:xfrm>
          <a:custGeom>
            <a:avLst/>
            <a:gdLst/>
            <a:ahLst/>
            <a:cxnLst>
              <a:cxn ang="0">
                <a:pos x="0" y="214312"/>
              </a:cxn>
              <a:cxn ang="0">
                <a:pos x="928700" y="0"/>
              </a:cxn>
            </a:cxnLst>
            <a:rect l="0" t="0" r="r" b="b"/>
            <a:pathLst>
              <a:path w="929004" h="214630">
                <a:moveTo>
                  <a:pt x="0" y="214312"/>
                </a:moveTo>
                <a:lnTo>
                  <a:pt x="928700" y="0"/>
                </a:lnTo>
              </a:path>
            </a:pathLst>
          </a:cu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9720" name="object 6"/>
          <p:cNvSpPr>
            <a:spLocks/>
          </p:cNvSpPr>
          <p:nvPr/>
        </p:nvSpPr>
        <p:spPr bwMode="auto">
          <a:xfrm>
            <a:off x="5357813" y="2000250"/>
            <a:ext cx="928687" cy="214313"/>
          </a:xfrm>
          <a:custGeom>
            <a:avLst/>
            <a:gdLst/>
            <a:ahLst/>
            <a:cxnLst>
              <a:cxn ang="0">
                <a:pos x="0" y="214312"/>
              </a:cxn>
              <a:cxn ang="0">
                <a:pos x="928700" y="0"/>
              </a:cxn>
            </a:cxnLst>
            <a:rect l="0" t="0" r="r" b="b"/>
            <a:pathLst>
              <a:path w="929004" h="214630">
                <a:moveTo>
                  <a:pt x="0" y="214312"/>
                </a:moveTo>
                <a:lnTo>
                  <a:pt x="928700" y="0"/>
                </a:lnTo>
              </a:path>
            </a:pathLst>
          </a:cu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9721" name="object 7"/>
          <p:cNvSpPr>
            <a:spLocks/>
          </p:cNvSpPr>
          <p:nvPr/>
        </p:nvSpPr>
        <p:spPr bwMode="auto">
          <a:xfrm>
            <a:off x="6286500" y="2000250"/>
            <a:ext cx="928688" cy="214313"/>
          </a:xfrm>
          <a:custGeom>
            <a:avLst/>
            <a:gdLst/>
            <a:ahLst/>
            <a:cxnLst>
              <a:cxn ang="0">
                <a:pos x="0" y="214312"/>
              </a:cxn>
              <a:cxn ang="0">
                <a:pos x="928700" y="0"/>
              </a:cxn>
            </a:cxnLst>
            <a:rect l="0" t="0" r="r" b="b"/>
            <a:pathLst>
              <a:path w="929004" h="214630">
                <a:moveTo>
                  <a:pt x="0" y="214312"/>
                </a:moveTo>
                <a:lnTo>
                  <a:pt x="928700" y="0"/>
                </a:lnTo>
              </a:path>
            </a:pathLst>
          </a:cu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8" name="object 8"/>
          <p:cNvSpPr txBox="1"/>
          <p:nvPr/>
        </p:nvSpPr>
        <p:spPr>
          <a:xfrm>
            <a:off x="720725" y="1539875"/>
            <a:ext cx="7575550" cy="3251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6556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spc="-50" dirty="0">
                <a:latin typeface="Calibri"/>
                <a:cs typeface="Calibri"/>
              </a:rPr>
              <a:t>We </a:t>
            </a:r>
            <a:r>
              <a:rPr sz="2400" spc="-20" dirty="0">
                <a:latin typeface="Calibri"/>
                <a:cs typeface="Calibri"/>
              </a:rPr>
              <a:t>have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frequent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itemsets:</a:t>
            </a:r>
            <a:endParaRPr sz="2400">
              <a:latin typeface="Calibri"/>
              <a:cs typeface="Calibri"/>
            </a:endParaRPr>
          </a:p>
          <a:p>
            <a:pPr marL="36556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spc="-15" dirty="0">
                <a:latin typeface="Calibri"/>
                <a:cs typeface="Calibri"/>
              </a:rPr>
              <a:t>{jacket}, </a:t>
            </a:r>
            <a:r>
              <a:rPr sz="2400" spc="-5" dirty="0">
                <a:latin typeface="Calibri"/>
                <a:cs typeface="Calibri"/>
              </a:rPr>
              <a:t>{shirt}, {shoes},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and</a:t>
            </a:r>
            <a:endParaRPr sz="2400">
              <a:latin typeface="Calibri"/>
              <a:cs typeface="Calibri"/>
            </a:endParaRPr>
          </a:p>
          <a:p>
            <a:pPr marL="36556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spc="-10" dirty="0">
                <a:latin typeface="Calibri"/>
                <a:cs typeface="Calibri"/>
              </a:rPr>
              <a:t>{jacket,shoes}</a:t>
            </a:r>
            <a:endParaRPr sz="2400">
              <a:latin typeface="Calibri"/>
              <a:cs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2400">
              <a:latin typeface="Times New Roman"/>
              <a:cs typeface="Times New Roman"/>
            </a:endParaRPr>
          </a:p>
          <a:p>
            <a:pPr marL="12700" fontAlgn="auto">
              <a:lnSpc>
                <a:spcPts val="2835"/>
              </a:lnSpc>
              <a:spcBef>
                <a:spcPts val="2005"/>
              </a:spcBef>
              <a:spcAft>
                <a:spcPts val="0"/>
              </a:spcAft>
              <a:defRPr/>
            </a:pPr>
            <a:r>
              <a:rPr sz="2400" spc="-5" dirty="0">
                <a:latin typeface="Calibri"/>
                <a:cs typeface="Calibri"/>
              </a:rPr>
              <a:t>Suppose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i="1" spc="-5" dirty="0">
                <a:latin typeface="Times New Roman"/>
                <a:cs typeface="Times New Roman"/>
              </a:rPr>
              <a:t>min_conf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50%</a:t>
            </a:r>
            <a:r>
              <a:rPr sz="2400" dirty="0">
                <a:latin typeface="Calibri"/>
                <a:cs typeface="Calibri"/>
              </a:rPr>
              <a:t>,</a:t>
            </a:r>
            <a:endParaRPr sz="2400">
              <a:latin typeface="Calibri"/>
              <a:cs typeface="Calibri"/>
            </a:endParaRPr>
          </a:p>
          <a:p>
            <a:pPr marL="12700" fontAlgn="auto">
              <a:lnSpc>
                <a:spcPts val="283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2400" spc="-10" dirty="0">
                <a:latin typeface="Calibri"/>
                <a:cs typeface="Calibri"/>
              </a:rPr>
              <a:t>two </a:t>
            </a:r>
            <a:r>
              <a:rPr sz="2400" spc="-5" dirty="0">
                <a:latin typeface="Calibri"/>
                <a:cs typeface="Calibri"/>
              </a:rPr>
              <a:t>rules </a:t>
            </a:r>
            <a:r>
              <a:rPr sz="2400" spc="-15" dirty="0">
                <a:latin typeface="Calibri"/>
                <a:cs typeface="Calibri"/>
              </a:rPr>
              <a:t>are </a:t>
            </a:r>
            <a:r>
              <a:rPr sz="2400" spc="-20" dirty="0">
                <a:latin typeface="Calibri"/>
                <a:cs typeface="Calibri"/>
              </a:rPr>
              <a:t>generated </a:t>
            </a:r>
            <a:r>
              <a:rPr sz="2400" spc="-15" dirty="0">
                <a:latin typeface="Calibri"/>
                <a:cs typeface="Calibri"/>
              </a:rPr>
              <a:t>from </a:t>
            </a:r>
            <a:r>
              <a:rPr sz="2400" dirty="0">
                <a:latin typeface="Calibri"/>
                <a:cs typeface="Calibri"/>
              </a:rPr>
              <a:t>this </a:t>
            </a:r>
            <a:r>
              <a:rPr sz="2400" spc="-5" dirty="0">
                <a:latin typeface="Calibri"/>
                <a:cs typeface="Calibri"/>
              </a:rPr>
              <a:t>2-itemset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{jacket,shoes}:</a:t>
            </a:r>
            <a:endParaRPr sz="2400">
              <a:latin typeface="Calibri"/>
              <a:cs typeface="Calibri"/>
            </a:endParaRPr>
          </a:p>
          <a:p>
            <a:pPr marL="618490" indent="-248920" fontAlgn="auto">
              <a:spcBef>
                <a:spcPts val="765"/>
              </a:spcBef>
              <a:spcAft>
                <a:spcPts val="0"/>
              </a:spcAft>
              <a:buClr>
                <a:srgbClr val="000000"/>
              </a:buClr>
              <a:buFontTx/>
              <a:buAutoNum type="arabicPeriod"/>
              <a:tabLst>
                <a:tab pos="619125" algn="l"/>
              </a:tabLst>
              <a:defRPr/>
            </a:pPr>
            <a:r>
              <a:rPr sz="2000" spc="-15" dirty="0">
                <a:solidFill>
                  <a:srgbClr val="006FC0"/>
                </a:solidFill>
                <a:latin typeface="Calibri"/>
                <a:cs typeface="Calibri"/>
              </a:rPr>
              <a:t>{jacket} </a:t>
            </a:r>
            <a:r>
              <a:rPr sz="2000" spc="-5" dirty="0">
                <a:solidFill>
                  <a:srgbClr val="006FC0"/>
                </a:solidFill>
                <a:latin typeface="Symbol"/>
                <a:cs typeface="Symbol"/>
              </a:rPr>
              <a:t></a:t>
            </a:r>
            <a:r>
              <a:rPr sz="2000" spc="-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6FC0"/>
                </a:solidFill>
                <a:latin typeface="Calibri"/>
                <a:cs typeface="Calibri"/>
              </a:rPr>
              <a:t>{shoes} with </a:t>
            </a:r>
            <a:r>
              <a:rPr sz="2000" spc="-5" dirty="0">
                <a:solidFill>
                  <a:srgbClr val="006FC0"/>
                </a:solidFill>
                <a:latin typeface="Times New Roman"/>
                <a:cs typeface="Times New Roman"/>
              </a:rPr>
              <a:t>sup = 50% </a:t>
            </a:r>
            <a:r>
              <a:rPr sz="2000" spc="-5" dirty="0">
                <a:solidFill>
                  <a:srgbClr val="006FC0"/>
                </a:solidFill>
                <a:latin typeface="Calibri"/>
                <a:cs typeface="Calibri"/>
              </a:rPr>
              <a:t>and </a:t>
            </a:r>
            <a:r>
              <a:rPr sz="2000" spc="-5" dirty="0">
                <a:solidFill>
                  <a:srgbClr val="006FC0"/>
                </a:solidFill>
                <a:latin typeface="Times New Roman"/>
                <a:cs typeface="Times New Roman"/>
              </a:rPr>
              <a:t>conf =</a:t>
            </a:r>
            <a:r>
              <a:rPr sz="2000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6FC0"/>
                </a:solidFill>
                <a:latin typeface="Times New Roman"/>
                <a:cs typeface="Times New Roman"/>
              </a:rPr>
              <a:t>100%</a:t>
            </a:r>
            <a:endParaRPr sz="2000">
              <a:latin typeface="Times New Roman"/>
              <a:cs typeface="Times New Roman"/>
            </a:endParaRPr>
          </a:p>
          <a:p>
            <a:pPr marL="618490" indent="-248920" fontAlgn="auto"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FontTx/>
              <a:buAutoNum type="arabicPeriod"/>
              <a:tabLst>
                <a:tab pos="619125" algn="l"/>
              </a:tabLst>
              <a:defRPr/>
            </a:pPr>
            <a:r>
              <a:rPr sz="2000" spc="-5" dirty="0">
                <a:solidFill>
                  <a:srgbClr val="006FC0"/>
                </a:solidFill>
                <a:latin typeface="Calibri"/>
                <a:cs typeface="Calibri"/>
              </a:rPr>
              <a:t>{shoes} </a:t>
            </a:r>
            <a:r>
              <a:rPr sz="2000" spc="-5" dirty="0">
                <a:solidFill>
                  <a:srgbClr val="006FC0"/>
                </a:solidFill>
                <a:latin typeface="Symbol"/>
                <a:cs typeface="Symbol"/>
              </a:rPr>
              <a:t></a:t>
            </a:r>
            <a:r>
              <a:rPr sz="2000" spc="-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6FC0"/>
                </a:solidFill>
                <a:latin typeface="Calibri"/>
                <a:cs typeface="Calibri"/>
              </a:rPr>
              <a:t>{jacket} </a:t>
            </a:r>
            <a:r>
              <a:rPr sz="2000" spc="-5" dirty="0">
                <a:solidFill>
                  <a:srgbClr val="006FC0"/>
                </a:solidFill>
                <a:latin typeface="Calibri"/>
                <a:cs typeface="Calibri"/>
              </a:rPr>
              <a:t>with </a:t>
            </a:r>
            <a:r>
              <a:rPr sz="2000" spc="-5" dirty="0">
                <a:solidFill>
                  <a:srgbClr val="006FC0"/>
                </a:solidFill>
                <a:latin typeface="Times New Roman"/>
                <a:cs typeface="Times New Roman"/>
              </a:rPr>
              <a:t>sup = 50% </a:t>
            </a:r>
            <a:r>
              <a:rPr sz="2000" spc="-5" dirty="0">
                <a:solidFill>
                  <a:srgbClr val="006FC0"/>
                </a:solidFill>
                <a:latin typeface="Calibri"/>
                <a:cs typeface="Calibri"/>
              </a:rPr>
              <a:t>and </a:t>
            </a:r>
            <a:r>
              <a:rPr sz="2000" spc="-5" dirty="0">
                <a:solidFill>
                  <a:srgbClr val="006FC0"/>
                </a:solidFill>
                <a:latin typeface="Times New Roman"/>
                <a:cs typeface="Times New Roman"/>
              </a:rPr>
              <a:t>conf =</a:t>
            </a:r>
            <a:r>
              <a:rPr sz="2000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6FC0"/>
                </a:solidFill>
                <a:latin typeface="Times New Roman"/>
                <a:cs typeface="Times New Roman"/>
              </a:rPr>
              <a:t>66.67%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2: </a:t>
            </a:r>
            <a:r>
              <a:rPr dirty="0">
                <a:latin typeface="Tahoma"/>
                <a:cs typeface="Tahoma"/>
              </a:rPr>
              <a:t>Basic </a:t>
            </a:r>
            <a:r>
              <a:rPr spc="-5" dirty="0">
                <a:latin typeface="Tahoma"/>
                <a:cs typeface="Tahoma"/>
              </a:rPr>
              <a:t>Data Mining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Techniques</a:t>
            </a:r>
          </a:p>
        </p:txBody>
      </p:sp>
      <p:sp>
        <p:nvSpPr>
          <p:cNvPr id="29724" name="object 10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BC323070-9B65-4F3E-933B-BF9F3FA2F183}" type="slidenum">
              <a:rPr lang="th-TH"/>
              <a:pPr marL="25400"/>
              <a:t>23</a:t>
            </a:fld>
            <a:endParaRPr lang="th-TH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object 2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0722" name="object 3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0723" name="object 4"/>
          <p:cNvSpPr>
            <a:spLocks noChangeArrowheads="1"/>
          </p:cNvSpPr>
          <p:nvPr/>
        </p:nvSpPr>
        <p:spPr bwMode="auto">
          <a:xfrm>
            <a:off x="2498725" y="2668588"/>
            <a:ext cx="4149725" cy="102076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0724" name="object 5"/>
          <p:cNvSpPr>
            <a:spLocks noChangeArrowheads="1"/>
          </p:cNvSpPr>
          <p:nvPr/>
        </p:nvSpPr>
        <p:spPr bwMode="auto">
          <a:xfrm>
            <a:off x="2938463" y="3057525"/>
            <a:ext cx="3252787" cy="4238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0725" name="object 6"/>
          <p:cNvSpPr>
            <a:spLocks noChangeArrowheads="1"/>
          </p:cNvSpPr>
          <p:nvPr/>
        </p:nvSpPr>
        <p:spPr bwMode="auto">
          <a:xfrm>
            <a:off x="2551113" y="2720975"/>
            <a:ext cx="4044950" cy="915988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2: </a:t>
            </a:r>
            <a:r>
              <a:rPr dirty="0">
                <a:latin typeface="Tahoma"/>
                <a:cs typeface="Tahoma"/>
              </a:rPr>
              <a:t>Basic </a:t>
            </a:r>
            <a:r>
              <a:rPr spc="-5" dirty="0">
                <a:latin typeface="Tahoma"/>
                <a:cs typeface="Tahoma"/>
              </a:rPr>
              <a:t>Data Mining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Techniques</a:t>
            </a:r>
          </a:p>
        </p:txBody>
      </p:sp>
      <p:sp>
        <p:nvSpPr>
          <p:cNvPr id="30727" name="object 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1C795A4A-A8E4-4203-8F32-46A9F3C75624}" type="slidenum">
              <a:rPr lang="th-TH"/>
              <a:pPr marL="25400"/>
              <a:t>24</a:t>
            </a:fld>
            <a:endParaRPr lang="th-TH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16013"/>
            <a:ext cx="8013700" cy="26511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A process to </a:t>
            </a:r>
            <a:r>
              <a:rPr lang="th-TH" sz="24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predict group membership </a:t>
            </a:r>
            <a:r>
              <a:rPr lang="th-TH" sz="2400">
                <a:latin typeface="Tahoma" pitchFamily="34" charset="0"/>
                <a:cs typeface="Tahoma" pitchFamily="34" charset="0"/>
              </a:rPr>
              <a:t>for data instance</a:t>
            </a:r>
          </a:p>
          <a:p>
            <a:pPr marL="355600" indent="-342900">
              <a:buFontTx/>
              <a:buChar char="•"/>
              <a:tabLst>
                <a:tab pos="354013" algn="l"/>
                <a:tab pos="355600" algn="l"/>
              </a:tabLst>
            </a:pPr>
            <a:endParaRPr lang="th-TH" sz="29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solidFill>
                  <a:srgbClr val="00AF50"/>
                </a:solidFill>
                <a:latin typeface="Tahoma" pitchFamily="34" charset="0"/>
                <a:cs typeface="Tahoma" pitchFamily="34" charset="0"/>
              </a:rPr>
              <a:t>Given: </a:t>
            </a:r>
            <a:r>
              <a:rPr lang="th-TH" sz="2400">
                <a:latin typeface="Tahoma" pitchFamily="34" charset="0"/>
                <a:cs typeface="Tahoma" pitchFamily="34" charset="0"/>
              </a:rPr>
              <a:t>a </a:t>
            </a:r>
            <a:r>
              <a:rPr lang="th-TH" sz="24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training </a:t>
            </a:r>
            <a:r>
              <a:rPr lang="th-TH" sz="2400">
                <a:latin typeface="Tahoma" pitchFamily="34" charset="0"/>
                <a:cs typeface="Tahoma" pitchFamily="34" charset="0"/>
              </a:rPr>
              <a:t>dataset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D </a:t>
            </a:r>
            <a:r>
              <a:rPr lang="th-TH" sz="2400">
                <a:latin typeface="Tahoma" pitchFamily="34" charset="0"/>
                <a:cs typeface="Tahoma" pitchFamily="34" charset="0"/>
              </a:rPr>
              <a:t>and a fixed set of </a:t>
            </a:r>
            <a:r>
              <a:rPr lang="th-TH" sz="24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classes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C</a:t>
            </a:r>
            <a:endParaRPr lang="th-TH" sz="2400">
              <a:latin typeface="Times New Roman" pitchFamily="18" charset="0"/>
              <a:cs typeface="Times New Roman" pitchFamily="18" charset="0"/>
            </a:endParaRPr>
          </a:p>
          <a:p>
            <a:pPr marL="755650" lvl="1" indent="-285750">
              <a:spcBef>
                <a:spcPts val="488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Each instance </a:t>
            </a:r>
            <a:r>
              <a:rPr lang="th-TH" sz="2000" i="1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th-TH" sz="2000">
                <a:latin typeface="Symbol" pitchFamily="18" charset="2"/>
                <a:cs typeface="Cordia New" pitchFamily="34" charset="-34"/>
              </a:rPr>
              <a:t></a:t>
            </a:r>
            <a:r>
              <a:rPr lang="th-TH" sz="2000" i="1">
                <a:latin typeface="Times New Roman" pitchFamily="18" charset="0"/>
                <a:cs typeface="Times New Roman" pitchFamily="18" charset="0"/>
              </a:rPr>
              <a:t>D </a:t>
            </a:r>
            <a:r>
              <a:rPr lang="th-TH" sz="2000">
                <a:latin typeface="Tahoma" pitchFamily="34" charset="0"/>
                <a:cs typeface="Tahoma" pitchFamily="34" charset="0"/>
              </a:rPr>
              <a:t>has been labeled with a class </a:t>
            </a:r>
            <a:r>
              <a:rPr lang="th-TH" sz="2000" i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th-TH" sz="1900" i="1" baseline="-1300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th-TH" sz="2000">
                <a:latin typeface="Symbol" pitchFamily="18" charset="2"/>
                <a:cs typeface="Cordia New" pitchFamily="34" charset="-34"/>
              </a:rPr>
              <a:t></a:t>
            </a:r>
            <a:r>
              <a:rPr lang="th-TH" sz="2000" i="1">
                <a:latin typeface="Times New Roman" pitchFamily="18" charset="0"/>
                <a:cs typeface="Times New Roman" pitchFamily="18" charset="0"/>
              </a:rPr>
              <a:t>C</a:t>
            </a:r>
            <a:endParaRPr lang="th-TH" sz="20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spcBef>
                <a:spcPts val="625"/>
              </a:spcBef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solidFill>
                  <a:srgbClr val="00AF50"/>
                </a:solidFill>
                <a:latin typeface="Tahoma" pitchFamily="34" charset="0"/>
                <a:cs typeface="Tahoma" pitchFamily="34" charset="0"/>
              </a:rPr>
              <a:t>Goal:</a:t>
            </a:r>
            <a:endParaRPr lang="th-TH" sz="2400">
              <a:latin typeface="Tahoma" pitchFamily="34" charset="0"/>
              <a:cs typeface="Tahoma" pitchFamily="34" charset="0"/>
            </a:endParaRPr>
          </a:p>
          <a:p>
            <a:pPr marL="755650" lvl="1" indent="-285750">
              <a:lnSpc>
                <a:spcPct val="101000"/>
              </a:lnSpc>
              <a:spcBef>
                <a:spcPts val="450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Create a classifier </a:t>
            </a:r>
            <a:r>
              <a:rPr lang="th-TH" sz="2000">
                <a:latin typeface="Symbol" pitchFamily="18" charset="2"/>
                <a:cs typeface="Cordia New" pitchFamily="34" charset="-34"/>
              </a:rPr>
              <a:t></a:t>
            </a:r>
            <a:r>
              <a:rPr lang="th-TH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h-TH" sz="2000">
                <a:latin typeface="Tahoma" pitchFamily="34" charset="0"/>
                <a:cs typeface="Tahoma" pitchFamily="34" charset="0"/>
              </a:rPr>
              <a:t>maps any unknown instance to the most  preferred class</a:t>
            </a:r>
          </a:p>
        </p:txBody>
      </p:sp>
      <p:sp>
        <p:nvSpPr>
          <p:cNvPr id="31746" name="object 3"/>
          <p:cNvSpPr>
            <a:spLocks noChangeArrowheads="1"/>
          </p:cNvSpPr>
          <p:nvPr/>
        </p:nvSpPr>
        <p:spPr bwMode="auto">
          <a:xfrm>
            <a:off x="258763" y="254000"/>
            <a:ext cx="5795962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spc="-5" dirty="0"/>
              <a:t>What </a:t>
            </a:r>
            <a:r>
              <a:rPr sz="3600" dirty="0"/>
              <a:t>is</a:t>
            </a:r>
            <a:r>
              <a:rPr sz="3600" spc="-55" dirty="0"/>
              <a:t> </a:t>
            </a:r>
            <a:r>
              <a:rPr sz="3600" spc="-5" dirty="0"/>
              <a:t>Classification?</a:t>
            </a:r>
            <a:endParaRPr sz="3600"/>
          </a:p>
        </p:txBody>
      </p:sp>
      <p:sp>
        <p:nvSpPr>
          <p:cNvPr id="31748" name="object 5"/>
          <p:cNvSpPr>
            <a:spLocks/>
          </p:cNvSpPr>
          <p:nvPr/>
        </p:nvSpPr>
        <p:spPr bwMode="auto">
          <a:xfrm>
            <a:off x="4000500" y="3929063"/>
            <a:ext cx="1227138" cy="4619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26616" y="0"/>
              </a:cxn>
              <a:cxn ang="0">
                <a:pos x="1226616" y="461670"/>
              </a:cxn>
              <a:cxn ang="0">
                <a:pos x="0" y="461670"/>
              </a:cxn>
              <a:cxn ang="0">
                <a:pos x="0" y="0"/>
              </a:cxn>
            </a:cxnLst>
            <a:rect l="0" t="0" r="r" b="b"/>
            <a:pathLst>
              <a:path w="1226820" h="462279">
                <a:moveTo>
                  <a:pt x="0" y="0"/>
                </a:moveTo>
                <a:lnTo>
                  <a:pt x="1226616" y="0"/>
                </a:lnTo>
                <a:lnTo>
                  <a:pt x="1226616" y="461670"/>
                </a:lnTo>
                <a:lnTo>
                  <a:pt x="0" y="4616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" name="object 6"/>
          <p:cNvSpPr txBox="1"/>
          <p:nvPr/>
        </p:nvSpPr>
        <p:spPr>
          <a:xfrm>
            <a:off x="4000500" y="3929063"/>
            <a:ext cx="1227138" cy="461962"/>
          </a:xfrm>
          <a:prstGeom prst="rect">
            <a:avLst/>
          </a:prstGeom>
          <a:solidFill>
            <a:srgbClr val="FFFFFF"/>
          </a:solidFill>
          <a:ln w="19050">
            <a:solidFill>
              <a:srgbClr val="F79546"/>
            </a:solidFill>
          </a:ln>
        </p:spPr>
        <p:txBody>
          <a:bodyPr lIns="0" tIns="19685" rIns="0" bIns="0">
            <a:spAutoFit/>
          </a:bodyPr>
          <a:lstStyle/>
          <a:p>
            <a:pPr marL="88900" fontAlgn="auto">
              <a:spcBef>
                <a:spcPts val="155"/>
              </a:spcBef>
              <a:spcAft>
                <a:spcPts val="0"/>
              </a:spcAft>
              <a:defRPr/>
            </a:pPr>
            <a:r>
              <a:rPr sz="2400" spc="-5" dirty="0">
                <a:latin typeface="Symbol"/>
                <a:cs typeface="Symbol"/>
              </a:rPr>
              <a:t></a:t>
            </a:r>
            <a:r>
              <a:rPr sz="2400" spc="-5" dirty="0">
                <a:latin typeface="Calibri"/>
                <a:cs typeface="Calibri"/>
              </a:rPr>
              <a:t>: </a:t>
            </a:r>
            <a:r>
              <a:rPr sz="2400" i="1" dirty="0">
                <a:latin typeface="Calibri"/>
                <a:cs typeface="Calibri"/>
              </a:rPr>
              <a:t>X </a:t>
            </a:r>
            <a:r>
              <a:rPr sz="2400" dirty="0">
                <a:latin typeface="Symbol"/>
                <a:cs typeface="Symbol"/>
              </a:rPr>
              <a:t></a:t>
            </a:r>
            <a:r>
              <a:rPr sz="2400" spc="-18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Calibri"/>
                <a:cs typeface="Calibri"/>
              </a:rPr>
              <a:t>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2: </a:t>
            </a:r>
            <a:r>
              <a:rPr dirty="0">
                <a:latin typeface="Tahoma"/>
                <a:cs typeface="Tahoma"/>
              </a:rPr>
              <a:t>Basic </a:t>
            </a:r>
            <a:r>
              <a:rPr spc="-5" dirty="0">
                <a:latin typeface="Tahoma"/>
                <a:cs typeface="Tahoma"/>
              </a:rPr>
              <a:t>Data Mining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Techniques</a:t>
            </a:r>
          </a:p>
        </p:txBody>
      </p:sp>
      <p:sp>
        <p:nvSpPr>
          <p:cNvPr id="31751" name="object 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1B626ADD-C428-40DA-92B9-FCABA8683B79}" type="slidenum">
              <a:rPr lang="th-TH"/>
              <a:pPr marL="25400"/>
              <a:t>25</a:t>
            </a:fld>
            <a:endParaRPr lang="th-TH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16013"/>
            <a:ext cx="993775" cy="304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000" spc="-10" dirty="0">
                <a:latin typeface="Tahoma"/>
                <a:cs typeface="Tahoma"/>
              </a:rPr>
              <a:t>Gi</a:t>
            </a:r>
            <a:r>
              <a:rPr sz="2000" spc="-25" dirty="0">
                <a:latin typeface="Tahoma"/>
                <a:cs typeface="Tahoma"/>
              </a:rPr>
              <a:t>v</a:t>
            </a:r>
            <a:r>
              <a:rPr sz="2000" spc="-10" dirty="0">
                <a:latin typeface="Tahoma"/>
                <a:cs typeface="Tahoma"/>
              </a:rPr>
              <a:t>en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6575" y="5505450"/>
            <a:ext cx="7986713" cy="6397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000" spc="-5" dirty="0">
                <a:latin typeface="Tahoma"/>
                <a:cs typeface="Tahoma"/>
              </a:rPr>
              <a:t>Predict the </a:t>
            </a:r>
            <a:r>
              <a:rPr sz="2000" spc="-10" dirty="0">
                <a:latin typeface="Tahoma"/>
                <a:cs typeface="Tahoma"/>
              </a:rPr>
              <a:t>value </a:t>
            </a:r>
            <a:r>
              <a:rPr sz="2000" spc="-5" dirty="0">
                <a:latin typeface="Tahoma"/>
                <a:cs typeface="Tahoma"/>
              </a:rPr>
              <a:t>of </a:t>
            </a:r>
            <a:r>
              <a:rPr sz="2000" spc="-30" dirty="0">
                <a:latin typeface="Tahoma"/>
                <a:cs typeface="Tahoma"/>
              </a:rPr>
              <a:t>PlayTennis</a:t>
            </a:r>
            <a:r>
              <a:rPr sz="2000" spc="10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for</a:t>
            </a:r>
            <a:endParaRPr sz="2000">
              <a:latin typeface="Tahoma"/>
              <a:cs typeface="Tahoma"/>
            </a:endParaRPr>
          </a:p>
          <a:p>
            <a:pPr marL="469900" fontAlgn="auto">
              <a:spcBef>
                <a:spcPts val="425"/>
              </a:spcBef>
              <a:spcAft>
                <a:spcPts val="0"/>
              </a:spcAft>
              <a:defRPr/>
            </a:pPr>
            <a:r>
              <a:rPr sz="1800" spc="-5" dirty="0">
                <a:solidFill>
                  <a:srgbClr val="00AF50"/>
                </a:solidFill>
                <a:latin typeface="Tahoma"/>
                <a:cs typeface="Tahoma"/>
              </a:rPr>
              <a:t>&lt;Outlook </a:t>
            </a:r>
            <a:r>
              <a:rPr sz="1800" dirty="0">
                <a:solidFill>
                  <a:srgbClr val="00AF50"/>
                </a:solidFill>
                <a:latin typeface="Tahoma"/>
                <a:cs typeface="Tahoma"/>
              </a:rPr>
              <a:t>= </a:t>
            </a:r>
            <a:r>
              <a:rPr sz="1800" spc="-35" dirty="0">
                <a:solidFill>
                  <a:srgbClr val="00AF50"/>
                </a:solidFill>
                <a:latin typeface="Tahoma"/>
                <a:cs typeface="Tahoma"/>
              </a:rPr>
              <a:t>sunny, </a:t>
            </a:r>
            <a:r>
              <a:rPr sz="1800" spc="-25" dirty="0">
                <a:solidFill>
                  <a:srgbClr val="00AF50"/>
                </a:solidFill>
                <a:latin typeface="Tahoma"/>
                <a:cs typeface="Tahoma"/>
              </a:rPr>
              <a:t>Temperature </a:t>
            </a:r>
            <a:r>
              <a:rPr sz="1800" dirty="0">
                <a:solidFill>
                  <a:srgbClr val="00AF50"/>
                </a:solidFill>
                <a:latin typeface="Tahoma"/>
                <a:cs typeface="Tahoma"/>
              </a:rPr>
              <a:t>= </a:t>
            </a:r>
            <a:r>
              <a:rPr sz="1800" spc="-5" dirty="0">
                <a:solidFill>
                  <a:srgbClr val="00AF50"/>
                </a:solidFill>
                <a:latin typeface="Tahoma"/>
                <a:cs typeface="Tahoma"/>
              </a:rPr>
              <a:t>cool, Humidity </a:t>
            </a:r>
            <a:r>
              <a:rPr sz="1800" dirty="0">
                <a:solidFill>
                  <a:srgbClr val="00AF50"/>
                </a:solidFill>
                <a:latin typeface="Tahoma"/>
                <a:cs typeface="Tahoma"/>
              </a:rPr>
              <a:t>= </a:t>
            </a:r>
            <a:r>
              <a:rPr sz="1800" spc="-5" dirty="0">
                <a:solidFill>
                  <a:srgbClr val="00AF50"/>
                </a:solidFill>
                <a:latin typeface="Tahoma"/>
                <a:cs typeface="Tahoma"/>
              </a:rPr>
              <a:t>high, Wind </a:t>
            </a:r>
            <a:r>
              <a:rPr sz="1800" dirty="0">
                <a:solidFill>
                  <a:srgbClr val="00AF50"/>
                </a:solidFill>
                <a:latin typeface="Tahoma"/>
                <a:cs typeface="Tahoma"/>
              </a:rPr>
              <a:t>=</a:t>
            </a:r>
            <a:r>
              <a:rPr sz="1800" spc="130" dirty="0">
                <a:solidFill>
                  <a:srgbClr val="00AF50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Tahoma"/>
                <a:cs typeface="Tahoma"/>
              </a:rPr>
              <a:t>strong&gt;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2771" name="object 4"/>
          <p:cNvSpPr>
            <a:spLocks noChangeArrowheads="1"/>
          </p:cNvSpPr>
          <p:nvPr/>
        </p:nvSpPr>
        <p:spPr bwMode="auto">
          <a:xfrm>
            <a:off x="258763" y="254000"/>
            <a:ext cx="3319462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600" dirty="0"/>
              <a:t>An</a:t>
            </a:r>
            <a:r>
              <a:rPr sz="3600" spc="-100" dirty="0"/>
              <a:t> </a:t>
            </a:r>
            <a:r>
              <a:rPr sz="3600" spc="-5" dirty="0"/>
              <a:t>Example</a:t>
            </a:r>
            <a:endParaRPr sz="3600"/>
          </a:p>
        </p:txBody>
      </p:sp>
      <p:sp>
        <p:nvSpPr>
          <p:cNvPr id="7" name="object 7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2: </a:t>
            </a:r>
            <a:r>
              <a:rPr dirty="0">
                <a:latin typeface="Tahoma"/>
                <a:cs typeface="Tahoma"/>
              </a:rPr>
              <a:t>Basic </a:t>
            </a:r>
            <a:r>
              <a:rPr spc="-5" dirty="0">
                <a:latin typeface="Tahoma"/>
                <a:cs typeface="Tahoma"/>
              </a:rPr>
              <a:t>Data Mining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Techniques</a:t>
            </a:r>
          </a:p>
        </p:txBody>
      </p:sp>
      <p:sp>
        <p:nvSpPr>
          <p:cNvPr id="32774" name="object 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0FB0C820-003F-4499-B2EE-1743F8CA4344}" type="slidenum">
              <a:rPr lang="th-TH"/>
              <a:pPr marL="25400"/>
              <a:t>26</a:t>
            </a:fld>
            <a:endParaRPr lang="th-TH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851025" y="1136650"/>
          <a:ext cx="6315075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6277"/>
                <a:gridCol w="1044371"/>
                <a:gridCol w="1445717"/>
                <a:gridCol w="1108392"/>
                <a:gridCol w="841184"/>
                <a:gridCol w="1279778"/>
              </a:tblGrid>
              <a:tr h="274319">
                <a:tc>
                  <a:txBody>
                    <a:bodyPr/>
                    <a:lstStyle/>
                    <a:p>
                      <a:pPr marL="85090">
                        <a:lnSpc>
                          <a:spcPts val="1995"/>
                        </a:lnSpc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1995"/>
                        </a:lnSpc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Outlook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995"/>
                        </a:lnSpc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Temperature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1995"/>
                        </a:lnSpc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Humidity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995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Wind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995"/>
                        </a:lnSpc>
                      </a:pPr>
                      <a:r>
                        <a:rPr sz="1800" b="1" spc="-25" dirty="0">
                          <a:solidFill>
                            <a:srgbClr val="E6B8B8"/>
                          </a:solidFill>
                          <a:latin typeface="Calibri"/>
                          <a:cs typeface="Calibri"/>
                        </a:rPr>
                        <a:t>PlayTennis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85090">
                        <a:lnSpc>
                          <a:spcPts val="1895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895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Sunny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895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Hot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895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High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895"/>
                        </a:lnSpc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Weak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895"/>
                        </a:lnSpc>
                      </a:pPr>
                      <a:r>
                        <a:rPr sz="18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85090">
                        <a:lnSpc>
                          <a:spcPts val="1995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995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Sunny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995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Hot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995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High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995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Strong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995"/>
                        </a:lnSpc>
                      </a:pPr>
                      <a:r>
                        <a:rPr sz="18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274319">
                <a:tc>
                  <a:txBody>
                    <a:bodyPr/>
                    <a:lstStyle/>
                    <a:p>
                      <a:pPr marL="85725">
                        <a:lnSpc>
                          <a:spcPts val="1995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995"/>
                        </a:lnSpc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Overcast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995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Hot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995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High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995"/>
                        </a:lnSpc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Weak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995"/>
                        </a:lnSpc>
                      </a:pPr>
                      <a:r>
                        <a:rPr sz="1800" spc="-5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85725">
                        <a:lnSpc>
                          <a:spcPts val="1995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995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Rain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995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Mild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995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High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995"/>
                        </a:lnSpc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Weak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995"/>
                        </a:lnSpc>
                      </a:pPr>
                      <a:r>
                        <a:rPr sz="1800" spc="-5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274319">
                <a:tc>
                  <a:txBody>
                    <a:bodyPr/>
                    <a:lstStyle/>
                    <a:p>
                      <a:pPr marL="85725">
                        <a:lnSpc>
                          <a:spcPts val="1995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995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Rain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995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Cool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995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Normal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995"/>
                        </a:lnSpc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Weak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995"/>
                        </a:lnSpc>
                      </a:pPr>
                      <a:r>
                        <a:rPr sz="1800" spc="-5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86360">
                        <a:lnSpc>
                          <a:spcPts val="1995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995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Rain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995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Cool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995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Normal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995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Strong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995"/>
                        </a:lnSpc>
                      </a:pPr>
                      <a:r>
                        <a:rPr sz="18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86360">
                        <a:lnSpc>
                          <a:spcPts val="1995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995"/>
                        </a:lnSpc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Overcast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995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Cool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995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Normal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995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Strong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995"/>
                        </a:lnSpc>
                      </a:pPr>
                      <a:r>
                        <a:rPr sz="1800" spc="-5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274319">
                <a:tc>
                  <a:txBody>
                    <a:bodyPr/>
                    <a:lstStyle/>
                    <a:p>
                      <a:pPr marL="86360">
                        <a:lnSpc>
                          <a:spcPts val="1995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995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Sunny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995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Mild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995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High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995"/>
                        </a:lnSpc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Weak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ts val="1995"/>
                        </a:lnSpc>
                      </a:pPr>
                      <a:r>
                        <a:rPr sz="18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86995">
                        <a:lnSpc>
                          <a:spcPts val="1995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ts val="1995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Sunny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ts val="1995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Cool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ts val="1995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Normal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ts val="1995"/>
                        </a:lnSpc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Weak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ts val="1995"/>
                        </a:lnSpc>
                      </a:pPr>
                      <a:r>
                        <a:rPr sz="1800" spc="-5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274319">
                <a:tc>
                  <a:txBody>
                    <a:bodyPr/>
                    <a:lstStyle/>
                    <a:p>
                      <a:pPr marL="86995">
                        <a:lnSpc>
                          <a:spcPts val="1995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ts val="1995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Rain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ts val="1995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Mild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ts val="1995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Normal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ts val="1995"/>
                        </a:lnSpc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Weak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ts val="1995"/>
                        </a:lnSpc>
                      </a:pPr>
                      <a:r>
                        <a:rPr sz="1800" spc="-5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274319">
                <a:tc>
                  <a:txBody>
                    <a:bodyPr/>
                    <a:lstStyle/>
                    <a:p>
                      <a:pPr marL="86995">
                        <a:lnSpc>
                          <a:spcPts val="1995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ts val="1995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Sunny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1995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Mild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ts val="1995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Normal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1995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Strong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1995"/>
                        </a:lnSpc>
                      </a:pPr>
                      <a:r>
                        <a:rPr sz="1800" spc="-5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274319">
                <a:tc>
                  <a:txBody>
                    <a:bodyPr/>
                    <a:lstStyle/>
                    <a:p>
                      <a:pPr marL="87630">
                        <a:lnSpc>
                          <a:spcPts val="1995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1995"/>
                        </a:lnSpc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Overcast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1995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Mild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1995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High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1995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Strong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1995"/>
                        </a:lnSpc>
                      </a:pPr>
                      <a:r>
                        <a:rPr sz="1800" spc="-5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274319">
                <a:tc>
                  <a:txBody>
                    <a:bodyPr/>
                    <a:lstStyle/>
                    <a:p>
                      <a:pPr marL="87630">
                        <a:lnSpc>
                          <a:spcPts val="1995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1995"/>
                        </a:lnSpc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Overcast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1995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Hot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1995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Normal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1995"/>
                        </a:lnSpc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Weak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1995"/>
                        </a:lnSpc>
                      </a:pPr>
                      <a:r>
                        <a:rPr sz="1800" spc="-5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88265">
                        <a:lnSpc>
                          <a:spcPts val="1995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1995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Rain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8265">
                        <a:lnSpc>
                          <a:spcPts val="1995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Mild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1995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High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8265">
                        <a:lnSpc>
                          <a:spcPts val="1995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Strong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8265">
                        <a:lnSpc>
                          <a:spcPts val="1995"/>
                        </a:lnSpc>
                      </a:pPr>
                      <a:r>
                        <a:rPr sz="18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079500"/>
            <a:ext cx="5459413" cy="36306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Linear discriminant analysis</a:t>
            </a:r>
            <a:r>
              <a:rPr sz="2400" spc="2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(LDA)</a:t>
            </a:r>
            <a:endParaRPr sz="2400">
              <a:latin typeface="Tahoma"/>
              <a:cs typeface="Tahoma"/>
            </a:endParaRPr>
          </a:p>
          <a:p>
            <a:pPr marL="355600" indent="-342900" fontAlgn="auto">
              <a:spcBef>
                <a:spcPts val="285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10" dirty="0">
                <a:latin typeface="Tahoma"/>
                <a:cs typeface="Tahoma"/>
              </a:rPr>
              <a:t>Quadratic </a:t>
            </a:r>
            <a:r>
              <a:rPr sz="2400" spc="-5" dirty="0">
                <a:latin typeface="Tahoma"/>
                <a:cs typeface="Tahoma"/>
              </a:rPr>
              <a:t>discriminant analysis</a:t>
            </a:r>
            <a:r>
              <a:rPr sz="2400" spc="3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(QDA)</a:t>
            </a:r>
            <a:endParaRPr sz="2400">
              <a:latin typeface="Tahoma"/>
              <a:cs typeface="Tahoma"/>
            </a:endParaRPr>
          </a:p>
          <a:p>
            <a:pPr marL="355600" indent="-342900" fontAlgn="auto">
              <a:spcBef>
                <a:spcPts val="285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Density estimation</a:t>
            </a:r>
            <a:r>
              <a:rPr sz="2400" spc="-6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methods</a:t>
            </a:r>
            <a:endParaRPr sz="2400">
              <a:latin typeface="Tahoma"/>
              <a:cs typeface="Tahoma"/>
            </a:endParaRPr>
          </a:p>
          <a:p>
            <a:pPr marL="355600" indent="-342900" fontAlgn="auto">
              <a:spcBef>
                <a:spcPts val="285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Nearest neighbor</a:t>
            </a:r>
            <a:r>
              <a:rPr sz="2400" spc="-8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methods</a:t>
            </a:r>
            <a:endParaRPr sz="2400">
              <a:latin typeface="Tahoma"/>
              <a:cs typeface="Tahoma"/>
            </a:endParaRPr>
          </a:p>
          <a:p>
            <a:pPr marL="355600" indent="-342900" fontAlgn="auto">
              <a:spcBef>
                <a:spcPts val="285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Logistic</a:t>
            </a:r>
            <a:r>
              <a:rPr sz="2400" spc="-7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regression</a:t>
            </a:r>
            <a:endParaRPr sz="2400">
              <a:latin typeface="Tahoma"/>
              <a:cs typeface="Tahoma"/>
            </a:endParaRPr>
          </a:p>
          <a:p>
            <a:pPr marL="355600" indent="-342900" fontAlgn="auto">
              <a:spcBef>
                <a:spcPts val="285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10" dirty="0">
                <a:latin typeface="Tahoma"/>
                <a:cs typeface="Tahoma"/>
              </a:rPr>
              <a:t>Neural</a:t>
            </a:r>
            <a:r>
              <a:rPr sz="2400" spc="-9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networks</a:t>
            </a:r>
            <a:endParaRPr sz="2400">
              <a:latin typeface="Tahoma"/>
              <a:cs typeface="Tahoma"/>
            </a:endParaRPr>
          </a:p>
          <a:p>
            <a:pPr marL="355600" indent="-342900" fontAlgn="auto">
              <a:spcBef>
                <a:spcPts val="285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Fuzzy </a:t>
            </a:r>
            <a:r>
              <a:rPr sz="2400" dirty="0">
                <a:latin typeface="Tahoma"/>
                <a:cs typeface="Tahoma"/>
              </a:rPr>
              <a:t>set</a:t>
            </a:r>
            <a:r>
              <a:rPr sz="2400" spc="-9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theory</a:t>
            </a:r>
            <a:endParaRPr sz="2400">
              <a:latin typeface="Tahoma"/>
              <a:cs typeface="Tahoma"/>
            </a:endParaRPr>
          </a:p>
          <a:p>
            <a:pPr marL="355600" indent="-342900" fontAlgn="auto">
              <a:spcBef>
                <a:spcPts val="285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Decision</a:t>
            </a:r>
            <a:r>
              <a:rPr sz="2400" spc="-85" dirty="0">
                <a:latin typeface="Tahoma"/>
                <a:cs typeface="Tahoma"/>
              </a:rPr>
              <a:t> </a:t>
            </a:r>
            <a:r>
              <a:rPr sz="2400" spc="-60" dirty="0">
                <a:latin typeface="Tahoma"/>
                <a:cs typeface="Tahoma"/>
              </a:rPr>
              <a:t>Tree</a:t>
            </a:r>
            <a:endParaRPr sz="2400">
              <a:latin typeface="Tahoma"/>
              <a:cs typeface="Tahoma"/>
            </a:endParaRPr>
          </a:p>
          <a:p>
            <a:pPr marL="12700" fontAlgn="auto">
              <a:spcBef>
                <a:spcPts val="575"/>
              </a:spcBef>
              <a:spcAft>
                <a:spcPts val="0"/>
              </a:spcAft>
              <a:tabLst>
                <a:tab pos="354965" algn="l"/>
              </a:tabLst>
              <a:defRPr/>
            </a:pPr>
            <a:r>
              <a:rPr sz="2400" spc="-5" dirty="0">
                <a:latin typeface="Arial"/>
                <a:cs typeface="Arial"/>
              </a:rPr>
              <a:t>•	</a:t>
            </a:r>
            <a:r>
              <a:rPr sz="2400" dirty="0">
                <a:latin typeface="Tahoma"/>
                <a:cs typeface="Tahoma"/>
              </a:rPr>
              <a:t>…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3794" name="object 3"/>
          <p:cNvSpPr>
            <a:spLocks noChangeArrowheads="1"/>
          </p:cNvSpPr>
          <p:nvPr/>
        </p:nvSpPr>
        <p:spPr bwMode="auto">
          <a:xfrm>
            <a:off x="258763" y="254000"/>
            <a:ext cx="6975475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spc="-5" dirty="0"/>
              <a:t>Different Type of</a:t>
            </a:r>
            <a:r>
              <a:rPr sz="3600" spc="-60" dirty="0"/>
              <a:t> </a:t>
            </a:r>
            <a:r>
              <a:rPr sz="3600" spc="-5" dirty="0"/>
              <a:t>Classifiers</a:t>
            </a:r>
            <a:endParaRPr sz="3600"/>
          </a:p>
        </p:txBody>
      </p:sp>
      <p:sp>
        <p:nvSpPr>
          <p:cNvPr id="5" name="object 5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2: </a:t>
            </a:r>
            <a:r>
              <a:rPr dirty="0">
                <a:latin typeface="Tahoma"/>
                <a:cs typeface="Tahoma"/>
              </a:rPr>
              <a:t>Basic </a:t>
            </a:r>
            <a:r>
              <a:rPr spc="-5" dirty="0">
                <a:latin typeface="Tahoma"/>
                <a:cs typeface="Tahoma"/>
              </a:rPr>
              <a:t>Data Mining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Techniques</a:t>
            </a:r>
          </a:p>
        </p:txBody>
      </p:sp>
      <p:sp>
        <p:nvSpPr>
          <p:cNvPr id="33797" name="object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173C20EA-EA09-42E8-AE5B-D5F0BD17A2E0}" type="slidenum">
              <a:rPr lang="th-TH"/>
              <a:pPr marL="25400"/>
              <a:t>27</a:t>
            </a:fld>
            <a:endParaRPr lang="th-TH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09663"/>
            <a:ext cx="7423150" cy="14795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dirty="0">
                <a:latin typeface="Tahoma"/>
                <a:cs typeface="Tahoma"/>
              </a:rPr>
              <a:t>A </a:t>
            </a:r>
            <a:r>
              <a:rPr sz="2400" spc="-5" dirty="0">
                <a:latin typeface="Tahoma"/>
                <a:cs typeface="Tahoma"/>
              </a:rPr>
              <a:t>classifier that encodes dataset </a:t>
            </a:r>
            <a:r>
              <a:rPr sz="2400" i="1" dirty="0">
                <a:latin typeface="Times New Roman"/>
                <a:cs typeface="Times New Roman"/>
              </a:rPr>
              <a:t>D </a:t>
            </a:r>
            <a:r>
              <a:rPr sz="2400" spc="-5" dirty="0">
                <a:latin typeface="Tahoma"/>
                <a:cs typeface="Tahoma"/>
              </a:rPr>
              <a:t>in </a:t>
            </a:r>
            <a:r>
              <a:rPr sz="2400" spc="-10" dirty="0">
                <a:latin typeface="Tahoma"/>
                <a:cs typeface="Tahoma"/>
              </a:rPr>
              <a:t>form </a:t>
            </a:r>
            <a:r>
              <a:rPr sz="2400" spc="-5" dirty="0">
                <a:latin typeface="Tahoma"/>
                <a:cs typeface="Tahoma"/>
              </a:rPr>
              <a:t>of </a:t>
            </a:r>
            <a:r>
              <a:rPr sz="2400" dirty="0">
                <a:latin typeface="Tahoma"/>
                <a:cs typeface="Tahoma"/>
              </a:rPr>
              <a:t>a</a:t>
            </a:r>
            <a:r>
              <a:rPr sz="2400" spc="21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tree:</a:t>
            </a:r>
            <a:endParaRPr sz="24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535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spc="-5" dirty="0">
                <a:latin typeface="Tahoma"/>
                <a:cs typeface="Tahoma"/>
              </a:rPr>
              <a:t>Each internal node tests an</a:t>
            </a:r>
            <a:r>
              <a:rPr sz="2000" spc="15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attribute</a:t>
            </a:r>
            <a:endParaRPr sz="20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8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spc="-5" dirty="0">
                <a:latin typeface="Tahoma"/>
                <a:cs typeface="Tahoma"/>
              </a:rPr>
              <a:t>Each </a:t>
            </a:r>
            <a:r>
              <a:rPr sz="2000" spc="-10" dirty="0">
                <a:latin typeface="Tahoma"/>
                <a:cs typeface="Tahoma"/>
              </a:rPr>
              <a:t>branch </a:t>
            </a:r>
            <a:r>
              <a:rPr sz="2000" spc="-5" dirty="0">
                <a:latin typeface="Tahoma"/>
                <a:cs typeface="Tahoma"/>
              </a:rPr>
              <a:t>corresponds to an attribute</a:t>
            </a:r>
            <a:r>
              <a:rPr sz="2000" spc="-20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value</a:t>
            </a:r>
            <a:endParaRPr sz="20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8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spc="-5" dirty="0">
                <a:latin typeface="Tahoma"/>
                <a:cs typeface="Tahoma"/>
              </a:rPr>
              <a:t>Each leaf node assigns a</a:t>
            </a:r>
            <a:r>
              <a:rPr sz="2000" spc="-50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class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6575" y="3017838"/>
            <a:ext cx="3856038" cy="7429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Example:</a:t>
            </a:r>
            <a:endParaRPr sz="2400">
              <a:latin typeface="Tahoma"/>
              <a:cs typeface="Tahoma"/>
            </a:endParaRPr>
          </a:p>
          <a:p>
            <a:pPr marL="469900" fontAlgn="auto">
              <a:spcBef>
                <a:spcPts val="480"/>
              </a:spcBef>
              <a:spcAft>
                <a:spcPts val="0"/>
              </a:spcAft>
              <a:tabLst>
                <a:tab pos="755015" algn="l"/>
              </a:tabLst>
              <a:defRPr/>
            </a:pPr>
            <a:r>
              <a:rPr sz="2000" spc="-5" dirty="0">
                <a:latin typeface="Arial"/>
                <a:cs typeface="Arial"/>
              </a:rPr>
              <a:t>–	</a:t>
            </a:r>
            <a:r>
              <a:rPr sz="2000" spc="-5" dirty="0">
                <a:latin typeface="Tahoma"/>
                <a:cs typeface="Tahoma"/>
              </a:rPr>
              <a:t>Decision </a:t>
            </a:r>
            <a:r>
              <a:rPr sz="2000" spc="-10" dirty="0">
                <a:latin typeface="Tahoma"/>
                <a:cs typeface="Tahoma"/>
              </a:rPr>
              <a:t>tree for</a:t>
            </a:r>
            <a:r>
              <a:rPr sz="2000" spc="25" dirty="0">
                <a:latin typeface="Tahoma"/>
                <a:cs typeface="Tahoma"/>
              </a:rPr>
              <a:t> </a:t>
            </a:r>
            <a:r>
              <a:rPr sz="2000" spc="-30" dirty="0">
                <a:latin typeface="Tahoma"/>
                <a:cs typeface="Tahoma"/>
              </a:rPr>
              <a:t>PlayTennis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4819" name="object 4"/>
          <p:cNvSpPr>
            <a:spLocks noChangeArrowheads="1"/>
          </p:cNvSpPr>
          <p:nvPr/>
        </p:nvSpPr>
        <p:spPr bwMode="auto">
          <a:xfrm>
            <a:off x="258763" y="254000"/>
            <a:ext cx="3714750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spc="-5" dirty="0"/>
              <a:t>Decision</a:t>
            </a:r>
            <a:r>
              <a:rPr sz="3600" spc="-85" dirty="0"/>
              <a:t> </a:t>
            </a:r>
            <a:r>
              <a:rPr sz="3600" spc="-5" dirty="0"/>
              <a:t>Tree</a:t>
            </a:r>
            <a:endParaRPr sz="3600"/>
          </a:p>
        </p:txBody>
      </p:sp>
      <p:sp>
        <p:nvSpPr>
          <p:cNvPr id="34821" name="object 6"/>
          <p:cNvSpPr>
            <a:spLocks noChangeArrowheads="1"/>
          </p:cNvSpPr>
          <p:nvPr/>
        </p:nvSpPr>
        <p:spPr bwMode="auto">
          <a:xfrm>
            <a:off x="5597525" y="3217863"/>
            <a:ext cx="1166813" cy="45243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4822" name="object 7"/>
          <p:cNvSpPr>
            <a:spLocks noChangeArrowheads="1"/>
          </p:cNvSpPr>
          <p:nvPr/>
        </p:nvSpPr>
        <p:spPr bwMode="auto">
          <a:xfrm>
            <a:off x="5573713" y="3173413"/>
            <a:ext cx="1214437" cy="4635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4823" name="object 8"/>
          <p:cNvSpPr>
            <a:spLocks noChangeArrowheads="1"/>
          </p:cNvSpPr>
          <p:nvPr/>
        </p:nvSpPr>
        <p:spPr bwMode="auto">
          <a:xfrm>
            <a:off x="5643563" y="3243263"/>
            <a:ext cx="1071562" cy="357187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4824" name="object 9"/>
          <p:cNvSpPr>
            <a:spLocks/>
          </p:cNvSpPr>
          <p:nvPr/>
        </p:nvSpPr>
        <p:spPr bwMode="auto">
          <a:xfrm>
            <a:off x="5643563" y="3243263"/>
            <a:ext cx="1071562" cy="3571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71575" y="0"/>
              </a:cxn>
              <a:cxn ang="0">
                <a:pos x="1071575" y="357187"/>
              </a:cxn>
              <a:cxn ang="0">
                <a:pos x="0" y="357187"/>
              </a:cxn>
              <a:cxn ang="0">
                <a:pos x="0" y="0"/>
              </a:cxn>
            </a:cxnLst>
            <a:rect l="0" t="0" r="r" b="b"/>
            <a:pathLst>
              <a:path w="1071879" h="357504">
                <a:moveTo>
                  <a:pt x="0" y="0"/>
                </a:moveTo>
                <a:lnTo>
                  <a:pt x="1071575" y="0"/>
                </a:lnTo>
                <a:lnTo>
                  <a:pt x="1071575" y="357187"/>
                </a:lnTo>
                <a:lnTo>
                  <a:pt x="0" y="357187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" name="object 10"/>
          <p:cNvSpPr txBox="1"/>
          <p:nvPr/>
        </p:nvSpPr>
        <p:spPr>
          <a:xfrm>
            <a:off x="5753100" y="3252788"/>
            <a:ext cx="852488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10" dirty="0">
                <a:latin typeface="Calibri"/>
                <a:cs typeface="Calibri"/>
              </a:rPr>
              <a:t>Ou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l</a:t>
            </a:r>
            <a:r>
              <a:rPr sz="2000" spc="-5" dirty="0">
                <a:latin typeface="Calibri"/>
                <a:cs typeface="Calibri"/>
              </a:rPr>
              <a:t>ook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4826" name="object 11"/>
          <p:cNvSpPr>
            <a:spLocks noChangeArrowheads="1"/>
          </p:cNvSpPr>
          <p:nvPr/>
        </p:nvSpPr>
        <p:spPr bwMode="auto">
          <a:xfrm>
            <a:off x="3954463" y="4287838"/>
            <a:ext cx="1166812" cy="45402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4827" name="object 12"/>
          <p:cNvSpPr>
            <a:spLocks noChangeArrowheads="1"/>
          </p:cNvSpPr>
          <p:nvPr/>
        </p:nvSpPr>
        <p:spPr bwMode="auto">
          <a:xfrm>
            <a:off x="3871913" y="4244975"/>
            <a:ext cx="1330325" cy="4635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4828" name="object 13"/>
          <p:cNvSpPr>
            <a:spLocks noChangeArrowheads="1"/>
          </p:cNvSpPr>
          <p:nvPr/>
        </p:nvSpPr>
        <p:spPr bwMode="auto">
          <a:xfrm>
            <a:off x="4000500" y="4314825"/>
            <a:ext cx="1071563" cy="357188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000500" y="4314825"/>
            <a:ext cx="1071563" cy="357188"/>
          </a:xfrm>
          <a:prstGeom prst="rect">
            <a:avLst/>
          </a:prstGeom>
          <a:ln w="12700">
            <a:solidFill>
              <a:srgbClr val="497DBA"/>
            </a:solidFill>
          </a:ln>
        </p:spPr>
        <p:txBody>
          <a:bodyPr lIns="0" tIns="3175" rIns="0" bIns="0">
            <a:spAutoFit/>
          </a:bodyPr>
          <a:lstStyle/>
          <a:p>
            <a:pPr marL="57150" fontAlgn="auto">
              <a:spcBef>
                <a:spcPts val="25"/>
              </a:spcBef>
              <a:spcAft>
                <a:spcPts val="0"/>
              </a:spcAft>
              <a:defRPr/>
            </a:pPr>
            <a:r>
              <a:rPr sz="2000" spc="-5" dirty="0">
                <a:latin typeface="Calibri"/>
                <a:cs typeface="Calibri"/>
              </a:rPr>
              <a:t>Humidity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4830" name="object 15"/>
          <p:cNvSpPr>
            <a:spLocks noChangeArrowheads="1"/>
          </p:cNvSpPr>
          <p:nvPr/>
        </p:nvSpPr>
        <p:spPr bwMode="auto">
          <a:xfrm>
            <a:off x="7169150" y="4287838"/>
            <a:ext cx="1166813" cy="454025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4831" name="object 16"/>
          <p:cNvSpPr>
            <a:spLocks noChangeArrowheads="1"/>
          </p:cNvSpPr>
          <p:nvPr/>
        </p:nvSpPr>
        <p:spPr bwMode="auto">
          <a:xfrm>
            <a:off x="7283450" y="4244975"/>
            <a:ext cx="938213" cy="6985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4832" name="object 17"/>
          <p:cNvSpPr>
            <a:spLocks noChangeArrowheads="1"/>
          </p:cNvSpPr>
          <p:nvPr/>
        </p:nvSpPr>
        <p:spPr bwMode="auto">
          <a:xfrm>
            <a:off x="7283450" y="4672013"/>
            <a:ext cx="938213" cy="36512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4833" name="object 18"/>
          <p:cNvSpPr>
            <a:spLocks noChangeArrowheads="1"/>
          </p:cNvSpPr>
          <p:nvPr/>
        </p:nvSpPr>
        <p:spPr bwMode="auto">
          <a:xfrm>
            <a:off x="7215188" y="4314825"/>
            <a:ext cx="1071562" cy="357188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15188" y="4314825"/>
            <a:ext cx="1071562" cy="357188"/>
          </a:xfrm>
          <a:prstGeom prst="rect">
            <a:avLst/>
          </a:prstGeom>
          <a:ln w="12700">
            <a:solidFill>
              <a:srgbClr val="497DBA"/>
            </a:solidFill>
          </a:ln>
        </p:spPr>
        <p:txBody>
          <a:bodyPr lIns="0" tIns="3175" rIns="0" bIns="0">
            <a:spAutoFit/>
          </a:bodyPr>
          <a:lstStyle/>
          <a:p>
            <a:pPr marL="254000" fontAlgn="auto">
              <a:spcBef>
                <a:spcPts val="25"/>
              </a:spcBef>
              <a:spcAft>
                <a:spcPts val="0"/>
              </a:spcAft>
              <a:defRPr/>
            </a:pPr>
            <a:r>
              <a:rPr sz="2000" spc="-5" dirty="0">
                <a:latin typeface="Calibri"/>
                <a:cs typeface="Calibri"/>
              </a:rPr>
              <a:t>Wind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4835" name="object 20"/>
          <p:cNvSpPr>
            <a:spLocks/>
          </p:cNvSpPr>
          <p:nvPr/>
        </p:nvSpPr>
        <p:spPr bwMode="auto">
          <a:xfrm>
            <a:off x="4535488" y="3600450"/>
            <a:ext cx="1644650" cy="714375"/>
          </a:xfrm>
          <a:custGeom>
            <a:avLst/>
            <a:gdLst/>
            <a:ahLst/>
            <a:cxnLst>
              <a:cxn ang="0">
                <a:pos x="1643075" y="0"/>
              </a:cxn>
              <a:cxn ang="0">
                <a:pos x="0" y="714375"/>
              </a:cxn>
            </a:cxnLst>
            <a:rect l="0" t="0" r="r" b="b"/>
            <a:pathLst>
              <a:path w="1643379" h="714375">
                <a:moveTo>
                  <a:pt x="1643075" y="0"/>
                </a:moveTo>
                <a:lnTo>
                  <a:pt x="0" y="714375"/>
                </a:lnTo>
              </a:path>
            </a:pathLst>
          </a:custGeom>
          <a:noFill/>
          <a:ln w="28575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4836" name="object 21"/>
          <p:cNvSpPr>
            <a:spLocks/>
          </p:cNvSpPr>
          <p:nvPr/>
        </p:nvSpPr>
        <p:spPr bwMode="auto">
          <a:xfrm>
            <a:off x="6180138" y="3600450"/>
            <a:ext cx="1571625" cy="7143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571637" y="714375"/>
              </a:cxn>
            </a:cxnLst>
            <a:rect l="0" t="0" r="r" b="b"/>
            <a:pathLst>
              <a:path w="1571625" h="714375">
                <a:moveTo>
                  <a:pt x="0" y="0"/>
                </a:moveTo>
                <a:lnTo>
                  <a:pt x="1571637" y="714375"/>
                </a:lnTo>
              </a:path>
            </a:pathLst>
          </a:custGeom>
          <a:noFill/>
          <a:ln w="28575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2" name="object 22"/>
          <p:cNvSpPr txBox="1"/>
          <p:nvPr/>
        </p:nvSpPr>
        <p:spPr>
          <a:xfrm>
            <a:off x="4722813" y="3657600"/>
            <a:ext cx="650875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10" dirty="0">
                <a:latin typeface="Calibri"/>
                <a:cs typeface="Calibri"/>
              </a:rPr>
              <a:t>Sun</a:t>
            </a:r>
            <a:r>
              <a:rPr sz="2000" spc="-45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010400" y="3702050"/>
            <a:ext cx="476250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alibri"/>
                <a:cs typeface="Calibri"/>
              </a:rPr>
              <a:t>Ra</a:t>
            </a:r>
            <a:r>
              <a:rPr sz="2000" spc="-10" dirty="0">
                <a:latin typeface="Calibri"/>
                <a:cs typeface="Calibri"/>
              </a:rPr>
              <a:t>in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997575" y="4344988"/>
            <a:ext cx="355600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155" dirty="0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r>
              <a:rPr sz="2000" spc="-5" dirty="0">
                <a:solidFill>
                  <a:srgbClr val="C00000"/>
                </a:solidFill>
                <a:latin typeface="Calibri"/>
                <a:cs typeface="Calibri"/>
              </a:rPr>
              <a:t>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4840" name="object 25"/>
          <p:cNvSpPr>
            <a:spLocks/>
          </p:cNvSpPr>
          <p:nvPr/>
        </p:nvSpPr>
        <p:spPr bwMode="auto">
          <a:xfrm>
            <a:off x="6178550" y="3600450"/>
            <a:ext cx="1588" cy="714375"/>
          </a:xfrm>
          <a:custGeom>
            <a:avLst/>
            <a:gdLst/>
            <a:ahLst/>
            <a:cxnLst>
              <a:cxn ang="0">
                <a:pos x="825" y="0"/>
              </a:cxn>
              <a:cxn ang="0">
                <a:pos x="0" y="714375"/>
              </a:cxn>
            </a:cxnLst>
            <a:rect l="0" t="0" r="r" b="b"/>
            <a:pathLst>
              <a:path w="1270" h="714375">
                <a:moveTo>
                  <a:pt x="825" y="0"/>
                </a:moveTo>
                <a:lnTo>
                  <a:pt x="0" y="714375"/>
                </a:lnTo>
              </a:path>
            </a:pathLst>
          </a:custGeom>
          <a:noFill/>
          <a:ln w="28575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6" name="object 26"/>
          <p:cNvSpPr txBox="1"/>
          <p:nvPr/>
        </p:nvSpPr>
        <p:spPr>
          <a:xfrm>
            <a:off x="3508375" y="4987925"/>
            <a:ext cx="493713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10" dirty="0">
                <a:latin typeface="Calibri"/>
                <a:cs typeface="Calibri"/>
              </a:rPr>
              <a:t>Hig</a:t>
            </a:r>
            <a:r>
              <a:rPr sz="2000" spc="-5" dirty="0">
                <a:latin typeface="Calibri"/>
                <a:cs typeface="Calibri"/>
              </a:rPr>
              <a:t>h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711575" y="5557838"/>
            <a:ext cx="323850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solidFill>
                  <a:srgbClr val="C00000"/>
                </a:solidFill>
                <a:latin typeface="Calibri"/>
                <a:cs typeface="Calibri"/>
              </a:rPr>
              <a:t>No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4843" name="object 28"/>
          <p:cNvSpPr>
            <a:spLocks/>
          </p:cNvSpPr>
          <p:nvPr/>
        </p:nvSpPr>
        <p:spPr bwMode="auto">
          <a:xfrm>
            <a:off x="3875088" y="4672013"/>
            <a:ext cx="661987" cy="857250"/>
          </a:xfrm>
          <a:custGeom>
            <a:avLst/>
            <a:gdLst/>
            <a:ahLst/>
            <a:cxnLst>
              <a:cxn ang="0">
                <a:pos x="661822" y="0"/>
              </a:cxn>
              <a:cxn ang="0">
                <a:pos x="0" y="857250"/>
              </a:cxn>
            </a:cxnLst>
            <a:rect l="0" t="0" r="r" b="b"/>
            <a:pathLst>
              <a:path w="662304" h="857250">
                <a:moveTo>
                  <a:pt x="661822" y="0"/>
                </a:moveTo>
                <a:lnTo>
                  <a:pt x="0" y="857250"/>
                </a:lnTo>
              </a:path>
            </a:pathLst>
          </a:custGeom>
          <a:noFill/>
          <a:ln w="28575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9" name="object 29"/>
          <p:cNvSpPr txBox="1"/>
          <p:nvPr/>
        </p:nvSpPr>
        <p:spPr>
          <a:xfrm>
            <a:off x="5008563" y="4987925"/>
            <a:ext cx="793750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alibri"/>
                <a:cs typeface="Calibri"/>
              </a:rPr>
              <a:t>No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mal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972050" y="5557838"/>
            <a:ext cx="355600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155" dirty="0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r>
              <a:rPr sz="2000" spc="-5" dirty="0">
                <a:solidFill>
                  <a:srgbClr val="C00000"/>
                </a:solidFill>
                <a:latin typeface="Calibri"/>
                <a:cs typeface="Calibri"/>
              </a:rPr>
              <a:t>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4846" name="object 31"/>
          <p:cNvSpPr>
            <a:spLocks/>
          </p:cNvSpPr>
          <p:nvPr/>
        </p:nvSpPr>
        <p:spPr bwMode="auto">
          <a:xfrm>
            <a:off x="4535488" y="4672013"/>
            <a:ext cx="617537" cy="8572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6978" y="857250"/>
              </a:cxn>
            </a:cxnLst>
            <a:rect l="0" t="0" r="r" b="b"/>
            <a:pathLst>
              <a:path w="617220" h="857250">
                <a:moveTo>
                  <a:pt x="0" y="0"/>
                </a:moveTo>
                <a:lnTo>
                  <a:pt x="616978" y="857250"/>
                </a:lnTo>
              </a:path>
            </a:pathLst>
          </a:custGeom>
          <a:noFill/>
          <a:ln w="28575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2" name="object 32"/>
          <p:cNvSpPr txBox="1"/>
          <p:nvPr/>
        </p:nvSpPr>
        <p:spPr>
          <a:xfrm>
            <a:off x="6580188" y="4987925"/>
            <a:ext cx="698500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10" dirty="0">
                <a:latin typeface="Calibri"/>
                <a:cs typeface="Calibri"/>
              </a:rPr>
              <a:t>S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4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997700" y="5557838"/>
            <a:ext cx="323850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solidFill>
                  <a:srgbClr val="C00000"/>
                </a:solidFill>
                <a:latin typeface="Calibri"/>
                <a:cs typeface="Calibri"/>
              </a:rPr>
              <a:t>No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4849" name="object 34"/>
          <p:cNvSpPr>
            <a:spLocks/>
          </p:cNvSpPr>
          <p:nvPr/>
        </p:nvSpPr>
        <p:spPr bwMode="auto">
          <a:xfrm>
            <a:off x="7161213" y="4672013"/>
            <a:ext cx="590550" cy="857250"/>
          </a:xfrm>
          <a:custGeom>
            <a:avLst/>
            <a:gdLst/>
            <a:ahLst/>
            <a:cxnLst>
              <a:cxn ang="0">
                <a:pos x="590384" y="0"/>
              </a:cxn>
              <a:cxn ang="0">
                <a:pos x="0" y="857250"/>
              </a:cxn>
            </a:cxnLst>
            <a:rect l="0" t="0" r="r" b="b"/>
            <a:pathLst>
              <a:path w="590550" h="857250">
                <a:moveTo>
                  <a:pt x="590384" y="0"/>
                </a:moveTo>
                <a:lnTo>
                  <a:pt x="0" y="857250"/>
                </a:lnTo>
              </a:path>
            </a:pathLst>
          </a:custGeom>
          <a:noFill/>
          <a:ln w="28575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5" name="object 35"/>
          <p:cNvSpPr txBox="1"/>
          <p:nvPr/>
        </p:nvSpPr>
        <p:spPr>
          <a:xfrm>
            <a:off x="8166100" y="4987925"/>
            <a:ext cx="604838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80" dirty="0">
                <a:latin typeface="Calibri"/>
                <a:cs typeface="Calibri"/>
              </a:rPr>
              <a:t>W</a:t>
            </a:r>
            <a:r>
              <a:rPr sz="2000" spc="-5" dirty="0">
                <a:latin typeface="Calibri"/>
                <a:cs typeface="Calibri"/>
              </a:rPr>
              <a:t>eak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186738" y="5557838"/>
            <a:ext cx="355600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155" dirty="0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r>
              <a:rPr sz="2000" spc="-5" dirty="0">
                <a:solidFill>
                  <a:srgbClr val="C00000"/>
                </a:solidFill>
                <a:latin typeface="Calibri"/>
                <a:cs typeface="Calibri"/>
              </a:rPr>
              <a:t>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4852" name="object 37"/>
          <p:cNvSpPr>
            <a:spLocks/>
          </p:cNvSpPr>
          <p:nvPr/>
        </p:nvSpPr>
        <p:spPr bwMode="auto">
          <a:xfrm>
            <a:off x="7751763" y="4672013"/>
            <a:ext cx="615950" cy="8572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6978" y="857250"/>
              </a:cxn>
            </a:cxnLst>
            <a:rect l="0" t="0" r="r" b="b"/>
            <a:pathLst>
              <a:path w="617220" h="857250">
                <a:moveTo>
                  <a:pt x="0" y="0"/>
                </a:moveTo>
                <a:lnTo>
                  <a:pt x="616978" y="857250"/>
                </a:lnTo>
              </a:path>
            </a:pathLst>
          </a:custGeom>
          <a:noFill/>
          <a:ln w="28575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8" name="object 38"/>
          <p:cNvSpPr txBox="1"/>
          <p:nvPr/>
        </p:nvSpPr>
        <p:spPr>
          <a:xfrm>
            <a:off x="5722938" y="3773488"/>
            <a:ext cx="923925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20" dirty="0">
                <a:latin typeface="Calibri"/>
                <a:cs typeface="Calibri"/>
              </a:rPr>
              <a:t>Overcast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9" name="object 39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2: </a:t>
            </a:r>
            <a:r>
              <a:rPr dirty="0">
                <a:latin typeface="Tahoma"/>
                <a:cs typeface="Tahoma"/>
              </a:rPr>
              <a:t>Basic </a:t>
            </a:r>
            <a:r>
              <a:rPr spc="-5" dirty="0">
                <a:latin typeface="Tahoma"/>
                <a:cs typeface="Tahoma"/>
              </a:rPr>
              <a:t>Data Mining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Techniques</a:t>
            </a:r>
          </a:p>
        </p:txBody>
      </p:sp>
      <p:sp>
        <p:nvSpPr>
          <p:cNvPr id="34855" name="object 40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5145D437-D859-44A8-8B81-3CFEA3F74F72}" type="slidenum">
              <a:rPr lang="th-TH"/>
              <a:pPr marL="25400"/>
              <a:t>28</a:t>
            </a:fld>
            <a:endParaRPr lang="th-TH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09663"/>
            <a:ext cx="7570788" cy="34480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b="1" spc="-5" dirty="0">
                <a:latin typeface="Tahoma"/>
                <a:cs typeface="Tahoma"/>
              </a:rPr>
              <a:t>BuildTree </a:t>
            </a:r>
            <a:r>
              <a:rPr sz="2400" spc="-5" dirty="0">
                <a:latin typeface="Tahoma"/>
                <a:cs typeface="Tahoma"/>
              </a:rPr>
              <a:t>(Node </a:t>
            </a:r>
            <a:r>
              <a:rPr sz="2400" i="1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ahoma"/>
                <a:cs typeface="Tahoma"/>
              </a:rPr>
              <a:t>, </a:t>
            </a:r>
            <a:r>
              <a:rPr sz="2400" spc="-40" dirty="0">
                <a:latin typeface="Tahoma"/>
                <a:cs typeface="Tahoma"/>
              </a:rPr>
              <a:t>Training </a:t>
            </a:r>
            <a:r>
              <a:rPr sz="2400" spc="-5" dirty="0">
                <a:latin typeface="Tahoma"/>
                <a:cs typeface="Tahoma"/>
              </a:rPr>
              <a:t>dataset </a:t>
            </a:r>
            <a:r>
              <a:rPr sz="2400" i="1" spc="-5" dirty="0">
                <a:latin typeface="Times New Roman"/>
                <a:cs typeface="Times New Roman"/>
              </a:rPr>
              <a:t>D</a:t>
            </a:r>
            <a:r>
              <a:rPr sz="2400" spc="-5" dirty="0">
                <a:latin typeface="Tahoma"/>
                <a:cs typeface="Tahoma"/>
              </a:rPr>
              <a:t>, Spilt Method</a:t>
            </a:r>
            <a:r>
              <a:rPr sz="2400" spc="130" dirty="0">
                <a:latin typeface="Tahoma"/>
                <a:cs typeface="Tahoma"/>
              </a:rPr>
              <a:t> </a:t>
            </a:r>
            <a:r>
              <a:rPr sz="2400" b="1" i="1" dirty="0">
                <a:solidFill>
                  <a:srgbClr val="C00000"/>
                </a:solidFill>
                <a:latin typeface="Times New Roman"/>
                <a:cs typeface="Times New Roman"/>
              </a:rPr>
              <a:t>M</a:t>
            </a:r>
            <a:r>
              <a:rPr sz="2400" dirty="0">
                <a:latin typeface="Tahoma"/>
                <a:cs typeface="Tahoma"/>
              </a:rPr>
              <a:t>)</a:t>
            </a:r>
            <a:endParaRPr sz="2400">
              <a:latin typeface="Tahoma"/>
              <a:cs typeface="Tahoma"/>
            </a:endParaRPr>
          </a:p>
          <a:p>
            <a:pPr fontAlgn="auto">
              <a:spcBef>
                <a:spcPts val="5"/>
              </a:spcBef>
              <a:spcAft>
                <a:spcPts val="0"/>
              </a:spcAft>
              <a:defRPr/>
            </a:pPr>
            <a:endParaRPr sz="3500">
              <a:latin typeface="Times New Roman"/>
              <a:cs typeface="Times New Roman"/>
            </a:endParaRPr>
          </a:p>
          <a:p>
            <a:pPr marL="603885" indent="-591185" fontAlgn="auto">
              <a:spcBef>
                <a:spcPts val="0"/>
              </a:spcBef>
              <a:spcAft>
                <a:spcPts val="0"/>
              </a:spcAft>
              <a:buFontTx/>
              <a:buAutoNum type="arabicParenBoth"/>
              <a:tabLst>
                <a:tab pos="603885" algn="l"/>
                <a:tab pos="60452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Apply </a:t>
            </a:r>
            <a:r>
              <a:rPr sz="2400" b="1" i="1" dirty="0">
                <a:solidFill>
                  <a:srgbClr val="C00000"/>
                </a:solidFill>
                <a:latin typeface="Times New Roman"/>
                <a:cs typeface="Times New Roman"/>
              </a:rPr>
              <a:t>M </a:t>
            </a:r>
            <a:r>
              <a:rPr sz="2400" dirty="0">
                <a:latin typeface="Tahoma"/>
                <a:cs typeface="Tahoma"/>
              </a:rPr>
              <a:t>to </a:t>
            </a:r>
            <a:r>
              <a:rPr sz="2400" i="1" dirty="0">
                <a:latin typeface="Times New Roman"/>
                <a:cs typeface="Times New Roman"/>
              </a:rPr>
              <a:t>D </a:t>
            </a:r>
            <a:r>
              <a:rPr sz="2400" dirty="0">
                <a:latin typeface="Tahoma"/>
                <a:cs typeface="Tahoma"/>
              </a:rPr>
              <a:t>to </a:t>
            </a:r>
            <a:r>
              <a:rPr sz="2400" spc="-5" dirty="0">
                <a:latin typeface="Tahoma"/>
                <a:cs typeface="Tahoma"/>
              </a:rPr>
              <a:t>find splitting</a:t>
            </a:r>
            <a:r>
              <a:rPr sz="2400" spc="24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criterion</a:t>
            </a:r>
            <a:endParaRPr sz="2400">
              <a:latin typeface="Tahoma"/>
              <a:cs typeface="Tahoma"/>
            </a:endParaRPr>
          </a:p>
          <a:p>
            <a:pPr marL="603885" indent="-591185" fontAlgn="auto">
              <a:spcBef>
                <a:spcPts val="575"/>
              </a:spcBef>
              <a:spcAft>
                <a:spcPts val="0"/>
              </a:spcAft>
              <a:buFont typeface="Tahoma"/>
              <a:buAutoNum type="arabicParenBoth"/>
              <a:tabLst>
                <a:tab pos="603885" algn="l"/>
                <a:tab pos="604520" algn="l"/>
              </a:tabLst>
              <a:defRPr/>
            </a:pPr>
            <a:r>
              <a:rPr sz="2400" b="1" dirty="0">
                <a:latin typeface="Tahoma"/>
                <a:cs typeface="Tahoma"/>
              </a:rPr>
              <a:t>if </a:t>
            </a:r>
            <a:r>
              <a:rPr sz="2400" dirty="0">
                <a:latin typeface="Tahoma"/>
                <a:cs typeface="Tahoma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t </a:t>
            </a:r>
            <a:r>
              <a:rPr sz="2400" spc="-5" dirty="0">
                <a:latin typeface="Tahoma"/>
                <a:cs typeface="Tahoma"/>
              </a:rPr>
              <a:t>is not </a:t>
            </a:r>
            <a:r>
              <a:rPr sz="2400" dirty="0">
                <a:latin typeface="Tahoma"/>
                <a:cs typeface="Tahoma"/>
              </a:rPr>
              <a:t>a </a:t>
            </a:r>
            <a:r>
              <a:rPr sz="2400" spc="-5" dirty="0">
                <a:latin typeface="Tahoma"/>
                <a:cs typeface="Tahoma"/>
              </a:rPr>
              <a:t>leaf</a:t>
            </a:r>
            <a:r>
              <a:rPr sz="2400" spc="13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node)</a:t>
            </a:r>
            <a:endParaRPr sz="2400">
              <a:latin typeface="Tahoma"/>
              <a:cs typeface="Tahoma"/>
            </a:endParaRPr>
          </a:p>
          <a:p>
            <a:pPr marL="889635" indent="-876935" fontAlgn="auto">
              <a:spcBef>
                <a:spcPts val="575"/>
              </a:spcBef>
              <a:spcAft>
                <a:spcPts val="0"/>
              </a:spcAft>
              <a:buFontTx/>
              <a:buAutoNum type="arabicParenBoth"/>
              <a:tabLst>
                <a:tab pos="889635" algn="l"/>
                <a:tab pos="890269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Create children nodes of</a:t>
            </a:r>
            <a:r>
              <a:rPr sz="2400" spc="-65" dirty="0">
                <a:latin typeface="Tahoma"/>
                <a:cs typeface="Tahoma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</a:t>
            </a:r>
            <a:endParaRPr sz="2400">
              <a:latin typeface="Times New Roman"/>
              <a:cs typeface="Times New Roman"/>
            </a:endParaRPr>
          </a:p>
          <a:p>
            <a:pPr marL="889635" indent="-876935" fontAlgn="auto">
              <a:spcBef>
                <a:spcPts val="575"/>
              </a:spcBef>
              <a:spcAft>
                <a:spcPts val="0"/>
              </a:spcAft>
              <a:buFontTx/>
              <a:buAutoNum type="arabicParenBoth"/>
              <a:tabLst>
                <a:tab pos="889635" algn="l"/>
                <a:tab pos="890269" algn="l"/>
              </a:tabLst>
              <a:defRPr/>
            </a:pPr>
            <a:r>
              <a:rPr sz="2400" spc="-10" dirty="0">
                <a:latin typeface="Tahoma"/>
                <a:cs typeface="Tahoma"/>
              </a:rPr>
              <a:t>Partition </a:t>
            </a:r>
            <a:r>
              <a:rPr sz="2400" i="1" dirty="0">
                <a:latin typeface="Times New Roman"/>
                <a:cs typeface="Times New Roman"/>
              </a:rPr>
              <a:t>D </a:t>
            </a:r>
            <a:r>
              <a:rPr sz="2400" spc="-5" dirty="0">
                <a:latin typeface="Tahoma"/>
                <a:cs typeface="Tahoma"/>
              </a:rPr>
              <a:t>into children</a:t>
            </a:r>
            <a:r>
              <a:rPr sz="2400" spc="12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partitions</a:t>
            </a:r>
            <a:endParaRPr sz="2400">
              <a:latin typeface="Tahoma"/>
              <a:cs typeface="Tahoma"/>
            </a:endParaRPr>
          </a:p>
          <a:p>
            <a:pPr marL="889635" indent="-876935" fontAlgn="auto">
              <a:spcBef>
                <a:spcPts val="625"/>
              </a:spcBef>
              <a:spcAft>
                <a:spcPts val="0"/>
              </a:spcAft>
              <a:buFontTx/>
              <a:buAutoNum type="arabicParenBoth"/>
              <a:tabLst>
                <a:tab pos="889635" algn="l"/>
                <a:tab pos="890269" algn="l"/>
              </a:tabLst>
              <a:defRPr/>
            </a:pPr>
            <a:r>
              <a:rPr sz="2400" spc="-10" dirty="0">
                <a:latin typeface="Tahoma"/>
                <a:cs typeface="Tahoma"/>
              </a:rPr>
              <a:t>Recurse </a:t>
            </a:r>
            <a:r>
              <a:rPr sz="2400" spc="-5" dirty="0">
                <a:latin typeface="Tahoma"/>
                <a:cs typeface="Tahoma"/>
              </a:rPr>
              <a:t>on </a:t>
            </a:r>
            <a:r>
              <a:rPr sz="2400" dirty="0">
                <a:latin typeface="Tahoma"/>
                <a:cs typeface="Tahoma"/>
              </a:rPr>
              <a:t>each</a:t>
            </a:r>
            <a:r>
              <a:rPr sz="2400" spc="-4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partition</a:t>
            </a:r>
            <a:endParaRPr sz="2400">
              <a:latin typeface="Tahoma"/>
              <a:cs typeface="Tahoma"/>
            </a:endParaRPr>
          </a:p>
          <a:p>
            <a:pPr marL="603885" indent="-591185" fontAlgn="auto">
              <a:spcBef>
                <a:spcPts val="575"/>
              </a:spcBef>
              <a:spcAft>
                <a:spcPts val="0"/>
              </a:spcAft>
              <a:buFont typeface="Tahoma"/>
              <a:buAutoNum type="arabicParenBoth"/>
              <a:tabLst>
                <a:tab pos="603885" algn="l"/>
                <a:tab pos="604520" algn="l"/>
              </a:tabLst>
              <a:defRPr/>
            </a:pPr>
            <a:r>
              <a:rPr sz="2400" b="1" spc="-5" dirty="0">
                <a:latin typeface="Tahoma"/>
                <a:cs typeface="Tahoma"/>
              </a:rPr>
              <a:t>endif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5842" name="object 3"/>
          <p:cNvSpPr>
            <a:spLocks noChangeArrowheads="1"/>
          </p:cNvSpPr>
          <p:nvPr/>
        </p:nvSpPr>
        <p:spPr bwMode="auto">
          <a:xfrm>
            <a:off x="258763" y="254000"/>
            <a:ext cx="1466850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5843" name="object 4"/>
          <p:cNvSpPr>
            <a:spLocks noChangeArrowheads="1"/>
          </p:cNvSpPr>
          <p:nvPr/>
        </p:nvSpPr>
        <p:spPr bwMode="auto">
          <a:xfrm>
            <a:off x="1108075" y="254000"/>
            <a:ext cx="815975" cy="7540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5844" name="object 5"/>
          <p:cNvSpPr>
            <a:spLocks noChangeArrowheads="1"/>
          </p:cNvSpPr>
          <p:nvPr/>
        </p:nvSpPr>
        <p:spPr bwMode="auto">
          <a:xfrm>
            <a:off x="1306513" y="254000"/>
            <a:ext cx="6167437" cy="7540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spc="-5" dirty="0"/>
              <a:t>Top-Down Tree</a:t>
            </a:r>
            <a:r>
              <a:rPr sz="3600" spc="-85" dirty="0"/>
              <a:t> </a:t>
            </a:r>
            <a:r>
              <a:rPr sz="3600" spc="-5" dirty="0"/>
              <a:t>Construction</a:t>
            </a:r>
            <a:endParaRPr sz="3600"/>
          </a:p>
        </p:txBody>
      </p:sp>
      <p:sp>
        <p:nvSpPr>
          <p:cNvPr id="7" name="object 7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2: </a:t>
            </a:r>
            <a:r>
              <a:rPr dirty="0">
                <a:latin typeface="Tahoma"/>
                <a:cs typeface="Tahoma"/>
              </a:rPr>
              <a:t>Basic </a:t>
            </a:r>
            <a:r>
              <a:rPr spc="-5" dirty="0">
                <a:latin typeface="Tahoma"/>
                <a:cs typeface="Tahoma"/>
              </a:rPr>
              <a:t>Data Mining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Techniques</a:t>
            </a:r>
          </a:p>
        </p:txBody>
      </p:sp>
      <p:sp>
        <p:nvSpPr>
          <p:cNvPr id="35847" name="object 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CD848E6A-3E68-44E1-9500-ABEA80DE1A7E}" type="slidenum">
              <a:rPr lang="th-TH"/>
              <a:pPr marL="25400"/>
              <a:t>29</a:t>
            </a:fld>
            <a:endParaRPr lang="th-TH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16013"/>
            <a:ext cx="8056563" cy="41735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Lots of data is being collected (example for social  networks):</a:t>
            </a:r>
          </a:p>
          <a:p>
            <a:pPr marL="755650" lvl="1" indent="-285750">
              <a:spcBef>
                <a:spcPts val="488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Online purchase transactions</a:t>
            </a:r>
          </a:p>
          <a:p>
            <a:pPr marL="755650" lvl="1" indent="-285750">
              <a:spcBef>
                <a:spcPts val="475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Web access/usage logs</a:t>
            </a:r>
          </a:p>
          <a:p>
            <a:pPr marL="755650" lvl="1" indent="-285750">
              <a:spcBef>
                <a:spcPts val="475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Twitter posts</a:t>
            </a:r>
          </a:p>
          <a:p>
            <a:pPr marL="755650" lvl="1" indent="-285750">
              <a:spcBef>
                <a:spcPts val="475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Facebook users’ behaviors and activities</a:t>
            </a:r>
          </a:p>
          <a:p>
            <a:pPr marL="355600" indent="-342900">
              <a:spcBef>
                <a:spcPts val="475"/>
              </a:spcBef>
              <a:tabLst>
                <a:tab pos="354013" algn="l"/>
                <a:tab pos="355600" algn="l"/>
              </a:tabLst>
            </a:pPr>
            <a:r>
              <a:rPr lang="th-TH" sz="2000">
                <a:cs typeface="Arial" charset="0"/>
              </a:rPr>
              <a:t>–	</a:t>
            </a:r>
            <a:r>
              <a:rPr lang="th-TH" sz="2000">
                <a:latin typeface="Tahoma" pitchFamily="34" charset="0"/>
                <a:cs typeface="Tahoma" pitchFamily="34" charset="0"/>
              </a:rPr>
              <a:t>…</a:t>
            </a:r>
          </a:p>
          <a:p>
            <a:pPr marL="355600" indent="-342900">
              <a:spcBef>
                <a:spcPts val="575"/>
              </a:spcBef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There is often information </a:t>
            </a:r>
            <a:r>
              <a:rPr lang="th-TH" sz="24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hidden </a:t>
            </a:r>
            <a:r>
              <a:rPr lang="th-TH" sz="2400">
                <a:latin typeface="Tahoma" pitchFamily="34" charset="0"/>
                <a:cs typeface="Tahoma" pitchFamily="34" charset="0"/>
              </a:rPr>
              <a:t>in such data that is not  readily evident.</a:t>
            </a:r>
          </a:p>
          <a:p>
            <a:pPr marL="355600" indent="-342900">
              <a:spcBef>
                <a:spcPts val="575"/>
              </a:spcBef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Human analysts take very much time to discover useful  information.</a:t>
            </a:r>
          </a:p>
        </p:txBody>
      </p:sp>
      <p:sp>
        <p:nvSpPr>
          <p:cNvPr id="9218" name="object 3"/>
          <p:cNvSpPr>
            <a:spLocks noChangeArrowheads="1"/>
          </p:cNvSpPr>
          <p:nvPr/>
        </p:nvSpPr>
        <p:spPr bwMode="auto">
          <a:xfrm>
            <a:off x="258763" y="254000"/>
            <a:ext cx="3074987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spc="-5" dirty="0"/>
              <a:t>Motivation</a:t>
            </a:r>
            <a:endParaRPr sz="3600"/>
          </a:p>
        </p:txBody>
      </p:sp>
      <p:sp>
        <p:nvSpPr>
          <p:cNvPr id="5" name="object 5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2: </a:t>
            </a:r>
            <a:r>
              <a:rPr dirty="0">
                <a:latin typeface="Tahoma"/>
                <a:cs typeface="Tahoma"/>
              </a:rPr>
              <a:t>Basic </a:t>
            </a:r>
            <a:r>
              <a:rPr spc="-5" dirty="0">
                <a:latin typeface="Tahoma"/>
                <a:cs typeface="Tahoma"/>
              </a:rPr>
              <a:t>Data Mining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Techniques</a:t>
            </a:r>
          </a:p>
        </p:txBody>
      </p:sp>
      <p:sp>
        <p:nvSpPr>
          <p:cNvPr id="9221" name="object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65088"/>
            <a:fld id="{53F97EC3-E53E-4274-8E4F-7DF6CF26A842}" type="slidenum">
              <a:rPr lang="th-TH"/>
              <a:pPr marL="65088"/>
              <a:t>3</a:t>
            </a:fld>
            <a:endParaRPr lang="th-TH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object 2"/>
          <p:cNvSpPr>
            <a:spLocks noChangeArrowheads="1"/>
          </p:cNvSpPr>
          <p:nvPr/>
        </p:nvSpPr>
        <p:spPr bwMode="auto">
          <a:xfrm>
            <a:off x="258763" y="254000"/>
            <a:ext cx="4713287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spc="-5" dirty="0"/>
              <a:t>Splitting</a:t>
            </a:r>
            <a:r>
              <a:rPr sz="3600" spc="-70" dirty="0"/>
              <a:t> </a:t>
            </a:r>
            <a:r>
              <a:rPr sz="3600" spc="-5" dirty="0"/>
              <a:t>Criterion</a:t>
            </a:r>
            <a:endParaRPr sz="3600"/>
          </a:p>
        </p:txBody>
      </p:sp>
      <p:sp>
        <p:nvSpPr>
          <p:cNvPr id="36867" name="object 4"/>
          <p:cNvSpPr>
            <a:spLocks noChangeArrowheads="1"/>
          </p:cNvSpPr>
          <p:nvPr/>
        </p:nvSpPr>
        <p:spPr bwMode="auto">
          <a:xfrm>
            <a:off x="1990725" y="1663700"/>
            <a:ext cx="1165225" cy="45243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868" name="object 5"/>
          <p:cNvSpPr>
            <a:spLocks noChangeArrowheads="1"/>
          </p:cNvSpPr>
          <p:nvPr/>
        </p:nvSpPr>
        <p:spPr bwMode="auto">
          <a:xfrm>
            <a:off x="1965325" y="1620838"/>
            <a:ext cx="1216025" cy="4635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869" name="object 6"/>
          <p:cNvSpPr>
            <a:spLocks noChangeArrowheads="1"/>
          </p:cNvSpPr>
          <p:nvPr/>
        </p:nvSpPr>
        <p:spPr bwMode="auto">
          <a:xfrm>
            <a:off x="2035175" y="1690688"/>
            <a:ext cx="1071563" cy="357187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870" name="object 7"/>
          <p:cNvSpPr>
            <a:spLocks/>
          </p:cNvSpPr>
          <p:nvPr/>
        </p:nvSpPr>
        <p:spPr bwMode="auto">
          <a:xfrm>
            <a:off x="2035175" y="1690688"/>
            <a:ext cx="1073150" cy="3571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71575" y="0"/>
              </a:cxn>
              <a:cxn ang="0">
                <a:pos x="1071575" y="357187"/>
              </a:cxn>
              <a:cxn ang="0">
                <a:pos x="0" y="357187"/>
              </a:cxn>
              <a:cxn ang="0">
                <a:pos x="0" y="0"/>
              </a:cxn>
            </a:cxnLst>
            <a:rect l="0" t="0" r="r" b="b"/>
            <a:pathLst>
              <a:path w="1071880" h="357505">
                <a:moveTo>
                  <a:pt x="0" y="0"/>
                </a:moveTo>
                <a:lnTo>
                  <a:pt x="1071575" y="0"/>
                </a:lnTo>
                <a:lnTo>
                  <a:pt x="1071575" y="357187"/>
                </a:lnTo>
                <a:lnTo>
                  <a:pt x="0" y="357187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8" name="object 8"/>
          <p:cNvSpPr txBox="1"/>
          <p:nvPr/>
        </p:nvSpPr>
        <p:spPr>
          <a:xfrm>
            <a:off x="2144713" y="1700213"/>
            <a:ext cx="854075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10" dirty="0">
                <a:latin typeface="Calibri"/>
                <a:cs typeface="Calibri"/>
              </a:rPr>
              <a:t>Ou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l</a:t>
            </a:r>
            <a:r>
              <a:rPr sz="2000" spc="-5" dirty="0">
                <a:latin typeface="Calibri"/>
                <a:cs typeface="Calibri"/>
              </a:rPr>
              <a:t>ook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6872" name="object 9"/>
          <p:cNvSpPr>
            <a:spLocks/>
          </p:cNvSpPr>
          <p:nvPr/>
        </p:nvSpPr>
        <p:spPr bwMode="auto">
          <a:xfrm>
            <a:off x="928688" y="2047875"/>
            <a:ext cx="1643062" cy="714375"/>
          </a:xfrm>
          <a:custGeom>
            <a:avLst/>
            <a:gdLst/>
            <a:ahLst/>
            <a:cxnLst>
              <a:cxn ang="0">
                <a:pos x="1643075" y="0"/>
              </a:cxn>
              <a:cxn ang="0">
                <a:pos x="0" y="714375"/>
              </a:cxn>
            </a:cxnLst>
            <a:rect l="0" t="0" r="r" b="b"/>
            <a:pathLst>
              <a:path w="1643380" h="714375">
                <a:moveTo>
                  <a:pt x="1643075" y="0"/>
                </a:moveTo>
                <a:lnTo>
                  <a:pt x="0" y="714375"/>
                </a:lnTo>
              </a:path>
            </a:pathLst>
          </a:custGeom>
          <a:noFill/>
          <a:ln w="28575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6873" name="object 10"/>
          <p:cNvSpPr>
            <a:spLocks/>
          </p:cNvSpPr>
          <p:nvPr/>
        </p:nvSpPr>
        <p:spPr bwMode="auto">
          <a:xfrm>
            <a:off x="2571750" y="2047875"/>
            <a:ext cx="1571625" cy="7143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571637" y="714375"/>
              </a:cxn>
            </a:cxnLst>
            <a:rect l="0" t="0" r="r" b="b"/>
            <a:pathLst>
              <a:path w="1571625" h="714375">
                <a:moveTo>
                  <a:pt x="0" y="0"/>
                </a:moveTo>
                <a:lnTo>
                  <a:pt x="1571637" y="714375"/>
                </a:lnTo>
              </a:path>
            </a:pathLst>
          </a:custGeom>
          <a:noFill/>
          <a:ln w="28575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1" name="object 11"/>
          <p:cNvSpPr txBox="1"/>
          <p:nvPr/>
        </p:nvSpPr>
        <p:spPr>
          <a:xfrm>
            <a:off x="1114425" y="2105025"/>
            <a:ext cx="652463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10" dirty="0">
                <a:latin typeface="Calibri"/>
                <a:cs typeface="Calibri"/>
              </a:rPr>
              <a:t>Sun</a:t>
            </a:r>
            <a:r>
              <a:rPr sz="2000" spc="-45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02013" y="2147888"/>
            <a:ext cx="476250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alibri"/>
                <a:cs typeface="Calibri"/>
              </a:rPr>
              <a:t>Ra</a:t>
            </a:r>
            <a:r>
              <a:rPr sz="2000" spc="-10" dirty="0">
                <a:latin typeface="Calibri"/>
                <a:cs typeface="Calibri"/>
              </a:rPr>
              <a:t>in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6876" name="object 13"/>
          <p:cNvSpPr>
            <a:spLocks/>
          </p:cNvSpPr>
          <p:nvPr/>
        </p:nvSpPr>
        <p:spPr bwMode="auto">
          <a:xfrm>
            <a:off x="2570163" y="2047875"/>
            <a:ext cx="1587" cy="714375"/>
          </a:xfrm>
          <a:custGeom>
            <a:avLst/>
            <a:gdLst/>
            <a:ahLst/>
            <a:cxnLst>
              <a:cxn ang="0">
                <a:pos x="825" y="0"/>
              </a:cxn>
              <a:cxn ang="0">
                <a:pos x="0" y="714375"/>
              </a:cxn>
            </a:cxnLst>
            <a:rect l="0" t="0" r="r" b="b"/>
            <a:pathLst>
              <a:path w="1269" h="714375">
                <a:moveTo>
                  <a:pt x="825" y="0"/>
                </a:moveTo>
                <a:lnTo>
                  <a:pt x="0" y="714375"/>
                </a:lnTo>
              </a:path>
            </a:pathLst>
          </a:custGeom>
          <a:noFill/>
          <a:ln w="28575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4" name="object 14"/>
          <p:cNvSpPr txBox="1"/>
          <p:nvPr/>
        </p:nvSpPr>
        <p:spPr>
          <a:xfrm>
            <a:off x="2114550" y="2219325"/>
            <a:ext cx="923925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20" dirty="0">
                <a:latin typeface="Calibri"/>
                <a:cs typeface="Calibri"/>
              </a:rPr>
              <a:t>Overcast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25663" y="1352550"/>
            <a:ext cx="893762" cy="2984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D:</a:t>
            </a:r>
            <a:r>
              <a:rPr sz="1800" spc="-7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[9+,5-]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9438" y="2720975"/>
            <a:ext cx="638175" cy="2984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[2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+</a:t>
            </a: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,3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-</a:t>
            </a: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74888" y="2720975"/>
            <a:ext cx="638175" cy="2984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[4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+</a:t>
            </a: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,0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-</a:t>
            </a: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65563" y="2733675"/>
            <a:ext cx="638175" cy="2984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[3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+,</a:t>
            </a: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2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-</a:t>
            </a: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882" name="object 19"/>
          <p:cNvSpPr>
            <a:spLocks noChangeArrowheads="1"/>
          </p:cNvSpPr>
          <p:nvPr/>
        </p:nvSpPr>
        <p:spPr bwMode="auto">
          <a:xfrm>
            <a:off x="6346825" y="2128838"/>
            <a:ext cx="1166813" cy="452437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883" name="object 20"/>
          <p:cNvSpPr>
            <a:spLocks noChangeArrowheads="1"/>
          </p:cNvSpPr>
          <p:nvPr/>
        </p:nvSpPr>
        <p:spPr bwMode="auto">
          <a:xfrm>
            <a:off x="6423025" y="2085975"/>
            <a:ext cx="1014413" cy="698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884" name="object 21"/>
          <p:cNvSpPr>
            <a:spLocks noChangeArrowheads="1"/>
          </p:cNvSpPr>
          <p:nvPr/>
        </p:nvSpPr>
        <p:spPr bwMode="auto">
          <a:xfrm>
            <a:off x="6423025" y="2513013"/>
            <a:ext cx="1014413" cy="36512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885" name="object 22"/>
          <p:cNvSpPr>
            <a:spLocks noChangeArrowheads="1"/>
          </p:cNvSpPr>
          <p:nvPr/>
        </p:nvSpPr>
        <p:spPr bwMode="auto">
          <a:xfrm>
            <a:off x="6394450" y="2155825"/>
            <a:ext cx="1071563" cy="357188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886" name="object 23"/>
          <p:cNvSpPr>
            <a:spLocks/>
          </p:cNvSpPr>
          <p:nvPr/>
        </p:nvSpPr>
        <p:spPr bwMode="auto">
          <a:xfrm>
            <a:off x="6394450" y="2155825"/>
            <a:ext cx="1071563" cy="3571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71575" y="0"/>
              </a:cxn>
              <a:cxn ang="0">
                <a:pos x="1071575" y="357187"/>
              </a:cxn>
              <a:cxn ang="0">
                <a:pos x="0" y="357187"/>
              </a:cxn>
              <a:cxn ang="0">
                <a:pos x="0" y="0"/>
              </a:cxn>
            </a:cxnLst>
            <a:rect l="0" t="0" r="r" b="b"/>
            <a:pathLst>
              <a:path w="1071879" h="357505">
                <a:moveTo>
                  <a:pt x="0" y="0"/>
                </a:moveTo>
                <a:lnTo>
                  <a:pt x="1071575" y="0"/>
                </a:lnTo>
                <a:lnTo>
                  <a:pt x="1071575" y="357187"/>
                </a:lnTo>
                <a:lnTo>
                  <a:pt x="0" y="357187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4" name="object 24"/>
          <p:cNvSpPr txBox="1"/>
          <p:nvPr/>
        </p:nvSpPr>
        <p:spPr>
          <a:xfrm>
            <a:off x="6604000" y="2165350"/>
            <a:ext cx="652463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19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emp.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6888" name="object 25"/>
          <p:cNvSpPr>
            <a:spLocks/>
          </p:cNvSpPr>
          <p:nvPr/>
        </p:nvSpPr>
        <p:spPr bwMode="auto">
          <a:xfrm>
            <a:off x="5286375" y="2513013"/>
            <a:ext cx="1643063" cy="714375"/>
          </a:xfrm>
          <a:custGeom>
            <a:avLst/>
            <a:gdLst/>
            <a:ahLst/>
            <a:cxnLst>
              <a:cxn ang="0">
                <a:pos x="1643075" y="0"/>
              </a:cxn>
              <a:cxn ang="0">
                <a:pos x="0" y="714375"/>
              </a:cxn>
            </a:cxnLst>
            <a:rect l="0" t="0" r="r" b="b"/>
            <a:pathLst>
              <a:path w="1643379" h="714375">
                <a:moveTo>
                  <a:pt x="1643075" y="0"/>
                </a:moveTo>
                <a:lnTo>
                  <a:pt x="0" y="714375"/>
                </a:lnTo>
              </a:path>
            </a:pathLst>
          </a:custGeom>
          <a:noFill/>
          <a:ln w="28575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6889" name="object 26"/>
          <p:cNvSpPr>
            <a:spLocks/>
          </p:cNvSpPr>
          <p:nvPr/>
        </p:nvSpPr>
        <p:spPr bwMode="auto">
          <a:xfrm>
            <a:off x="6929438" y="2513013"/>
            <a:ext cx="1571625" cy="7143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571637" y="714375"/>
              </a:cxn>
            </a:cxnLst>
            <a:rect l="0" t="0" r="r" b="b"/>
            <a:pathLst>
              <a:path w="1571625" h="714375">
                <a:moveTo>
                  <a:pt x="0" y="0"/>
                </a:moveTo>
                <a:lnTo>
                  <a:pt x="1571637" y="714375"/>
                </a:lnTo>
              </a:path>
            </a:pathLst>
          </a:custGeom>
          <a:noFill/>
          <a:ln w="28575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7" name="object 27"/>
          <p:cNvSpPr txBox="1"/>
          <p:nvPr/>
        </p:nvSpPr>
        <p:spPr>
          <a:xfrm>
            <a:off x="5727700" y="2570163"/>
            <a:ext cx="403225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1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ot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759700" y="2613025"/>
            <a:ext cx="487363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alibri"/>
                <a:cs typeface="Calibri"/>
              </a:rPr>
              <a:t>Cool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6892" name="object 29"/>
          <p:cNvSpPr>
            <a:spLocks/>
          </p:cNvSpPr>
          <p:nvPr/>
        </p:nvSpPr>
        <p:spPr bwMode="auto">
          <a:xfrm>
            <a:off x="6927850" y="2513013"/>
            <a:ext cx="1588" cy="714375"/>
          </a:xfrm>
          <a:custGeom>
            <a:avLst/>
            <a:gdLst/>
            <a:ahLst/>
            <a:cxnLst>
              <a:cxn ang="0">
                <a:pos x="825" y="0"/>
              </a:cxn>
              <a:cxn ang="0">
                <a:pos x="0" y="714375"/>
              </a:cxn>
            </a:cxnLst>
            <a:rect l="0" t="0" r="r" b="b"/>
            <a:pathLst>
              <a:path w="1270" h="714375">
                <a:moveTo>
                  <a:pt x="825" y="0"/>
                </a:moveTo>
                <a:lnTo>
                  <a:pt x="0" y="714375"/>
                </a:lnTo>
              </a:path>
            </a:pathLst>
          </a:custGeom>
          <a:noFill/>
          <a:ln w="28575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0" name="object 30"/>
          <p:cNvSpPr txBox="1"/>
          <p:nvPr/>
        </p:nvSpPr>
        <p:spPr>
          <a:xfrm>
            <a:off x="6635750" y="2684463"/>
            <a:ext cx="492125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alibri"/>
                <a:cs typeface="Calibri"/>
              </a:rPr>
              <a:t>M</a:t>
            </a:r>
            <a:r>
              <a:rPr sz="2000" spc="-10" dirty="0">
                <a:latin typeface="Calibri"/>
                <a:cs typeface="Calibri"/>
              </a:rPr>
              <a:t>ild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483350" y="1817688"/>
            <a:ext cx="893763" cy="2984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D:</a:t>
            </a:r>
            <a:r>
              <a:rPr sz="1800" spc="-7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[9+,5-]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937125" y="3186113"/>
            <a:ext cx="638175" cy="2984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[2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+</a:t>
            </a: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,2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-</a:t>
            </a: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632575" y="3186113"/>
            <a:ext cx="638175" cy="2984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[4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+</a:t>
            </a: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,2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-</a:t>
            </a: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223250" y="3198813"/>
            <a:ext cx="638175" cy="2984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[3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+</a:t>
            </a: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,1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-</a:t>
            </a: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898" name="object 35"/>
          <p:cNvSpPr>
            <a:spLocks noChangeArrowheads="1"/>
          </p:cNvSpPr>
          <p:nvPr/>
        </p:nvSpPr>
        <p:spPr bwMode="auto">
          <a:xfrm>
            <a:off x="1954213" y="3903663"/>
            <a:ext cx="1166812" cy="452437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899" name="object 36"/>
          <p:cNvSpPr>
            <a:spLocks noChangeArrowheads="1"/>
          </p:cNvSpPr>
          <p:nvPr/>
        </p:nvSpPr>
        <p:spPr bwMode="auto">
          <a:xfrm>
            <a:off x="1871663" y="3859213"/>
            <a:ext cx="1330325" cy="463550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900" name="object 37"/>
          <p:cNvSpPr>
            <a:spLocks noChangeArrowheads="1"/>
          </p:cNvSpPr>
          <p:nvPr/>
        </p:nvSpPr>
        <p:spPr bwMode="auto">
          <a:xfrm>
            <a:off x="2000250" y="3929063"/>
            <a:ext cx="1071563" cy="357187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000250" y="3929063"/>
            <a:ext cx="1071563" cy="357187"/>
          </a:xfrm>
          <a:prstGeom prst="rect">
            <a:avLst/>
          </a:prstGeom>
          <a:ln w="12700">
            <a:solidFill>
              <a:srgbClr val="497DBA"/>
            </a:solidFill>
          </a:ln>
        </p:spPr>
        <p:txBody>
          <a:bodyPr lIns="0" tIns="3175" rIns="0" bIns="0">
            <a:spAutoFit/>
          </a:bodyPr>
          <a:lstStyle/>
          <a:p>
            <a:pPr marL="57150" fontAlgn="auto">
              <a:spcBef>
                <a:spcPts val="25"/>
              </a:spcBef>
              <a:spcAft>
                <a:spcPts val="0"/>
              </a:spcAft>
              <a:defRPr/>
            </a:pPr>
            <a:r>
              <a:rPr sz="2000" spc="-5" dirty="0">
                <a:latin typeface="Calibri"/>
                <a:cs typeface="Calibri"/>
              </a:rPr>
              <a:t>Humidity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6902" name="object 39"/>
          <p:cNvSpPr>
            <a:spLocks/>
          </p:cNvSpPr>
          <p:nvPr/>
        </p:nvSpPr>
        <p:spPr bwMode="auto">
          <a:xfrm>
            <a:off x="1874838" y="4286250"/>
            <a:ext cx="661987" cy="857250"/>
          </a:xfrm>
          <a:custGeom>
            <a:avLst/>
            <a:gdLst/>
            <a:ahLst/>
            <a:cxnLst>
              <a:cxn ang="0">
                <a:pos x="661822" y="0"/>
              </a:cxn>
              <a:cxn ang="0">
                <a:pos x="0" y="857250"/>
              </a:cxn>
            </a:cxnLst>
            <a:rect l="0" t="0" r="r" b="b"/>
            <a:pathLst>
              <a:path w="662305" h="857250">
                <a:moveTo>
                  <a:pt x="661822" y="0"/>
                </a:moveTo>
                <a:lnTo>
                  <a:pt x="0" y="857250"/>
                </a:lnTo>
              </a:path>
            </a:pathLst>
          </a:custGeom>
          <a:noFill/>
          <a:ln w="28575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6903" name="object 40"/>
          <p:cNvSpPr>
            <a:spLocks/>
          </p:cNvSpPr>
          <p:nvPr/>
        </p:nvSpPr>
        <p:spPr bwMode="auto">
          <a:xfrm>
            <a:off x="2535238" y="4286250"/>
            <a:ext cx="617537" cy="8572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6978" y="857250"/>
              </a:cxn>
            </a:cxnLst>
            <a:rect l="0" t="0" r="r" b="b"/>
            <a:pathLst>
              <a:path w="617219" h="857250">
                <a:moveTo>
                  <a:pt x="0" y="0"/>
                </a:moveTo>
                <a:lnTo>
                  <a:pt x="616978" y="857250"/>
                </a:lnTo>
              </a:path>
            </a:pathLst>
          </a:custGeom>
          <a:noFill/>
          <a:ln w="28575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1" name="object 41"/>
          <p:cNvSpPr txBox="1"/>
          <p:nvPr/>
        </p:nvSpPr>
        <p:spPr>
          <a:xfrm>
            <a:off x="2079625" y="3603625"/>
            <a:ext cx="892175" cy="2984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D:</a:t>
            </a:r>
            <a:r>
              <a:rPr sz="1800" spc="-7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[9+,5-]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508125" y="4602163"/>
            <a:ext cx="638175" cy="8001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alibri"/>
                <a:cs typeface="Calibri"/>
              </a:rPr>
              <a:t>High</a:t>
            </a:r>
            <a:endParaRPr sz="2000">
              <a:latin typeface="Calibri"/>
              <a:cs typeface="Calibri"/>
            </a:endParaRPr>
          </a:p>
          <a:p>
            <a:pPr marL="12700" fontAlgn="auto">
              <a:spcBef>
                <a:spcPts val="1550"/>
              </a:spcBef>
              <a:spcAft>
                <a:spcPts val="0"/>
              </a:spcAft>
              <a:defRPr/>
            </a:pP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[3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+</a:t>
            </a: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,4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-</a:t>
            </a: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865438" y="4602163"/>
            <a:ext cx="936625" cy="8001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555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alibri"/>
                <a:cs typeface="Calibri"/>
              </a:rPr>
              <a:t>No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mal</a:t>
            </a:r>
            <a:endParaRPr sz="2000">
              <a:latin typeface="Calibri"/>
              <a:cs typeface="Calibri"/>
            </a:endParaRPr>
          </a:p>
          <a:p>
            <a:pPr marL="12700" fontAlgn="auto">
              <a:spcBef>
                <a:spcPts val="1550"/>
              </a:spcBef>
              <a:spcAft>
                <a:spcPts val="0"/>
              </a:spcAft>
              <a:defRPr/>
            </a:pP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[6+,1-]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907" name="object 44"/>
          <p:cNvSpPr>
            <a:spLocks noChangeArrowheads="1"/>
          </p:cNvSpPr>
          <p:nvPr/>
        </p:nvSpPr>
        <p:spPr bwMode="auto">
          <a:xfrm>
            <a:off x="6240463" y="4402138"/>
            <a:ext cx="1166812" cy="454025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908" name="object 45"/>
          <p:cNvSpPr>
            <a:spLocks noChangeArrowheads="1"/>
          </p:cNvSpPr>
          <p:nvPr/>
        </p:nvSpPr>
        <p:spPr bwMode="auto">
          <a:xfrm>
            <a:off x="6354763" y="4359275"/>
            <a:ext cx="938212" cy="69850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909" name="object 46"/>
          <p:cNvSpPr>
            <a:spLocks noChangeArrowheads="1"/>
          </p:cNvSpPr>
          <p:nvPr/>
        </p:nvSpPr>
        <p:spPr bwMode="auto">
          <a:xfrm>
            <a:off x="6354763" y="4786313"/>
            <a:ext cx="938212" cy="36512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910" name="object 47"/>
          <p:cNvSpPr>
            <a:spLocks noChangeArrowheads="1"/>
          </p:cNvSpPr>
          <p:nvPr/>
        </p:nvSpPr>
        <p:spPr bwMode="auto">
          <a:xfrm>
            <a:off x="6286500" y="4429125"/>
            <a:ext cx="1071563" cy="357188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286500" y="4429125"/>
            <a:ext cx="1071563" cy="357188"/>
          </a:xfrm>
          <a:prstGeom prst="rect">
            <a:avLst/>
          </a:prstGeom>
          <a:ln w="12700">
            <a:solidFill>
              <a:srgbClr val="497DBA"/>
            </a:solidFill>
          </a:ln>
        </p:spPr>
        <p:txBody>
          <a:bodyPr lIns="0" tIns="3175" rIns="0" bIns="0">
            <a:spAutoFit/>
          </a:bodyPr>
          <a:lstStyle/>
          <a:p>
            <a:pPr marL="254000" fontAlgn="auto">
              <a:spcBef>
                <a:spcPts val="25"/>
              </a:spcBef>
              <a:spcAft>
                <a:spcPts val="0"/>
              </a:spcAft>
              <a:defRPr/>
            </a:pPr>
            <a:r>
              <a:rPr sz="2000" spc="-5" dirty="0">
                <a:latin typeface="Calibri"/>
                <a:cs typeface="Calibri"/>
              </a:rPr>
              <a:t>Wind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6912" name="object 49"/>
          <p:cNvSpPr>
            <a:spLocks/>
          </p:cNvSpPr>
          <p:nvPr/>
        </p:nvSpPr>
        <p:spPr bwMode="auto">
          <a:xfrm>
            <a:off x="6232525" y="4786313"/>
            <a:ext cx="590550" cy="857250"/>
          </a:xfrm>
          <a:custGeom>
            <a:avLst/>
            <a:gdLst/>
            <a:ahLst/>
            <a:cxnLst>
              <a:cxn ang="0">
                <a:pos x="590384" y="0"/>
              </a:cxn>
              <a:cxn ang="0">
                <a:pos x="0" y="857250"/>
              </a:cxn>
            </a:cxnLst>
            <a:rect l="0" t="0" r="r" b="b"/>
            <a:pathLst>
              <a:path w="590550" h="857250">
                <a:moveTo>
                  <a:pt x="590384" y="0"/>
                </a:moveTo>
                <a:lnTo>
                  <a:pt x="0" y="857250"/>
                </a:lnTo>
              </a:path>
            </a:pathLst>
          </a:custGeom>
          <a:noFill/>
          <a:ln w="28575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6913" name="object 50"/>
          <p:cNvSpPr>
            <a:spLocks/>
          </p:cNvSpPr>
          <p:nvPr/>
        </p:nvSpPr>
        <p:spPr bwMode="auto">
          <a:xfrm>
            <a:off x="6823075" y="4786313"/>
            <a:ext cx="615950" cy="8572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6978" y="857250"/>
              </a:cxn>
            </a:cxnLst>
            <a:rect l="0" t="0" r="r" b="b"/>
            <a:pathLst>
              <a:path w="617220" h="857250">
                <a:moveTo>
                  <a:pt x="0" y="0"/>
                </a:moveTo>
                <a:lnTo>
                  <a:pt x="616978" y="857250"/>
                </a:lnTo>
              </a:path>
            </a:pathLst>
          </a:custGeom>
          <a:noFill/>
          <a:ln w="28575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1" name="object 51"/>
          <p:cNvSpPr txBox="1"/>
          <p:nvPr/>
        </p:nvSpPr>
        <p:spPr>
          <a:xfrm>
            <a:off x="5651500" y="5102225"/>
            <a:ext cx="906463" cy="8001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10" dirty="0">
                <a:latin typeface="Calibri"/>
                <a:cs typeface="Calibri"/>
              </a:rPr>
              <a:t>Strong</a:t>
            </a:r>
            <a:endParaRPr sz="2000">
              <a:latin typeface="Calibri"/>
              <a:cs typeface="Calibri"/>
            </a:endParaRPr>
          </a:p>
          <a:p>
            <a:pPr marL="280670" fontAlgn="auto">
              <a:spcBef>
                <a:spcPts val="1550"/>
              </a:spcBef>
              <a:spcAft>
                <a:spcPts val="0"/>
              </a:spcAft>
              <a:defRPr/>
            </a:pP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[6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+,</a:t>
            </a: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2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-</a:t>
            </a: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5" name="object 55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2: </a:t>
            </a:r>
            <a:r>
              <a:rPr dirty="0">
                <a:latin typeface="Tahoma"/>
                <a:cs typeface="Tahoma"/>
              </a:rPr>
              <a:t>Basic </a:t>
            </a:r>
            <a:r>
              <a:rPr spc="-5" dirty="0">
                <a:latin typeface="Tahoma"/>
                <a:cs typeface="Tahoma"/>
              </a:rPr>
              <a:t>Data Mining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Techniques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8335963" y="6492875"/>
            <a:ext cx="187325" cy="1539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000" b="1" spc="-5" dirty="0">
                <a:solidFill>
                  <a:srgbClr val="1F487C"/>
                </a:solidFill>
                <a:latin typeface="Tahoma"/>
                <a:cs typeface="Tahoma"/>
              </a:rPr>
              <a:t>30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151688" y="5102225"/>
            <a:ext cx="690562" cy="8001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indent="857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80" dirty="0">
                <a:latin typeface="Calibri"/>
                <a:cs typeface="Calibri"/>
              </a:rPr>
              <a:t>W</a:t>
            </a:r>
            <a:r>
              <a:rPr sz="2000" spc="-5" dirty="0">
                <a:latin typeface="Calibri"/>
                <a:cs typeface="Calibri"/>
              </a:rPr>
              <a:t>eak</a:t>
            </a:r>
            <a:endParaRPr sz="2000">
              <a:latin typeface="Calibri"/>
              <a:cs typeface="Calibri"/>
            </a:endParaRPr>
          </a:p>
          <a:p>
            <a:pPr marL="12700" fontAlgn="auto">
              <a:spcBef>
                <a:spcPts val="1550"/>
              </a:spcBef>
              <a:spcAft>
                <a:spcPts val="0"/>
              </a:spcAft>
              <a:defRPr/>
            </a:pP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[3+,3-]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364288" y="4103688"/>
            <a:ext cx="893762" cy="2984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D:</a:t>
            </a:r>
            <a:r>
              <a:rPr sz="1800" spc="-7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[9+,5-]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937000" y="1168400"/>
            <a:ext cx="4592638" cy="3937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Which 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attribute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is the 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best</a:t>
            </a:r>
            <a:r>
              <a:rPr sz="2400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classifier?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09663"/>
            <a:ext cx="7759700" cy="30972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Let </a:t>
            </a:r>
            <a:r>
              <a:rPr sz="2400" i="1" dirty="0">
                <a:latin typeface="Times New Roman"/>
                <a:cs typeface="Times New Roman"/>
              </a:rPr>
              <a:t>S </a:t>
            </a:r>
            <a:r>
              <a:rPr sz="2400" spc="-5" dirty="0">
                <a:latin typeface="Tahoma"/>
                <a:cs typeface="Tahoma"/>
              </a:rPr>
              <a:t>be </a:t>
            </a:r>
            <a:r>
              <a:rPr sz="2400" dirty="0">
                <a:latin typeface="Tahoma"/>
                <a:cs typeface="Tahoma"/>
              </a:rPr>
              <a:t>a </a:t>
            </a:r>
            <a:r>
              <a:rPr sz="2400" spc="-5" dirty="0">
                <a:latin typeface="Tahoma"/>
                <a:cs typeface="Tahoma"/>
              </a:rPr>
              <a:t>sample of </a:t>
            </a:r>
            <a:r>
              <a:rPr sz="2400" spc="-10" dirty="0">
                <a:latin typeface="Tahoma"/>
                <a:cs typeface="Tahoma"/>
              </a:rPr>
              <a:t>training</a:t>
            </a:r>
            <a:r>
              <a:rPr sz="2400" spc="114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examples</a:t>
            </a:r>
            <a:endParaRPr sz="24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9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i="1" spc="5" dirty="0">
                <a:latin typeface="Times New Roman"/>
                <a:cs typeface="Times New Roman"/>
              </a:rPr>
              <a:t>p</a:t>
            </a:r>
            <a:r>
              <a:rPr sz="1950" spc="7" baseline="-21367" dirty="0">
                <a:latin typeface="Times New Roman"/>
                <a:cs typeface="Times New Roman"/>
              </a:rPr>
              <a:t>+ </a:t>
            </a:r>
            <a:r>
              <a:rPr sz="2000" spc="-5" dirty="0">
                <a:latin typeface="Tahoma"/>
                <a:cs typeface="Tahoma"/>
              </a:rPr>
              <a:t>is the proportion of </a:t>
            </a:r>
            <a:r>
              <a:rPr sz="2000" spc="-10" dirty="0">
                <a:latin typeface="Tahoma"/>
                <a:cs typeface="Tahoma"/>
              </a:rPr>
              <a:t>positive </a:t>
            </a:r>
            <a:r>
              <a:rPr sz="2000" spc="-5" dirty="0">
                <a:latin typeface="Tahoma"/>
                <a:cs typeface="Tahoma"/>
              </a:rPr>
              <a:t>examples in</a:t>
            </a:r>
            <a:r>
              <a:rPr sz="2000" spc="140" dirty="0">
                <a:latin typeface="Tahoma"/>
                <a:cs typeface="Tahoma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S</a:t>
            </a:r>
            <a:endParaRPr sz="2000">
              <a:latin typeface="Times New Roman"/>
              <a:cs typeface="Times New Roman"/>
            </a:endParaRPr>
          </a:p>
          <a:p>
            <a:pPr marL="755650" lvl="1" indent="-285750" fontAlgn="auto">
              <a:spcBef>
                <a:spcPts val="48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i="1" spc="5" dirty="0">
                <a:latin typeface="Times New Roman"/>
                <a:cs typeface="Times New Roman"/>
              </a:rPr>
              <a:t>p</a:t>
            </a:r>
            <a:r>
              <a:rPr sz="1950" spc="7" baseline="-21367" dirty="0">
                <a:latin typeface="Times New Roman"/>
                <a:cs typeface="Times New Roman"/>
              </a:rPr>
              <a:t>– </a:t>
            </a:r>
            <a:r>
              <a:rPr sz="2000" spc="-5" dirty="0">
                <a:latin typeface="Tahoma"/>
                <a:cs typeface="Tahoma"/>
              </a:rPr>
              <a:t>is the proportion of </a:t>
            </a:r>
            <a:r>
              <a:rPr sz="2000" spc="-10" dirty="0">
                <a:latin typeface="Tahoma"/>
                <a:cs typeface="Tahoma"/>
              </a:rPr>
              <a:t>negative </a:t>
            </a:r>
            <a:r>
              <a:rPr sz="2000" spc="-5" dirty="0">
                <a:latin typeface="Tahoma"/>
                <a:cs typeface="Tahoma"/>
              </a:rPr>
              <a:t>examples in</a:t>
            </a:r>
            <a:r>
              <a:rPr sz="2000" spc="110" dirty="0">
                <a:latin typeface="Tahoma"/>
                <a:cs typeface="Tahoma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S</a:t>
            </a:r>
            <a:endParaRPr sz="2000">
              <a:latin typeface="Times New Roman"/>
              <a:cs typeface="Times New Roman"/>
            </a:endParaRPr>
          </a:p>
          <a:p>
            <a:pPr marL="355600" indent="-342900" fontAlgn="auto">
              <a:spcBef>
                <a:spcPts val="565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10" dirty="0">
                <a:latin typeface="Tahoma"/>
                <a:cs typeface="Tahoma"/>
              </a:rPr>
              <a:t>Entropy </a:t>
            </a:r>
            <a:r>
              <a:rPr sz="2400" spc="-5" dirty="0">
                <a:latin typeface="Tahoma"/>
                <a:cs typeface="Tahoma"/>
              </a:rPr>
              <a:t>measures the </a:t>
            </a:r>
            <a:r>
              <a:rPr sz="2400" spc="-10" dirty="0">
                <a:solidFill>
                  <a:srgbClr val="C00000"/>
                </a:solidFill>
                <a:latin typeface="Tahoma"/>
                <a:cs typeface="Tahoma"/>
              </a:rPr>
              <a:t>impurity </a:t>
            </a:r>
            <a:r>
              <a:rPr sz="2400" spc="-5" dirty="0">
                <a:solidFill>
                  <a:srgbClr val="C00000"/>
                </a:solidFill>
                <a:latin typeface="Tahoma"/>
                <a:cs typeface="Tahoma"/>
              </a:rPr>
              <a:t>of</a:t>
            </a:r>
            <a:r>
              <a:rPr sz="2400" spc="1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400" i="1" dirty="0">
                <a:solidFill>
                  <a:srgbClr val="C00000"/>
                </a:solidFill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sz="3550">
              <a:latin typeface="Times New Roman"/>
              <a:cs typeface="Times New Roman"/>
            </a:endParaRPr>
          </a:p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10" dirty="0">
                <a:latin typeface="Tahoma"/>
                <a:cs typeface="Tahoma"/>
              </a:rPr>
              <a:t>Information</a:t>
            </a:r>
            <a:r>
              <a:rPr sz="2400" spc="-6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theory:</a:t>
            </a:r>
            <a:endParaRPr sz="24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34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i="1" spc="-10" dirty="0">
                <a:latin typeface="Times New Roman"/>
                <a:cs typeface="Times New Roman"/>
              </a:rPr>
              <a:t>Entropy</a:t>
            </a:r>
            <a:r>
              <a:rPr sz="2000" spc="-10" dirty="0">
                <a:latin typeface="Times New Roman"/>
                <a:cs typeface="Times New Roman"/>
              </a:rPr>
              <a:t>(</a:t>
            </a:r>
            <a:r>
              <a:rPr sz="2000" i="1" spc="-10" dirty="0">
                <a:latin typeface="Times New Roman"/>
                <a:cs typeface="Times New Roman"/>
              </a:rPr>
              <a:t>S</a:t>
            </a:r>
            <a:r>
              <a:rPr sz="2000" spc="-10" dirty="0">
                <a:latin typeface="Times New Roman"/>
                <a:cs typeface="Times New Roman"/>
              </a:rPr>
              <a:t>) </a:t>
            </a:r>
            <a:r>
              <a:rPr sz="2000" spc="-5" dirty="0">
                <a:latin typeface="Tahoma"/>
                <a:cs typeface="Tahoma"/>
              </a:rPr>
              <a:t>= expected number of bits needed to encode </a:t>
            </a:r>
            <a:r>
              <a:rPr sz="2000" spc="-5" dirty="0">
                <a:latin typeface="Times New Roman"/>
                <a:cs typeface="Times New Roman"/>
              </a:rPr>
              <a:t>+ </a:t>
            </a:r>
            <a:r>
              <a:rPr sz="2000" spc="-5" dirty="0">
                <a:latin typeface="Tahoma"/>
                <a:cs typeface="Tahoma"/>
              </a:rPr>
              <a:t>or</a:t>
            </a:r>
            <a:r>
              <a:rPr sz="2000" spc="250" dirty="0">
                <a:latin typeface="Tahoma"/>
                <a:cs typeface="Tahoma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–</a:t>
            </a:r>
            <a:endParaRPr sz="2000">
              <a:latin typeface="Times New Roman"/>
              <a:cs typeface="Times New Roman"/>
            </a:endParaRPr>
          </a:p>
          <a:p>
            <a:pPr marL="7556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10" dirty="0">
                <a:latin typeface="Tahoma"/>
                <a:cs typeface="Tahoma"/>
              </a:rPr>
              <a:t>for </a:t>
            </a:r>
            <a:r>
              <a:rPr sz="2000" spc="-5" dirty="0">
                <a:latin typeface="Tahoma"/>
                <a:cs typeface="Tahoma"/>
              </a:rPr>
              <a:t>a </a:t>
            </a:r>
            <a:r>
              <a:rPr sz="2000" spc="-10" dirty="0">
                <a:latin typeface="Tahoma"/>
                <a:cs typeface="Tahoma"/>
              </a:rPr>
              <a:t>randomly </a:t>
            </a:r>
            <a:r>
              <a:rPr sz="2000" spc="-15" dirty="0">
                <a:latin typeface="Tahoma"/>
                <a:cs typeface="Tahoma"/>
              </a:rPr>
              <a:t>drawn </a:t>
            </a:r>
            <a:r>
              <a:rPr sz="2000" spc="-5" dirty="0">
                <a:latin typeface="Tahoma"/>
                <a:cs typeface="Tahoma"/>
              </a:rPr>
              <a:t>member of</a:t>
            </a:r>
            <a:r>
              <a:rPr sz="2000" spc="15" dirty="0">
                <a:latin typeface="Tahoma"/>
                <a:cs typeface="Tahoma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7890" name="object 3"/>
          <p:cNvSpPr>
            <a:spLocks noChangeArrowheads="1"/>
          </p:cNvSpPr>
          <p:nvPr/>
        </p:nvSpPr>
        <p:spPr bwMode="auto">
          <a:xfrm>
            <a:off x="258763" y="254000"/>
            <a:ext cx="2411412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spc="-5" dirty="0"/>
              <a:t>Entro</a:t>
            </a:r>
            <a:r>
              <a:rPr sz="3600" dirty="0"/>
              <a:t>py</a:t>
            </a:r>
            <a:endParaRPr sz="3600"/>
          </a:p>
        </p:txBody>
      </p:sp>
      <p:sp>
        <p:nvSpPr>
          <p:cNvPr id="37892" name="object 5"/>
          <p:cNvSpPr>
            <a:spLocks/>
          </p:cNvSpPr>
          <p:nvPr/>
        </p:nvSpPr>
        <p:spPr bwMode="auto">
          <a:xfrm>
            <a:off x="1000125" y="4929188"/>
            <a:ext cx="4221163" cy="4619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220387" y="0"/>
              </a:cxn>
              <a:cxn ang="0">
                <a:pos x="4220387" y="461670"/>
              </a:cxn>
              <a:cxn ang="0">
                <a:pos x="0" y="461670"/>
              </a:cxn>
              <a:cxn ang="0">
                <a:pos x="0" y="0"/>
              </a:cxn>
            </a:cxnLst>
            <a:rect l="0" t="0" r="r" b="b"/>
            <a:pathLst>
              <a:path w="4220845" h="462279">
                <a:moveTo>
                  <a:pt x="0" y="0"/>
                </a:moveTo>
                <a:lnTo>
                  <a:pt x="4220387" y="0"/>
                </a:lnTo>
                <a:lnTo>
                  <a:pt x="4220387" y="461670"/>
                </a:lnTo>
                <a:lnTo>
                  <a:pt x="0" y="4616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" name="object 6"/>
          <p:cNvSpPr txBox="1"/>
          <p:nvPr/>
        </p:nvSpPr>
        <p:spPr>
          <a:xfrm>
            <a:off x="1000125" y="4929188"/>
            <a:ext cx="4221163" cy="461962"/>
          </a:xfrm>
          <a:prstGeom prst="rect">
            <a:avLst/>
          </a:prstGeom>
          <a:solidFill>
            <a:srgbClr val="FFFFFF"/>
          </a:solidFill>
          <a:ln w="19050">
            <a:solidFill>
              <a:srgbClr val="F79546"/>
            </a:solidFill>
          </a:ln>
        </p:spPr>
        <p:txBody>
          <a:bodyPr lIns="0" tIns="20320" rIns="0" bIns="0">
            <a:spAutoFit/>
          </a:bodyPr>
          <a:lstStyle/>
          <a:p>
            <a:pPr marL="129539" fontAlgn="auto">
              <a:spcBef>
                <a:spcPts val="160"/>
              </a:spcBef>
              <a:spcAft>
                <a:spcPts val="0"/>
              </a:spcAft>
              <a:defRPr/>
            </a:pPr>
            <a:r>
              <a:rPr sz="2400" i="1" spc="-10" dirty="0">
                <a:latin typeface="Calibri"/>
                <a:cs typeface="Calibri"/>
              </a:rPr>
              <a:t>Entropy</a:t>
            </a:r>
            <a:r>
              <a:rPr sz="2400" spc="-10" dirty="0">
                <a:latin typeface="Calibri"/>
                <a:cs typeface="Calibri"/>
              </a:rPr>
              <a:t>(</a:t>
            </a:r>
            <a:r>
              <a:rPr sz="2400" i="1" spc="-1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) </a:t>
            </a:r>
            <a:r>
              <a:rPr sz="2400" dirty="0">
                <a:latin typeface="Symbol"/>
                <a:cs typeface="Symbol"/>
              </a:rPr>
              <a:t>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Calibri"/>
                <a:cs typeface="Calibri"/>
              </a:rPr>
              <a:t>–</a:t>
            </a:r>
            <a:r>
              <a:rPr sz="2400" i="1" spc="-5" dirty="0">
                <a:latin typeface="Calibri"/>
                <a:cs typeface="Calibri"/>
              </a:rPr>
              <a:t>p</a:t>
            </a:r>
            <a:r>
              <a:rPr sz="2400" spc="-7" baseline="-20833" dirty="0">
                <a:latin typeface="Calibri"/>
                <a:cs typeface="Calibri"/>
              </a:rPr>
              <a:t>+</a:t>
            </a:r>
            <a:r>
              <a:rPr sz="2400" spc="-5" dirty="0">
                <a:latin typeface="Calibri"/>
                <a:cs typeface="Calibri"/>
              </a:rPr>
              <a:t>log</a:t>
            </a:r>
            <a:r>
              <a:rPr sz="2400" spc="-7" baseline="-20833" dirty="0">
                <a:latin typeface="Calibri"/>
                <a:cs typeface="Calibri"/>
              </a:rPr>
              <a:t>2</a:t>
            </a:r>
            <a:r>
              <a:rPr sz="2400" i="1" spc="-5" dirty="0">
                <a:latin typeface="Calibri"/>
                <a:cs typeface="Calibri"/>
              </a:rPr>
              <a:t>p</a:t>
            </a:r>
            <a:r>
              <a:rPr sz="2400" spc="-7" baseline="-20833" dirty="0">
                <a:latin typeface="Calibri"/>
                <a:cs typeface="Calibri"/>
              </a:rPr>
              <a:t>+</a:t>
            </a:r>
            <a:r>
              <a:rPr sz="2400" spc="-127" baseline="-20833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–</a:t>
            </a:r>
            <a:r>
              <a:rPr sz="2400" i="1" spc="-5" dirty="0">
                <a:latin typeface="Calibri"/>
                <a:cs typeface="Calibri"/>
              </a:rPr>
              <a:t>p</a:t>
            </a:r>
            <a:r>
              <a:rPr sz="2400" spc="-7" baseline="-20833" dirty="0">
                <a:latin typeface="Calibri"/>
                <a:cs typeface="Calibri"/>
              </a:rPr>
              <a:t>–</a:t>
            </a:r>
            <a:r>
              <a:rPr sz="2400" spc="-5" dirty="0">
                <a:latin typeface="Calibri"/>
                <a:cs typeface="Calibri"/>
              </a:rPr>
              <a:t>log</a:t>
            </a:r>
            <a:r>
              <a:rPr sz="2400" spc="-7" baseline="-20833" dirty="0">
                <a:latin typeface="Calibri"/>
                <a:cs typeface="Calibri"/>
              </a:rPr>
              <a:t>2</a:t>
            </a:r>
            <a:r>
              <a:rPr sz="2400" i="1" spc="-5" dirty="0">
                <a:latin typeface="Calibri"/>
                <a:cs typeface="Calibri"/>
              </a:rPr>
              <a:t>p</a:t>
            </a:r>
            <a:r>
              <a:rPr sz="2400" spc="-7" baseline="-20833" dirty="0">
                <a:latin typeface="Calibri"/>
                <a:cs typeface="Calibri"/>
              </a:rPr>
              <a:t>–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37894" name="object 7"/>
          <p:cNvSpPr>
            <a:spLocks noChangeArrowheads="1"/>
          </p:cNvSpPr>
          <p:nvPr/>
        </p:nvSpPr>
        <p:spPr bwMode="auto">
          <a:xfrm>
            <a:off x="5453063" y="3810000"/>
            <a:ext cx="2754312" cy="266858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7895" name="object 8"/>
          <p:cNvSpPr>
            <a:spLocks noChangeArrowheads="1"/>
          </p:cNvSpPr>
          <p:nvPr/>
        </p:nvSpPr>
        <p:spPr bwMode="auto">
          <a:xfrm>
            <a:off x="5646738" y="4003675"/>
            <a:ext cx="2370137" cy="22860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9" name="object 9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2: </a:t>
            </a:r>
            <a:r>
              <a:rPr dirty="0">
                <a:latin typeface="Tahoma"/>
                <a:cs typeface="Tahoma"/>
              </a:rPr>
              <a:t>Basic </a:t>
            </a:r>
            <a:r>
              <a:rPr spc="-5" dirty="0">
                <a:latin typeface="Tahoma"/>
                <a:cs typeface="Tahoma"/>
              </a:rPr>
              <a:t>Data Mining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Techniques</a:t>
            </a:r>
          </a:p>
        </p:txBody>
      </p:sp>
      <p:sp>
        <p:nvSpPr>
          <p:cNvPr id="37897" name="object 10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7BC70BFD-A918-42DE-B7E0-026E80037F70}" type="slidenum">
              <a:rPr lang="th-TH"/>
              <a:pPr marL="25400"/>
              <a:t>31</a:t>
            </a:fld>
            <a:endParaRPr lang="th-TH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16013"/>
            <a:ext cx="6353175" cy="7381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10" dirty="0">
                <a:latin typeface="Tahoma"/>
                <a:cs typeface="Tahoma"/>
              </a:rPr>
              <a:t>Information</a:t>
            </a:r>
            <a:r>
              <a:rPr sz="2400" spc="-7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gain:</a:t>
            </a:r>
            <a:endParaRPr sz="2400">
              <a:latin typeface="Tahoma"/>
              <a:cs typeface="Tahoma"/>
            </a:endParaRPr>
          </a:p>
          <a:p>
            <a:pPr marL="469900" fontAlgn="auto">
              <a:spcBef>
                <a:spcPts val="434"/>
              </a:spcBef>
              <a:spcAft>
                <a:spcPts val="0"/>
              </a:spcAft>
              <a:tabLst>
                <a:tab pos="755015" algn="l"/>
              </a:tabLst>
              <a:defRPr/>
            </a:pPr>
            <a:r>
              <a:rPr sz="2000" spc="-5" dirty="0">
                <a:latin typeface="Arial"/>
                <a:cs typeface="Arial"/>
              </a:rPr>
              <a:t>–	</a:t>
            </a:r>
            <a:r>
              <a:rPr sz="2000" spc="-5" dirty="0">
                <a:latin typeface="Tahoma"/>
                <a:cs typeface="Tahoma"/>
              </a:rPr>
              <a:t>expected reduction in </a:t>
            </a:r>
            <a:r>
              <a:rPr sz="2000" spc="-10" dirty="0">
                <a:latin typeface="Tahoma"/>
                <a:cs typeface="Tahoma"/>
              </a:rPr>
              <a:t>entropy </a:t>
            </a:r>
            <a:r>
              <a:rPr sz="2000" spc="-5" dirty="0">
                <a:latin typeface="Tahoma"/>
                <a:cs typeface="Tahoma"/>
              </a:rPr>
              <a:t>due to sorting on</a:t>
            </a:r>
            <a:r>
              <a:rPr sz="2000" spc="50" dirty="0">
                <a:latin typeface="Tahoma"/>
                <a:cs typeface="Tahoma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A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8914" name="object 3"/>
          <p:cNvSpPr>
            <a:spLocks noChangeArrowheads="1"/>
          </p:cNvSpPr>
          <p:nvPr/>
        </p:nvSpPr>
        <p:spPr bwMode="auto">
          <a:xfrm>
            <a:off x="258763" y="254000"/>
            <a:ext cx="4576762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spc="-5" dirty="0"/>
              <a:t>Information</a:t>
            </a:r>
            <a:r>
              <a:rPr sz="3600" spc="-80" dirty="0"/>
              <a:t> </a:t>
            </a:r>
            <a:r>
              <a:rPr sz="3600" spc="-5" dirty="0"/>
              <a:t>Gain</a:t>
            </a:r>
            <a:endParaRPr sz="3600"/>
          </a:p>
        </p:txBody>
      </p:sp>
      <p:sp>
        <p:nvSpPr>
          <p:cNvPr id="38916" name="object 5"/>
          <p:cNvSpPr>
            <a:spLocks/>
          </p:cNvSpPr>
          <p:nvPr/>
        </p:nvSpPr>
        <p:spPr bwMode="auto">
          <a:xfrm>
            <a:off x="1285875" y="2286000"/>
            <a:ext cx="6581775" cy="10779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582321" y="0"/>
              </a:cxn>
              <a:cxn ang="0">
                <a:pos x="6582321" y="1077214"/>
              </a:cxn>
              <a:cxn ang="0">
                <a:pos x="0" y="1077214"/>
              </a:cxn>
              <a:cxn ang="0">
                <a:pos x="0" y="0"/>
              </a:cxn>
            </a:cxnLst>
            <a:rect l="0" t="0" r="r" b="b"/>
            <a:pathLst>
              <a:path w="6582409" h="1077595">
                <a:moveTo>
                  <a:pt x="0" y="0"/>
                </a:moveTo>
                <a:lnTo>
                  <a:pt x="6582321" y="0"/>
                </a:lnTo>
                <a:lnTo>
                  <a:pt x="6582321" y="1077214"/>
                </a:lnTo>
                <a:lnTo>
                  <a:pt x="0" y="10772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8917" name="object 6"/>
          <p:cNvSpPr>
            <a:spLocks/>
          </p:cNvSpPr>
          <p:nvPr/>
        </p:nvSpPr>
        <p:spPr bwMode="auto">
          <a:xfrm>
            <a:off x="1285875" y="2286000"/>
            <a:ext cx="6581775" cy="10779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582321" y="0"/>
              </a:cxn>
              <a:cxn ang="0">
                <a:pos x="6582321" y="1077214"/>
              </a:cxn>
              <a:cxn ang="0">
                <a:pos x="0" y="1077214"/>
              </a:cxn>
              <a:cxn ang="0">
                <a:pos x="0" y="0"/>
              </a:cxn>
            </a:cxnLst>
            <a:rect l="0" t="0" r="r" b="b"/>
            <a:pathLst>
              <a:path w="6582409" h="1077595">
                <a:moveTo>
                  <a:pt x="0" y="0"/>
                </a:moveTo>
                <a:lnTo>
                  <a:pt x="6582321" y="0"/>
                </a:lnTo>
                <a:lnTo>
                  <a:pt x="6582321" y="1077214"/>
                </a:lnTo>
                <a:lnTo>
                  <a:pt x="0" y="1077214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" name="object 7"/>
          <p:cNvSpPr txBox="1"/>
          <p:nvPr/>
        </p:nvSpPr>
        <p:spPr>
          <a:xfrm>
            <a:off x="1409700" y="2574925"/>
            <a:ext cx="6334125" cy="431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i="1" dirty="0">
                <a:latin typeface="Calibri"/>
                <a:cs typeface="Calibri"/>
              </a:rPr>
              <a:t>Gain</a:t>
            </a:r>
            <a:r>
              <a:rPr sz="2400" dirty="0">
                <a:latin typeface="Calibri"/>
                <a:cs typeface="Calibri"/>
              </a:rPr>
              <a:t>(</a:t>
            </a:r>
            <a:r>
              <a:rPr sz="2400" i="1" dirty="0">
                <a:latin typeface="Calibri"/>
                <a:cs typeface="Calibri"/>
              </a:rPr>
              <a:t>S,A</a:t>
            </a:r>
            <a:r>
              <a:rPr sz="2400" dirty="0">
                <a:latin typeface="Calibri"/>
                <a:cs typeface="Calibri"/>
              </a:rPr>
              <a:t>) </a:t>
            </a:r>
            <a:r>
              <a:rPr sz="2400" dirty="0">
                <a:latin typeface="Symbol"/>
                <a:cs typeface="Symbol"/>
              </a:rPr>
              <a:t>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latin typeface="Calibri"/>
                <a:cs typeface="Calibri"/>
              </a:rPr>
              <a:t>Entropy</a:t>
            </a:r>
            <a:r>
              <a:rPr sz="2400" spc="-10" dirty="0">
                <a:latin typeface="Calibri"/>
                <a:cs typeface="Calibri"/>
              </a:rPr>
              <a:t>(</a:t>
            </a:r>
            <a:r>
              <a:rPr sz="2400" i="1" spc="-1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) </a:t>
            </a:r>
            <a:r>
              <a:rPr sz="2400" dirty="0">
                <a:latin typeface="Calibri"/>
                <a:cs typeface="Calibri"/>
              </a:rPr>
              <a:t>– </a:t>
            </a:r>
            <a:r>
              <a:rPr sz="2400" spc="-10" dirty="0">
                <a:latin typeface="Symbol"/>
                <a:cs typeface="Symbol"/>
              </a:rPr>
              <a:t></a:t>
            </a:r>
            <a:r>
              <a:rPr sz="2400" i="1" spc="-15" baseline="-20833" dirty="0">
                <a:latin typeface="Calibri"/>
                <a:cs typeface="Calibri"/>
              </a:rPr>
              <a:t>v</a:t>
            </a:r>
            <a:r>
              <a:rPr sz="2400" spc="-15" baseline="-20833" dirty="0">
                <a:latin typeface="Symbol"/>
                <a:cs typeface="Symbol"/>
              </a:rPr>
              <a:t></a:t>
            </a:r>
            <a:r>
              <a:rPr sz="2400" i="1" spc="-15" baseline="-20833" dirty="0">
                <a:latin typeface="Calibri"/>
                <a:cs typeface="Calibri"/>
              </a:rPr>
              <a:t>Values</a:t>
            </a:r>
            <a:r>
              <a:rPr sz="2400" spc="-15" baseline="-20833" dirty="0">
                <a:latin typeface="Calibri"/>
                <a:cs typeface="Calibri"/>
              </a:rPr>
              <a:t>(</a:t>
            </a:r>
            <a:r>
              <a:rPr sz="2400" i="1" spc="-15" baseline="-20833" dirty="0">
                <a:latin typeface="Calibri"/>
                <a:cs typeface="Calibri"/>
              </a:rPr>
              <a:t>A</a:t>
            </a:r>
            <a:r>
              <a:rPr sz="2400" spc="-15" baseline="-20833" dirty="0">
                <a:latin typeface="Calibri"/>
                <a:cs typeface="Calibri"/>
              </a:rPr>
              <a:t>)  </a:t>
            </a:r>
            <a:r>
              <a:rPr sz="3600" spc="-15" baseline="21990" dirty="0">
                <a:latin typeface="Calibri"/>
                <a:cs typeface="Calibri"/>
              </a:rPr>
              <a:t>|</a:t>
            </a:r>
            <a:r>
              <a:rPr sz="3600" i="1" spc="-15" baseline="21990" dirty="0">
                <a:latin typeface="Calibri"/>
                <a:cs typeface="Calibri"/>
              </a:rPr>
              <a:t>S</a:t>
            </a:r>
            <a:r>
              <a:rPr sz="2400" i="1" spc="-15" baseline="12152" dirty="0">
                <a:latin typeface="Calibri"/>
                <a:cs typeface="Calibri"/>
              </a:rPr>
              <a:t>v</a:t>
            </a:r>
            <a:r>
              <a:rPr sz="3600" spc="-15" baseline="21990" dirty="0">
                <a:latin typeface="Calibri"/>
                <a:cs typeface="Calibri"/>
              </a:rPr>
              <a:t>|</a:t>
            </a:r>
            <a:r>
              <a:rPr sz="3600" spc="247" baseline="21990" dirty="0">
                <a:latin typeface="Calibri"/>
                <a:cs typeface="Calibri"/>
              </a:rPr>
              <a:t> </a:t>
            </a:r>
            <a:r>
              <a:rPr sz="2400" i="1" spc="-10" dirty="0">
                <a:latin typeface="Calibri"/>
                <a:cs typeface="Calibri"/>
              </a:rPr>
              <a:t>Entropy</a:t>
            </a:r>
            <a:r>
              <a:rPr sz="2400" spc="-10" dirty="0">
                <a:latin typeface="Calibri"/>
                <a:cs typeface="Calibri"/>
              </a:rPr>
              <a:t>(</a:t>
            </a:r>
            <a:r>
              <a:rPr sz="2400" i="1" spc="-10" dirty="0">
                <a:latin typeface="Calibri"/>
                <a:cs typeface="Calibri"/>
              </a:rPr>
              <a:t>S</a:t>
            </a:r>
            <a:r>
              <a:rPr sz="2400" i="1" spc="-15" baseline="-20833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21363" y="2820988"/>
            <a:ext cx="420687" cy="3810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spc="-5" dirty="0">
                <a:latin typeface="Calibri"/>
                <a:cs typeface="Calibri"/>
              </a:rPr>
              <a:t>|</a:t>
            </a:r>
            <a:r>
              <a:rPr sz="2400" dirty="0">
                <a:latin typeface="Calibri"/>
                <a:cs typeface="Calibri"/>
              </a:rPr>
              <a:t>S|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8920" name="object 9"/>
          <p:cNvSpPr>
            <a:spLocks/>
          </p:cNvSpPr>
          <p:nvPr/>
        </p:nvSpPr>
        <p:spPr bwMode="auto">
          <a:xfrm>
            <a:off x="5776913" y="2844800"/>
            <a:ext cx="509587" cy="1588"/>
          </a:xfrm>
          <a:custGeom>
            <a:avLst/>
            <a:gdLst/>
            <a:ahLst/>
            <a:cxnLst>
              <a:cxn ang="0">
                <a:pos x="0" y="1587"/>
              </a:cxn>
              <a:cxn ang="0">
                <a:pos x="509054" y="0"/>
              </a:cxn>
            </a:cxnLst>
            <a:rect l="0" t="0" r="r" b="b"/>
            <a:pathLst>
              <a:path w="509270" h="1905">
                <a:moveTo>
                  <a:pt x="0" y="1587"/>
                </a:moveTo>
                <a:lnTo>
                  <a:pt x="509054" y="0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" name="object 10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2: </a:t>
            </a:r>
            <a:r>
              <a:rPr dirty="0">
                <a:latin typeface="Tahoma"/>
                <a:cs typeface="Tahoma"/>
              </a:rPr>
              <a:t>Basic </a:t>
            </a:r>
            <a:r>
              <a:rPr spc="-5" dirty="0">
                <a:latin typeface="Tahoma"/>
                <a:cs typeface="Tahoma"/>
              </a:rPr>
              <a:t>Data Mining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Techniques</a:t>
            </a:r>
          </a:p>
        </p:txBody>
      </p:sp>
      <p:sp>
        <p:nvSpPr>
          <p:cNvPr id="38922" name="object 1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55D450D4-CE72-4CB6-A2FD-5C066F837A2C}" type="slidenum">
              <a:rPr lang="th-TH"/>
              <a:pPr marL="25400"/>
              <a:t>32</a:t>
            </a:fld>
            <a:endParaRPr lang="th-TH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object 2"/>
          <p:cNvSpPr>
            <a:spLocks noChangeArrowheads="1"/>
          </p:cNvSpPr>
          <p:nvPr/>
        </p:nvSpPr>
        <p:spPr bwMode="auto">
          <a:xfrm>
            <a:off x="258763" y="254000"/>
            <a:ext cx="4710112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spc="-5" dirty="0"/>
              <a:t>Tree</a:t>
            </a:r>
            <a:r>
              <a:rPr sz="3600" spc="-85" dirty="0"/>
              <a:t> </a:t>
            </a:r>
            <a:r>
              <a:rPr sz="3600" spc="-5" dirty="0"/>
              <a:t>Construction</a:t>
            </a:r>
            <a:endParaRPr sz="3600"/>
          </a:p>
        </p:txBody>
      </p:sp>
      <p:sp>
        <p:nvSpPr>
          <p:cNvPr id="39939" name="object 4"/>
          <p:cNvSpPr>
            <a:spLocks noChangeArrowheads="1"/>
          </p:cNvSpPr>
          <p:nvPr/>
        </p:nvSpPr>
        <p:spPr bwMode="auto">
          <a:xfrm>
            <a:off x="3990975" y="2771775"/>
            <a:ext cx="1165225" cy="45243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9940" name="object 5"/>
          <p:cNvSpPr>
            <a:spLocks noChangeArrowheads="1"/>
          </p:cNvSpPr>
          <p:nvPr/>
        </p:nvSpPr>
        <p:spPr bwMode="auto">
          <a:xfrm>
            <a:off x="3965575" y="2728913"/>
            <a:ext cx="1216025" cy="4635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9941" name="object 6"/>
          <p:cNvSpPr>
            <a:spLocks noChangeArrowheads="1"/>
          </p:cNvSpPr>
          <p:nvPr/>
        </p:nvSpPr>
        <p:spPr bwMode="auto">
          <a:xfrm>
            <a:off x="4035425" y="2798763"/>
            <a:ext cx="1073150" cy="357187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9942" name="object 7"/>
          <p:cNvSpPr>
            <a:spLocks/>
          </p:cNvSpPr>
          <p:nvPr/>
        </p:nvSpPr>
        <p:spPr bwMode="auto">
          <a:xfrm>
            <a:off x="4035425" y="2798763"/>
            <a:ext cx="1073150" cy="3571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71575" y="0"/>
              </a:cxn>
              <a:cxn ang="0">
                <a:pos x="1071575" y="357187"/>
              </a:cxn>
              <a:cxn ang="0">
                <a:pos x="0" y="357187"/>
              </a:cxn>
              <a:cxn ang="0">
                <a:pos x="0" y="0"/>
              </a:cxn>
            </a:cxnLst>
            <a:rect l="0" t="0" r="r" b="b"/>
            <a:pathLst>
              <a:path w="1071879" h="357505">
                <a:moveTo>
                  <a:pt x="0" y="0"/>
                </a:moveTo>
                <a:lnTo>
                  <a:pt x="1071575" y="0"/>
                </a:lnTo>
                <a:lnTo>
                  <a:pt x="1071575" y="357187"/>
                </a:lnTo>
                <a:lnTo>
                  <a:pt x="0" y="357187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8" name="object 8"/>
          <p:cNvSpPr txBox="1"/>
          <p:nvPr/>
        </p:nvSpPr>
        <p:spPr>
          <a:xfrm>
            <a:off x="4144963" y="2808288"/>
            <a:ext cx="854075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10" dirty="0">
                <a:latin typeface="Calibri"/>
                <a:cs typeface="Calibri"/>
              </a:rPr>
              <a:t>Ou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l</a:t>
            </a:r>
            <a:r>
              <a:rPr sz="2000" spc="-5" dirty="0">
                <a:latin typeface="Calibri"/>
                <a:cs typeface="Calibri"/>
              </a:rPr>
              <a:t>ook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9944" name="object 9"/>
          <p:cNvSpPr>
            <a:spLocks/>
          </p:cNvSpPr>
          <p:nvPr/>
        </p:nvSpPr>
        <p:spPr bwMode="auto">
          <a:xfrm>
            <a:off x="2928938" y="3155950"/>
            <a:ext cx="1643062" cy="714375"/>
          </a:xfrm>
          <a:custGeom>
            <a:avLst/>
            <a:gdLst/>
            <a:ahLst/>
            <a:cxnLst>
              <a:cxn ang="0">
                <a:pos x="1643075" y="0"/>
              </a:cxn>
              <a:cxn ang="0">
                <a:pos x="0" y="714375"/>
              </a:cxn>
            </a:cxnLst>
            <a:rect l="0" t="0" r="r" b="b"/>
            <a:pathLst>
              <a:path w="1643379" h="714375">
                <a:moveTo>
                  <a:pt x="1643075" y="0"/>
                </a:moveTo>
                <a:lnTo>
                  <a:pt x="0" y="714375"/>
                </a:lnTo>
              </a:path>
            </a:pathLst>
          </a:custGeom>
          <a:noFill/>
          <a:ln w="28575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9945" name="object 10"/>
          <p:cNvSpPr>
            <a:spLocks/>
          </p:cNvSpPr>
          <p:nvPr/>
        </p:nvSpPr>
        <p:spPr bwMode="auto">
          <a:xfrm>
            <a:off x="4572000" y="3155950"/>
            <a:ext cx="1571625" cy="7143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571637" y="714375"/>
              </a:cxn>
            </a:cxnLst>
            <a:rect l="0" t="0" r="r" b="b"/>
            <a:pathLst>
              <a:path w="1571625" h="714375">
                <a:moveTo>
                  <a:pt x="0" y="0"/>
                </a:moveTo>
                <a:lnTo>
                  <a:pt x="1571637" y="714375"/>
                </a:lnTo>
              </a:path>
            </a:pathLst>
          </a:custGeom>
          <a:noFill/>
          <a:ln w="28575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1" name="object 11"/>
          <p:cNvSpPr txBox="1"/>
          <p:nvPr/>
        </p:nvSpPr>
        <p:spPr>
          <a:xfrm>
            <a:off x="3114675" y="3213100"/>
            <a:ext cx="652463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10" dirty="0">
                <a:latin typeface="Calibri"/>
                <a:cs typeface="Calibri"/>
              </a:rPr>
              <a:t>Sun</a:t>
            </a:r>
            <a:r>
              <a:rPr sz="2000" spc="-45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02263" y="3255963"/>
            <a:ext cx="476250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alibri"/>
                <a:cs typeface="Calibri"/>
              </a:rPr>
              <a:t>Ra</a:t>
            </a:r>
            <a:r>
              <a:rPr sz="2000" spc="-10" dirty="0">
                <a:latin typeface="Calibri"/>
                <a:cs typeface="Calibri"/>
              </a:rPr>
              <a:t>in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9948" name="object 13"/>
          <p:cNvSpPr>
            <a:spLocks/>
          </p:cNvSpPr>
          <p:nvPr/>
        </p:nvSpPr>
        <p:spPr bwMode="auto">
          <a:xfrm>
            <a:off x="4570413" y="3155950"/>
            <a:ext cx="1587" cy="714375"/>
          </a:xfrm>
          <a:custGeom>
            <a:avLst/>
            <a:gdLst/>
            <a:ahLst/>
            <a:cxnLst>
              <a:cxn ang="0">
                <a:pos x="825" y="0"/>
              </a:cxn>
              <a:cxn ang="0">
                <a:pos x="0" y="714375"/>
              </a:cxn>
            </a:cxnLst>
            <a:rect l="0" t="0" r="r" b="b"/>
            <a:pathLst>
              <a:path w="1270" h="714375">
                <a:moveTo>
                  <a:pt x="825" y="0"/>
                </a:moveTo>
                <a:lnTo>
                  <a:pt x="0" y="714375"/>
                </a:lnTo>
              </a:path>
            </a:pathLst>
          </a:custGeom>
          <a:noFill/>
          <a:ln w="28575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4" name="object 14"/>
          <p:cNvSpPr txBox="1"/>
          <p:nvPr/>
        </p:nvSpPr>
        <p:spPr>
          <a:xfrm>
            <a:off x="4114800" y="3327400"/>
            <a:ext cx="923925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20" dirty="0">
                <a:latin typeface="Calibri"/>
                <a:cs typeface="Calibri"/>
              </a:rPr>
              <a:t>Overcast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25913" y="2460625"/>
            <a:ext cx="893762" cy="2984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D:</a:t>
            </a:r>
            <a:r>
              <a:rPr sz="1800" spc="-7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[9+,5-]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79688" y="3829050"/>
            <a:ext cx="638175" cy="2984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[2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+</a:t>
            </a: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,3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-</a:t>
            </a: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952" name="object 17"/>
          <p:cNvSpPr>
            <a:spLocks noChangeArrowheads="1"/>
          </p:cNvSpPr>
          <p:nvPr/>
        </p:nvSpPr>
        <p:spPr bwMode="auto">
          <a:xfrm>
            <a:off x="5032375" y="1403350"/>
            <a:ext cx="3589338" cy="12827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9953" name="object 18"/>
          <p:cNvSpPr>
            <a:spLocks noChangeArrowheads="1"/>
          </p:cNvSpPr>
          <p:nvPr/>
        </p:nvSpPr>
        <p:spPr bwMode="auto">
          <a:xfrm>
            <a:off x="5087938" y="1339850"/>
            <a:ext cx="3560762" cy="10731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9954" name="object 19"/>
          <p:cNvSpPr>
            <a:spLocks noChangeArrowheads="1"/>
          </p:cNvSpPr>
          <p:nvPr/>
        </p:nvSpPr>
        <p:spPr bwMode="auto">
          <a:xfrm>
            <a:off x="5078413" y="1428750"/>
            <a:ext cx="3494087" cy="1189038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9955" name="object 20"/>
          <p:cNvSpPr>
            <a:spLocks/>
          </p:cNvSpPr>
          <p:nvPr/>
        </p:nvSpPr>
        <p:spPr bwMode="auto">
          <a:xfrm>
            <a:off x="5078413" y="1428750"/>
            <a:ext cx="3494087" cy="1189038"/>
          </a:xfrm>
          <a:custGeom>
            <a:avLst/>
            <a:gdLst/>
            <a:ahLst/>
            <a:cxnLst>
              <a:cxn ang="0">
                <a:pos x="64503" y="154787"/>
              </a:cxn>
              <a:cxn ang="0">
                <a:pos x="72394" y="105863"/>
              </a:cxn>
              <a:cxn ang="0">
                <a:pos x="94369" y="63373"/>
              </a:cxn>
              <a:cxn ang="0">
                <a:pos x="127876" y="29865"/>
              </a:cxn>
              <a:cxn ang="0">
                <a:pos x="170367" y="7891"/>
              </a:cxn>
              <a:cxn ang="0">
                <a:pos x="219290" y="0"/>
              </a:cxn>
              <a:cxn ang="0">
                <a:pos x="636003" y="0"/>
              </a:cxn>
              <a:cxn ang="0">
                <a:pos x="1493266" y="0"/>
              </a:cxn>
              <a:cxn ang="0">
                <a:pos x="3338741" y="0"/>
              </a:cxn>
              <a:cxn ang="0">
                <a:pos x="3387664" y="7891"/>
              </a:cxn>
              <a:cxn ang="0">
                <a:pos x="3430155" y="29865"/>
              </a:cxn>
              <a:cxn ang="0">
                <a:pos x="3463662" y="63373"/>
              </a:cxn>
              <a:cxn ang="0">
                <a:pos x="3485637" y="105863"/>
              </a:cxn>
              <a:cxn ang="0">
                <a:pos x="3493528" y="154787"/>
              </a:cxn>
              <a:cxn ang="0">
                <a:pos x="3493528" y="541743"/>
              </a:cxn>
              <a:cxn ang="0">
                <a:pos x="3493528" y="773912"/>
              </a:cxn>
              <a:cxn ang="0">
                <a:pos x="3485637" y="822836"/>
              </a:cxn>
              <a:cxn ang="0">
                <a:pos x="3463662" y="865326"/>
              </a:cxn>
              <a:cxn ang="0">
                <a:pos x="3430155" y="898834"/>
              </a:cxn>
              <a:cxn ang="0">
                <a:pos x="3387664" y="920808"/>
              </a:cxn>
              <a:cxn ang="0">
                <a:pos x="3338741" y="928700"/>
              </a:cxn>
              <a:cxn ang="0">
                <a:pos x="1493266" y="928700"/>
              </a:cxn>
              <a:cxn ang="0">
                <a:pos x="0" y="1188897"/>
              </a:cxn>
              <a:cxn ang="0">
                <a:pos x="636003" y="928700"/>
              </a:cxn>
              <a:cxn ang="0">
                <a:pos x="219290" y="928700"/>
              </a:cxn>
              <a:cxn ang="0">
                <a:pos x="170367" y="920808"/>
              </a:cxn>
              <a:cxn ang="0">
                <a:pos x="127876" y="898834"/>
              </a:cxn>
              <a:cxn ang="0">
                <a:pos x="94369" y="865326"/>
              </a:cxn>
              <a:cxn ang="0">
                <a:pos x="72394" y="822836"/>
              </a:cxn>
              <a:cxn ang="0">
                <a:pos x="64503" y="773912"/>
              </a:cxn>
              <a:cxn ang="0">
                <a:pos x="64503" y="541743"/>
              </a:cxn>
              <a:cxn ang="0">
                <a:pos x="64503" y="154787"/>
              </a:cxn>
            </a:cxnLst>
            <a:rect l="0" t="0" r="r" b="b"/>
            <a:pathLst>
              <a:path w="3493770" h="1189355">
                <a:moveTo>
                  <a:pt x="64503" y="154787"/>
                </a:moveTo>
                <a:lnTo>
                  <a:pt x="72394" y="105863"/>
                </a:lnTo>
                <a:lnTo>
                  <a:pt x="94369" y="63373"/>
                </a:lnTo>
                <a:lnTo>
                  <a:pt x="127876" y="29865"/>
                </a:lnTo>
                <a:lnTo>
                  <a:pt x="170367" y="7891"/>
                </a:lnTo>
                <a:lnTo>
                  <a:pt x="219290" y="0"/>
                </a:lnTo>
                <a:lnTo>
                  <a:pt x="636003" y="0"/>
                </a:lnTo>
                <a:lnTo>
                  <a:pt x="1493266" y="0"/>
                </a:lnTo>
                <a:lnTo>
                  <a:pt x="3338741" y="0"/>
                </a:lnTo>
                <a:lnTo>
                  <a:pt x="3387664" y="7891"/>
                </a:lnTo>
                <a:lnTo>
                  <a:pt x="3430155" y="29865"/>
                </a:lnTo>
                <a:lnTo>
                  <a:pt x="3463662" y="63373"/>
                </a:lnTo>
                <a:lnTo>
                  <a:pt x="3485637" y="105863"/>
                </a:lnTo>
                <a:lnTo>
                  <a:pt x="3493528" y="154787"/>
                </a:lnTo>
                <a:lnTo>
                  <a:pt x="3493528" y="541743"/>
                </a:lnTo>
                <a:lnTo>
                  <a:pt x="3493528" y="773912"/>
                </a:lnTo>
                <a:lnTo>
                  <a:pt x="3485637" y="822836"/>
                </a:lnTo>
                <a:lnTo>
                  <a:pt x="3463662" y="865326"/>
                </a:lnTo>
                <a:lnTo>
                  <a:pt x="3430155" y="898834"/>
                </a:lnTo>
                <a:lnTo>
                  <a:pt x="3387664" y="920808"/>
                </a:lnTo>
                <a:lnTo>
                  <a:pt x="3338741" y="928700"/>
                </a:lnTo>
                <a:lnTo>
                  <a:pt x="1493266" y="928700"/>
                </a:lnTo>
                <a:lnTo>
                  <a:pt x="0" y="1188897"/>
                </a:lnTo>
                <a:lnTo>
                  <a:pt x="636003" y="928700"/>
                </a:lnTo>
                <a:lnTo>
                  <a:pt x="219290" y="928700"/>
                </a:lnTo>
                <a:lnTo>
                  <a:pt x="170367" y="920808"/>
                </a:lnTo>
                <a:lnTo>
                  <a:pt x="127876" y="898834"/>
                </a:lnTo>
                <a:lnTo>
                  <a:pt x="94369" y="865326"/>
                </a:lnTo>
                <a:lnTo>
                  <a:pt x="72394" y="822836"/>
                </a:lnTo>
                <a:lnTo>
                  <a:pt x="64503" y="773912"/>
                </a:lnTo>
                <a:lnTo>
                  <a:pt x="64503" y="541743"/>
                </a:lnTo>
                <a:lnTo>
                  <a:pt x="64503" y="154787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1" name="object 21"/>
          <p:cNvSpPr txBox="1"/>
          <p:nvPr/>
        </p:nvSpPr>
        <p:spPr>
          <a:xfrm>
            <a:off x="5267325" y="1419225"/>
            <a:ext cx="3141663" cy="939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15" dirty="0">
                <a:latin typeface="Calibri"/>
                <a:cs typeface="Calibri"/>
              </a:rPr>
              <a:t>Entropy </a:t>
            </a:r>
            <a:r>
              <a:rPr sz="2000" spc="-5" dirty="0">
                <a:latin typeface="Calibri"/>
                <a:cs typeface="Calibri"/>
              </a:rPr>
              <a:t>=  –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(9/14)log</a:t>
            </a:r>
            <a:r>
              <a:rPr sz="1950" spc="-7" baseline="-21367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(9/14)</a:t>
            </a:r>
            <a:endParaRPr sz="2000">
              <a:latin typeface="Calibri"/>
              <a:cs typeface="Calibri"/>
            </a:endParaRPr>
          </a:p>
          <a:p>
            <a:pPr marL="126873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alibri"/>
                <a:cs typeface="Calibri"/>
              </a:rPr>
              <a:t>–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(5/14)log</a:t>
            </a:r>
            <a:r>
              <a:rPr sz="1950" spc="-7" baseline="-21367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(5/14)</a:t>
            </a:r>
            <a:endParaRPr sz="2000">
              <a:latin typeface="Calibri"/>
              <a:cs typeface="Calibri"/>
            </a:endParaRPr>
          </a:p>
          <a:p>
            <a:pPr marL="86868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alibri"/>
                <a:cs typeface="Calibri"/>
              </a:rPr>
              <a:t>=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0.940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9957" name="object 22"/>
          <p:cNvSpPr>
            <a:spLocks/>
          </p:cNvSpPr>
          <p:nvPr/>
        </p:nvSpPr>
        <p:spPr bwMode="auto">
          <a:xfrm>
            <a:off x="857250" y="1143000"/>
            <a:ext cx="3175000" cy="3698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173755" y="0"/>
              </a:cxn>
              <a:cxn ang="0">
                <a:pos x="3173755" y="369328"/>
              </a:cxn>
              <a:cxn ang="0">
                <a:pos x="0" y="369328"/>
              </a:cxn>
              <a:cxn ang="0">
                <a:pos x="0" y="0"/>
              </a:cxn>
            </a:cxnLst>
            <a:rect l="0" t="0" r="r" b="b"/>
            <a:pathLst>
              <a:path w="3174365" h="369569">
                <a:moveTo>
                  <a:pt x="0" y="0"/>
                </a:moveTo>
                <a:lnTo>
                  <a:pt x="3173755" y="0"/>
                </a:lnTo>
                <a:lnTo>
                  <a:pt x="3173755" y="369328"/>
                </a:lnTo>
                <a:lnTo>
                  <a:pt x="0" y="36932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3" name="object 23"/>
          <p:cNvSpPr txBox="1"/>
          <p:nvPr/>
        </p:nvSpPr>
        <p:spPr>
          <a:xfrm>
            <a:off x="857250" y="1143000"/>
            <a:ext cx="3175000" cy="369888"/>
          </a:xfrm>
          <a:prstGeom prst="rect">
            <a:avLst/>
          </a:prstGeom>
          <a:solidFill>
            <a:srgbClr val="FFFFFF"/>
          </a:solidFill>
          <a:ln w="19050">
            <a:solidFill>
              <a:srgbClr val="F79546"/>
            </a:solidFill>
          </a:ln>
        </p:spPr>
        <p:txBody>
          <a:bodyPr lIns="0" tIns="24130" rIns="0" bIns="0">
            <a:spAutoFit/>
          </a:bodyPr>
          <a:lstStyle/>
          <a:p>
            <a:pPr marL="98425" fontAlgn="auto">
              <a:spcBef>
                <a:spcPts val="190"/>
              </a:spcBef>
              <a:spcAft>
                <a:spcPts val="0"/>
              </a:spcAft>
              <a:defRPr/>
            </a:pPr>
            <a:r>
              <a:rPr sz="1800" i="1" spc="-10" dirty="0">
                <a:latin typeface="Calibri"/>
                <a:cs typeface="Calibri"/>
              </a:rPr>
              <a:t>Entropy</a:t>
            </a:r>
            <a:r>
              <a:rPr sz="1800" spc="-10" dirty="0">
                <a:latin typeface="Calibri"/>
                <a:cs typeface="Calibri"/>
              </a:rPr>
              <a:t>(</a:t>
            </a:r>
            <a:r>
              <a:rPr sz="1800" i="1" spc="-10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) </a:t>
            </a:r>
            <a:r>
              <a:rPr sz="1800" dirty="0">
                <a:latin typeface="Symbol"/>
                <a:cs typeface="Symbol"/>
              </a:rPr>
              <a:t>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Calibri"/>
                <a:cs typeface="Calibri"/>
              </a:rPr>
              <a:t>–</a:t>
            </a:r>
            <a:r>
              <a:rPr sz="1800" i="1" spc="-5" dirty="0">
                <a:latin typeface="Calibri"/>
                <a:cs typeface="Calibri"/>
              </a:rPr>
              <a:t>p</a:t>
            </a:r>
            <a:r>
              <a:rPr sz="1800" spc="-7" baseline="-20833" dirty="0">
                <a:latin typeface="Calibri"/>
                <a:cs typeface="Calibri"/>
              </a:rPr>
              <a:t>+</a:t>
            </a:r>
            <a:r>
              <a:rPr sz="1800" spc="-5" dirty="0">
                <a:latin typeface="Calibri"/>
                <a:cs typeface="Calibri"/>
              </a:rPr>
              <a:t>log</a:t>
            </a:r>
            <a:r>
              <a:rPr sz="1800" spc="-7" baseline="-20833" dirty="0">
                <a:latin typeface="Calibri"/>
                <a:cs typeface="Calibri"/>
              </a:rPr>
              <a:t>2</a:t>
            </a:r>
            <a:r>
              <a:rPr sz="1800" i="1" spc="-5" dirty="0">
                <a:latin typeface="Calibri"/>
                <a:cs typeface="Calibri"/>
              </a:rPr>
              <a:t>p</a:t>
            </a:r>
            <a:r>
              <a:rPr sz="1800" spc="-7" baseline="-20833" dirty="0">
                <a:latin typeface="Calibri"/>
                <a:cs typeface="Calibri"/>
              </a:rPr>
              <a:t>+</a:t>
            </a:r>
            <a:r>
              <a:rPr sz="1800" spc="-89" baseline="-20833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–</a:t>
            </a:r>
            <a:r>
              <a:rPr sz="1800" i="1" spc="-5" dirty="0">
                <a:latin typeface="Calibri"/>
                <a:cs typeface="Calibri"/>
              </a:rPr>
              <a:t>p</a:t>
            </a:r>
            <a:r>
              <a:rPr sz="1800" spc="-7" baseline="-20833" dirty="0">
                <a:latin typeface="Calibri"/>
                <a:cs typeface="Calibri"/>
              </a:rPr>
              <a:t>–</a:t>
            </a:r>
            <a:r>
              <a:rPr sz="1800" spc="-5" dirty="0">
                <a:latin typeface="Calibri"/>
                <a:cs typeface="Calibri"/>
              </a:rPr>
              <a:t>log</a:t>
            </a:r>
            <a:r>
              <a:rPr sz="1800" spc="-7" baseline="-20833" dirty="0">
                <a:latin typeface="Calibri"/>
                <a:cs typeface="Calibri"/>
              </a:rPr>
              <a:t>2</a:t>
            </a:r>
            <a:r>
              <a:rPr sz="1800" i="1" spc="-5" dirty="0">
                <a:latin typeface="Calibri"/>
                <a:cs typeface="Calibri"/>
              </a:rPr>
              <a:t>p</a:t>
            </a:r>
            <a:r>
              <a:rPr sz="1800" spc="-7" baseline="-20833" dirty="0">
                <a:latin typeface="Calibri"/>
                <a:cs typeface="Calibri"/>
              </a:rPr>
              <a:t>–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39959" name="object 24"/>
          <p:cNvSpPr>
            <a:spLocks noChangeArrowheads="1"/>
          </p:cNvSpPr>
          <p:nvPr/>
        </p:nvSpPr>
        <p:spPr bwMode="auto">
          <a:xfrm>
            <a:off x="168275" y="4114800"/>
            <a:ext cx="3238500" cy="1239838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9960" name="object 25"/>
          <p:cNvSpPr>
            <a:spLocks noChangeArrowheads="1"/>
          </p:cNvSpPr>
          <p:nvPr/>
        </p:nvSpPr>
        <p:spPr bwMode="auto">
          <a:xfrm>
            <a:off x="158750" y="4268788"/>
            <a:ext cx="3305175" cy="107315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9961" name="object 26"/>
          <p:cNvSpPr>
            <a:spLocks noChangeArrowheads="1"/>
          </p:cNvSpPr>
          <p:nvPr/>
        </p:nvSpPr>
        <p:spPr bwMode="auto">
          <a:xfrm>
            <a:off x="214313" y="4140200"/>
            <a:ext cx="3143250" cy="1146175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9962" name="object 27"/>
          <p:cNvSpPr>
            <a:spLocks/>
          </p:cNvSpPr>
          <p:nvPr/>
        </p:nvSpPr>
        <p:spPr bwMode="auto">
          <a:xfrm>
            <a:off x="214313" y="4140200"/>
            <a:ext cx="3143250" cy="1146175"/>
          </a:xfrm>
          <a:custGeom>
            <a:avLst/>
            <a:gdLst/>
            <a:ahLst/>
            <a:cxnLst>
              <a:cxn ang="0">
                <a:pos x="0" y="372008"/>
              </a:cxn>
              <a:cxn ang="0">
                <a:pos x="7891" y="323084"/>
              </a:cxn>
              <a:cxn ang="0">
                <a:pos x="29865" y="280594"/>
              </a:cxn>
              <a:cxn ang="0">
                <a:pos x="63373" y="247086"/>
              </a:cxn>
              <a:cxn ang="0">
                <a:pos x="105863" y="225112"/>
              </a:cxn>
              <a:cxn ang="0">
                <a:pos x="154787" y="217220"/>
              </a:cxn>
              <a:cxn ang="0">
                <a:pos x="1833575" y="217220"/>
              </a:cxn>
              <a:cxn ang="0">
                <a:pos x="2617216" y="0"/>
              </a:cxn>
              <a:cxn ang="0">
                <a:pos x="2619387" y="217220"/>
              </a:cxn>
              <a:cxn ang="0">
                <a:pos x="2988487" y="217220"/>
              </a:cxn>
              <a:cxn ang="0">
                <a:pos x="3037411" y="225112"/>
              </a:cxn>
              <a:cxn ang="0">
                <a:pos x="3079901" y="247086"/>
              </a:cxn>
              <a:cxn ang="0">
                <a:pos x="3113409" y="280594"/>
              </a:cxn>
              <a:cxn ang="0">
                <a:pos x="3135383" y="323084"/>
              </a:cxn>
              <a:cxn ang="0">
                <a:pos x="3143275" y="372008"/>
              </a:cxn>
              <a:cxn ang="0">
                <a:pos x="3143275" y="604177"/>
              </a:cxn>
              <a:cxn ang="0">
                <a:pos x="3143275" y="991133"/>
              </a:cxn>
              <a:cxn ang="0">
                <a:pos x="3135383" y="1040057"/>
              </a:cxn>
              <a:cxn ang="0">
                <a:pos x="3113409" y="1082547"/>
              </a:cxn>
              <a:cxn ang="0">
                <a:pos x="3079901" y="1116055"/>
              </a:cxn>
              <a:cxn ang="0">
                <a:pos x="3037411" y="1138029"/>
              </a:cxn>
              <a:cxn ang="0">
                <a:pos x="2988487" y="1145921"/>
              </a:cxn>
              <a:cxn ang="0">
                <a:pos x="2619387" y="1145921"/>
              </a:cxn>
              <a:cxn ang="0">
                <a:pos x="1833575" y="1145921"/>
              </a:cxn>
              <a:cxn ang="0">
                <a:pos x="154787" y="1145921"/>
              </a:cxn>
              <a:cxn ang="0">
                <a:pos x="105863" y="1138029"/>
              </a:cxn>
              <a:cxn ang="0">
                <a:pos x="63373" y="1116055"/>
              </a:cxn>
              <a:cxn ang="0">
                <a:pos x="29865" y="1082547"/>
              </a:cxn>
              <a:cxn ang="0">
                <a:pos x="7891" y="1040057"/>
              </a:cxn>
              <a:cxn ang="0">
                <a:pos x="0" y="991133"/>
              </a:cxn>
              <a:cxn ang="0">
                <a:pos x="0" y="604177"/>
              </a:cxn>
              <a:cxn ang="0">
                <a:pos x="0" y="372008"/>
              </a:cxn>
            </a:cxnLst>
            <a:rect l="0" t="0" r="r" b="b"/>
            <a:pathLst>
              <a:path w="3143885" h="1146175">
                <a:moveTo>
                  <a:pt x="0" y="372008"/>
                </a:moveTo>
                <a:lnTo>
                  <a:pt x="7891" y="323084"/>
                </a:lnTo>
                <a:lnTo>
                  <a:pt x="29865" y="280594"/>
                </a:lnTo>
                <a:lnTo>
                  <a:pt x="63373" y="247086"/>
                </a:lnTo>
                <a:lnTo>
                  <a:pt x="105863" y="225112"/>
                </a:lnTo>
                <a:lnTo>
                  <a:pt x="154787" y="217220"/>
                </a:lnTo>
                <a:lnTo>
                  <a:pt x="1833575" y="217220"/>
                </a:lnTo>
                <a:lnTo>
                  <a:pt x="2617216" y="0"/>
                </a:lnTo>
                <a:lnTo>
                  <a:pt x="2619387" y="217220"/>
                </a:lnTo>
                <a:lnTo>
                  <a:pt x="2988487" y="217220"/>
                </a:lnTo>
                <a:lnTo>
                  <a:pt x="3037411" y="225112"/>
                </a:lnTo>
                <a:lnTo>
                  <a:pt x="3079901" y="247086"/>
                </a:lnTo>
                <a:lnTo>
                  <a:pt x="3113409" y="280594"/>
                </a:lnTo>
                <a:lnTo>
                  <a:pt x="3135383" y="323084"/>
                </a:lnTo>
                <a:lnTo>
                  <a:pt x="3143275" y="372008"/>
                </a:lnTo>
                <a:lnTo>
                  <a:pt x="3143275" y="604177"/>
                </a:lnTo>
                <a:lnTo>
                  <a:pt x="3143275" y="991133"/>
                </a:lnTo>
                <a:lnTo>
                  <a:pt x="3135383" y="1040057"/>
                </a:lnTo>
                <a:lnTo>
                  <a:pt x="3113409" y="1082547"/>
                </a:lnTo>
                <a:lnTo>
                  <a:pt x="3079901" y="1116055"/>
                </a:lnTo>
                <a:lnTo>
                  <a:pt x="3037411" y="1138029"/>
                </a:lnTo>
                <a:lnTo>
                  <a:pt x="2988487" y="1145921"/>
                </a:lnTo>
                <a:lnTo>
                  <a:pt x="2619387" y="1145921"/>
                </a:lnTo>
                <a:lnTo>
                  <a:pt x="1833575" y="1145921"/>
                </a:lnTo>
                <a:lnTo>
                  <a:pt x="154787" y="1145921"/>
                </a:lnTo>
                <a:lnTo>
                  <a:pt x="105863" y="1138029"/>
                </a:lnTo>
                <a:lnTo>
                  <a:pt x="63373" y="1116055"/>
                </a:lnTo>
                <a:lnTo>
                  <a:pt x="29865" y="1082547"/>
                </a:lnTo>
                <a:lnTo>
                  <a:pt x="7891" y="1040057"/>
                </a:lnTo>
                <a:lnTo>
                  <a:pt x="0" y="991133"/>
                </a:lnTo>
                <a:lnTo>
                  <a:pt x="0" y="604177"/>
                </a:lnTo>
                <a:lnTo>
                  <a:pt x="0" y="372008"/>
                </a:lnTo>
                <a:close/>
              </a:path>
            </a:pathLst>
          </a:custGeom>
          <a:noFill/>
          <a:ln w="12699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8" name="object 28"/>
          <p:cNvSpPr txBox="1"/>
          <p:nvPr/>
        </p:nvSpPr>
        <p:spPr>
          <a:xfrm>
            <a:off x="338138" y="4348163"/>
            <a:ext cx="2884487" cy="939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15" dirty="0">
                <a:latin typeface="Calibri"/>
                <a:cs typeface="Calibri"/>
              </a:rPr>
              <a:t>Entropy </a:t>
            </a:r>
            <a:r>
              <a:rPr sz="2000" spc="-5" dirty="0">
                <a:latin typeface="Calibri"/>
                <a:cs typeface="Calibri"/>
              </a:rPr>
              <a:t>=  –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(2/5)log</a:t>
            </a:r>
            <a:r>
              <a:rPr sz="1950" spc="-7" baseline="-21367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(2/5)</a:t>
            </a:r>
            <a:endParaRPr sz="2000">
              <a:latin typeface="Calibri"/>
              <a:cs typeface="Calibri"/>
            </a:endParaRPr>
          </a:p>
          <a:p>
            <a:pPr marL="126873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alibri"/>
                <a:cs typeface="Calibri"/>
              </a:rPr>
              <a:t>–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(3/5)log</a:t>
            </a:r>
            <a:r>
              <a:rPr sz="1950" spc="-7" baseline="-21367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(3/5)</a:t>
            </a:r>
            <a:endParaRPr sz="2000">
              <a:latin typeface="Calibri"/>
              <a:cs typeface="Calibri"/>
            </a:endParaRPr>
          </a:p>
          <a:p>
            <a:pPr marL="86868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alibri"/>
                <a:cs typeface="Calibri"/>
              </a:rPr>
              <a:t>=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0.971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9964" name="object 29"/>
          <p:cNvSpPr>
            <a:spLocks noChangeArrowheads="1"/>
          </p:cNvSpPr>
          <p:nvPr/>
        </p:nvSpPr>
        <p:spPr bwMode="auto">
          <a:xfrm>
            <a:off x="4168775" y="4090988"/>
            <a:ext cx="3238500" cy="1336675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9965" name="object 30"/>
          <p:cNvSpPr>
            <a:spLocks noChangeArrowheads="1"/>
          </p:cNvSpPr>
          <p:nvPr/>
        </p:nvSpPr>
        <p:spPr bwMode="auto">
          <a:xfrm>
            <a:off x="4159250" y="4340225"/>
            <a:ext cx="3305175" cy="107315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9966" name="object 31"/>
          <p:cNvSpPr>
            <a:spLocks noChangeArrowheads="1"/>
          </p:cNvSpPr>
          <p:nvPr/>
        </p:nvSpPr>
        <p:spPr bwMode="auto">
          <a:xfrm>
            <a:off x="4214813" y="4116388"/>
            <a:ext cx="3143250" cy="1241425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9967" name="object 32"/>
          <p:cNvSpPr>
            <a:spLocks/>
          </p:cNvSpPr>
          <p:nvPr/>
        </p:nvSpPr>
        <p:spPr bwMode="auto">
          <a:xfrm>
            <a:off x="4214813" y="4116388"/>
            <a:ext cx="3143250" cy="1241425"/>
          </a:xfrm>
          <a:custGeom>
            <a:avLst/>
            <a:gdLst/>
            <a:ahLst/>
            <a:cxnLst>
              <a:cxn ang="0">
                <a:pos x="0" y="466902"/>
              </a:cxn>
              <a:cxn ang="0">
                <a:pos x="7891" y="417979"/>
              </a:cxn>
              <a:cxn ang="0">
                <a:pos x="29865" y="375488"/>
              </a:cxn>
              <a:cxn ang="0">
                <a:pos x="63373" y="341981"/>
              </a:cxn>
              <a:cxn ang="0">
                <a:pos x="105863" y="320006"/>
              </a:cxn>
              <a:cxn ang="0">
                <a:pos x="154787" y="312115"/>
              </a:cxn>
              <a:cxn ang="0">
                <a:pos x="523875" y="312115"/>
              </a:cxn>
              <a:cxn ang="0">
                <a:pos x="452005" y="0"/>
              </a:cxn>
              <a:cxn ang="0">
                <a:pos x="1309700" y="312115"/>
              </a:cxn>
              <a:cxn ang="0">
                <a:pos x="2988487" y="312115"/>
              </a:cxn>
              <a:cxn ang="0">
                <a:pos x="3037411" y="320006"/>
              </a:cxn>
              <a:cxn ang="0">
                <a:pos x="3079901" y="341981"/>
              </a:cxn>
              <a:cxn ang="0">
                <a:pos x="3113409" y="375488"/>
              </a:cxn>
              <a:cxn ang="0">
                <a:pos x="3135383" y="417979"/>
              </a:cxn>
              <a:cxn ang="0">
                <a:pos x="3143275" y="466902"/>
              </a:cxn>
              <a:cxn ang="0">
                <a:pos x="3143275" y="699071"/>
              </a:cxn>
              <a:cxn ang="0">
                <a:pos x="3143275" y="1086027"/>
              </a:cxn>
              <a:cxn ang="0">
                <a:pos x="3135383" y="1134951"/>
              </a:cxn>
              <a:cxn ang="0">
                <a:pos x="3113409" y="1177441"/>
              </a:cxn>
              <a:cxn ang="0">
                <a:pos x="3079901" y="1210949"/>
              </a:cxn>
              <a:cxn ang="0">
                <a:pos x="3037411" y="1232923"/>
              </a:cxn>
              <a:cxn ang="0">
                <a:pos x="2988487" y="1240815"/>
              </a:cxn>
              <a:cxn ang="0">
                <a:pos x="1309700" y="1240815"/>
              </a:cxn>
              <a:cxn ang="0">
                <a:pos x="523875" y="1240815"/>
              </a:cxn>
              <a:cxn ang="0">
                <a:pos x="154787" y="1240815"/>
              </a:cxn>
              <a:cxn ang="0">
                <a:pos x="105863" y="1232923"/>
              </a:cxn>
              <a:cxn ang="0">
                <a:pos x="63373" y="1210949"/>
              </a:cxn>
              <a:cxn ang="0">
                <a:pos x="29865" y="1177441"/>
              </a:cxn>
              <a:cxn ang="0">
                <a:pos x="7891" y="1134951"/>
              </a:cxn>
              <a:cxn ang="0">
                <a:pos x="0" y="1086027"/>
              </a:cxn>
              <a:cxn ang="0">
                <a:pos x="0" y="699071"/>
              </a:cxn>
              <a:cxn ang="0">
                <a:pos x="0" y="466902"/>
              </a:cxn>
            </a:cxnLst>
            <a:rect l="0" t="0" r="r" b="b"/>
            <a:pathLst>
              <a:path w="3143884" h="1241425">
                <a:moveTo>
                  <a:pt x="0" y="466902"/>
                </a:moveTo>
                <a:lnTo>
                  <a:pt x="7891" y="417979"/>
                </a:lnTo>
                <a:lnTo>
                  <a:pt x="29865" y="375488"/>
                </a:lnTo>
                <a:lnTo>
                  <a:pt x="63373" y="341981"/>
                </a:lnTo>
                <a:lnTo>
                  <a:pt x="105863" y="320006"/>
                </a:lnTo>
                <a:lnTo>
                  <a:pt x="154787" y="312115"/>
                </a:lnTo>
                <a:lnTo>
                  <a:pt x="523875" y="312115"/>
                </a:lnTo>
                <a:lnTo>
                  <a:pt x="452005" y="0"/>
                </a:lnTo>
                <a:lnTo>
                  <a:pt x="1309700" y="312115"/>
                </a:lnTo>
                <a:lnTo>
                  <a:pt x="2988487" y="312115"/>
                </a:lnTo>
                <a:lnTo>
                  <a:pt x="3037411" y="320006"/>
                </a:lnTo>
                <a:lnTo>
                  <a:pt x="3079901" y="341981"/>
                </a:lnTo>
                <a:lnTo>
                  <a:pt x="3113409" y="375488"/>
                </a:lnTo>
                <a:lnTo>
                  <a:pt x="3135383" y="417979"/>
                </a:lnTo>
                <a:lnTo>
                  <a:pt x="3143275" y="466902"/>
                </a:lnTo>
                <a:lnTo>
                  <a:pt x="3143275" y="699071"/>
                </a:lnTo>
                <a:lnTo>
                  <a:pt x="3143275" y="1086027"/>
                </a:lnTo>
                <a:lnTo>
                  <a:pt x="3135383" y="1134951"/>
                </a:lnTo>
                <a:lnTo>
                  <a:pt x="3113409" y="1177441"/>
                </a:lnTo>
                <a:lnTo>
                  <a:pt x="3079901" y="1210949"/>
                </a:lnTo>
                <a:lnTo>
                  <a:pt x="3037411" y="1232923"/>
                </a:lnTo>
                <a:lnTo>
                  <a:pt x="2988487" y="1240815"/>
                </a:lnTo>
                <a:lnTo>
                  <a:pt x="1309700" y="1240815"/>
                </a:lnTo>
                <a:lnTo>
                  <a:pt x="523875" y="1240815"/>
                </a:lnTo>
                <a:lnTo>
                  <a:pt x="154787" y="1240815"/>
                </a:lnTo>
                <a:lnTo>
                  <a:pt x="105863" y="1232923"/>
                </a:lnTo>
                <a:lnTo>
                  <a:pt x="63373" y="1210949"/>
                </a:lnTo>
                <a:lnTo>
                  <a:pt x="29865" y="1177441"/>
                </a:lnTo>
                <a:lnTo>
                  <a:pt x="7891" y="1134951"/>
                </a:lnTo>
                <a:lnTo>
                  <a:pt x="0" y="1086027"/>
                </a:lnTo>
                <a:lnTo>
                  <a:pt x="0" y="699071"/>
                </a:lnTo>
                <a:lnTo>
                  <a:pt x="0" y="466902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3" name="object 33"/>
          <p:cNvSpPr txBox="1"/>
          <p:nvPr/>
        </p:nvSpPr>
        <p:spPr>
          <a:xfrm>
            <a:off x="4275138" y="3841750"/>
            <a:ext cx="2946400" cy="15176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tabLst>
                <a:tab pos="1600200" algn="l"/>
              </a:tabLst>
            </a:pPr>
            <a:r>
              <a:rPr lang="th-TH" sz="2700" baseline="3000">
                <a:solidFill>
                  <a:srgbClr val="00AF50"/>
                </a:solidFill>
                <a:latin typeface="Calibri" pitchFamily="34" charset="0"/>
                <a:cs typeface="Cordia New" pitchFamily="34" charset="-34"/>
              </a:rPr>
              <a:t>[4+,0-]	</a:t>
            </a:r>
            <a:r>
              <a:rPr lang="th-TH" sz="1800">
                <a:solidFill>
                  <a:srgbClr val="00AF50"/>
                </a:solidFill>
                <a:latin typeface="Calibri" pitchFamily="34" charset="0"/>
                <a:cs typeface="Cordia New" pitchFamily="34" charset="-34"/>
              </a:rPr>
              <a:t>[3+,2-]</a:t>
            </a:r>
            <a:endParaRPr lang="th-TH" sz="1800">
              <a:latin typeface="Calibri" pitchFamily="34" charset="0"/>
              <a:cs typeface="Cordia New" pitchFamily="34" charset="-34"/>
            </a:endParaRPr>
          </a:p>
          <a:p>
            <a:pPr marL="12700">
              <a:spcBef>
                <a:spcPts val="38"/>
              </a:spcBef>
              <a:tabLst>
                <a:tab pos="1600200" algn="l"/>
              </a:tabLst>
            </a:pPr>
            <a:endParaRPr lang="th-TH" sz="2000">
              <a:latin typeface="Times New Roman" pitchFamily="18" charset="0"/>
              <a:cs typeface="Times New Roman" pitchFamily="18" charset="0"/>
            </a:endParaRPr>
          </a:p>
          <a:p>
            <a:pPr marL="12700">
              <a:tabLst>
                <a:tab pos="1600200" algn="l"/>
              </a:tabLst>
            </a:pPr>
            <a:r>
              <a:rPr lang="th-TH" sz="2000">
                <a:latin typeface="Calibri" pitchFamily="34" charset="0"/>
                <a:cs typeface="Cordia New" pitchFamily="34" charset="-34"/>
              </a:rPr>
              <a:t>Entropy =  – (4/4)log</a:t>
            </a:r>
            <a:r>
              <a:rPr lang="th-TH" sz="1900" baseline="-21000">
                <a:latin typeface="Calibri" pitchFamily="34" charset="0"/>
                <a:cs typeface="Cordia New" pitchFamily="34" charset="-34"/>
              </a:rPr>
              <a:t>2</a:t>
            </a:r>
            <a:r>
              <a:rPr lang="th-TH" sz="2000">
                <a:latin typeface="Calibri" pitchFamily="34" charset="0"/>
                <a:cs typeface="Cordia New" pitchFamily="34" charset="-34"/>
              </a:rPr>
              <a:t>(4/4)</a:t>
            </a:r>
          </a:p>
          <a:p>
            <a:pPr marL="12700">
              <a:tabLst>
                <a:tab pos="1600200" algn="l"/>
              </a:tabLst>
            </a:pPr>
            <a:r>
              <a:rPr lang="th-TH" sz="2000">
                <a:latin typeface="Calibri" pitchFamily="34" charset="0"/>
                <a:cs typeface="Cordia New" pitchFamily="34" charset="-34"/>
              </a:rPr>
              <a:t>– (0/4)log</a:t>
            </a:r>
            <a:r>
              <a:rPr lang="th-TH" sz="1900" baseline="-21000">
                <a:latin typeface="Calibri" pitchFamily="34" charset="0"/>
                <a:cs typeface="Cordia New" pitchFamily="34" charset="-34"/>
              </a:rPr>
              <a:t>2</a:t>
            </a:r>
            <a:r>
              <a:rPr lang="th-TH" sz="2000">
                <a:latin typeface="Calibri" pitchFamily="34" charset="0"/>
                <a:cs typeface="Cordia New" pitchFamily="34" charset="-34"/>
              </a:rPr>
              <a:t>(0/4)</a:t>
            </a:r>
          </a:p>
          <a:p>
            <a:pPr marL="12700" algn="ctr">
              <a:tabLst>
                <a:tab pos="1600200" algn="l"/>
              </a:tabLst>
            </a:pPr>
            <a:r>
              <a:rPr lang="th-TH" sz="2000">
                <a:latin typeface="Calibri" pitchFamily="34" charset="0"/>
                <a:cs typeface="Cordia New" pitchFamily="34" charset="-34"/>
              </a:rPr>
              <a:t>= 0</a:t>
            </a:r>
          </a:p>
        </p:txBody>
      </p:sp>
      <p:sp>
        <p:nvSpPr>
          <p:cNvPr id="39969" name="object 34"/>
          <p:cNvSpPr>
            <a:spLocks noChangeArrowheads="1"/>
          </p:cNvSpPr>
          <p:nvPr/>
        </p:nvSpPr>
        <p:spPr bwMode="auto">
          <a:xfrm>
            <a:off x="5883275" y="2617788"/>
            <a:ext cx="3238500" cy="1309687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9970" name="object 35"/>
          <p:cNvSpPr>
            <a:spLocks noChangeArrowheads="1"/>
          </p:cNvSpPr>
          <p:nvPr/>
        </p:nvSpPr>
        <p:spPr bwMode="auto">
          <a:xfrm>
            <a:off x="5873750" y="2554288"/>
            <a:ext cx="3270250" cy="1073150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9971" name="object 36"/>
          <p:cNvSpPr>
            <a:spLocks noChangeArrowheads="1"/>
          </p:cNvSpPr>
          <p:nvPr/>
        </p:nvSpPr>
        <p:spPr bwMode="auto">
          <a:xfrm>
            <a:off x="5929313" y="2643188"/>
            <a:ext cx="3143250" cy="1214437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9972" name="object 37"/>
          <p:cNvSpPr>
            <a:spLocks/>
          </p:cNvSpPr>
          <p:nvPr/>
        </p:nvSpPr>
        <p:spPr bwMode="auto">
          <a:xfrm>
            <a:off x="5929313" y="2643188"/>
            <a:ext cx="3143250" cy="1214437"/>
          </a:xfrm>
          <a:custGeom>
            <a:avLst/>
            <a:gdLst/>
            <a:ahLst/>
            <a:cxnLst>
              <a:cxn ang="0">
                <a:pos x="0" y="154787"/>
              </a:cxn>
              <a:cxn ang="0">
                <a:pos x="7891" y="105863"/>
              </a:cxn>
              <a:cxn ang="0">
                <a:pos x="29865" y="63373"/>
              </a:cxn>
              <a:cxn ang="0">
                <a:pos x="63373" y="29865"/>
              </a:cxn>
              <a:cxn ang="0">
                <a:pos x="105863" y="7891"/>
              </a:cxn>
              <a:cxn ang="0">
                <a:pos x="154787" y="0"/>
              </a:cxn>
              <a:cxn ang="0">
                <a:pos x="523875" y="0"/>
              </a:cxn>
              <a:cxn ang="0">
                <a:pos x="1309700" y="0"/>
              </a:cxn>
              <a:cxn ang="0">
                <a:pos x="2988487" y="0"/>
              </a:cxn>
              <a:cxn ang="0">
                <a:pos x="3037411" y="7891"/>
              </a:cxn>
              <a:cxn ang="0">
                <a:pos x="3079901" y="29865"/>
              </a:cxn>
              <a:cxn ang="0">
                <a:pos x="3113409" y="63373"/>
              </a:cxn>
              <a:cxn ang="0">
                <a:pos x="3135383" y="105863"/>
              </a:cxn>
              <a:cxn ang="0">
                <a:pos x="3143275" y="154787"/>
              </a:cxn>
              <a:cxn ang="0">
                <a:pos x="3143275" y="541743"/>
              </a:cxn>
              <a:cxn ang="0">
                <a:pos x="3143275" y="773912"/>
              </a:cxn>
              <a:cxn ang="0">
                <a:pos x="3135383" y="822836"/>
              </a:cxn>
              <a:cxn ang="0">
                <a:pos x="3113409" y="865326"/>
              </a:cxn>
              <a:cxn ang="0">
                <a:pos x="3079901" y="898834"/>
              </a:cxn>
              <a:cxn ang="0">
                <a:pos x="3037411" y="920808"/>
              </a:cxn>
              <a:cxn ang="0">
                <a:pos x="2988487" y="928700"/>
              </a:cxn>
              <a:cxn ang="0">
                <a:pos x="1309700" y="928700"/>
              </a:cxn>
              <a:cxn ang="0">
                <a:pos x="357073" y="1214767"/>
              </a:cxn>
              <a:cxn ang="0">
                <a:pos x="523875" y="928700"/>
              </a:cxn>
              <a:cxn ang="0">
                <a:pos x="154787" y="928700"/>
              </a:cxn>
              <a:cxn ang="0">
                <a:pos x="105863" y="920808"/>
              </a:cxn>
              <a:cxn ang="0">
                <a:pos x="63373" y="898834"/>
              </a:cxn>
              <a:cxn ang="0">
                <a:pos x="29865" y="865326"/>
              </a:cxn>
              <a:cxn ang="0">
                <a:pos x="7891" y="822836"/>
              </a:cxn>
              <a:cxn ang="0">
                <a:pos x="0" y="773912"/>
              </a:cxn>
              <a:cxn ang="0">
                <a:pos x="0" y="541743"/>
              </a:cxn>
              <a:cxn ang="0">
                <a:pos x="0" y="154787"/>
              </a:cxn>
            </a:cxnLst>
            <a:rect l="0" t="0" r="r" b="b"/>
            <a:pathLst>
              <a:path w="3143884" h="1214754">
                <a:moveTo>
                  <a:pt x="0" y="154787"/>
                </a:moveTo>
                <a:lnTo>
                  <a:pt x="7891" y="105863"/>
                </a:lnTo>
                <a:lnTo>
                  <a:pt x="29865" y="63373"/>
                </a:lnTo>
                <a:lnTo>
                  <a:pt x="63373" y="29865"/>
                </a:lnTo>
                <a:lnTo>
                  <a:pt x="105863" y="7891"/>
                </a:lnTo>
                <a:lnTo>
                  <a:pt x="154787" y="0"/>
                </a:lnTo>
                <a:lnTo>
                  <a:pt x="523875" y="0"/>
                </a:lnTo>
                <a:lnTo>
                  <a:pt x="1309700" y="0"/>
                </a:lnTo>
                <a:lnTo>
                  <a:pt x="2988487" y="0"/>
                </a:lnTo>
                <a:lnTo>
                  <a:pt x="3037411" y="7891"/>
                </a:lnTo>
                <a:lnTo>
                  <a:pt x="3079901" y="29865"/>
                </a:lnTo>
                <a:lnTo>
                  <a:pt x="3113409" y="63373"/>
                </a:lnTo>
                <a:lnTo>
                  <a:pt x="3135383" y="105863"/>
                </a:lnTo>
                <a:lnTo>
                  <a:pt x="3143275" y="154787"/>
                </a:lnTo>
                <a:lnTo>
                  <a:pt x="3143275" y="541743"/>
                </a:lnTo>
                <a:lnTo>
                  <a:pt x="3143275" y="773912"/>
                </a:lnTo>
                <a:lnTo>
                  <a:pt x="3135383" y="822836"/>
                </a:lnTo>
                <a:lnTo>
                  <a:pt x="3113409" y="865326"/>
                </a:lnTo>
                <a:lnTo>
                  <a:pt x="3079901" y="898834"/>
                </a:lnTo>
                <a:lnTo>
                  <a:pt x="3037411" y="920808"/>
                </a:lnTo>
                <a:lnTo>
                  <a:pt x="2988487" y="928700"/>
                </a:lnTo>
                <a:lnTo>
                  <a:pt x="1309700" y="928700"/>
                </a:lnTo>
                <a:lnTo>
                  <a:pt x="357073" y="1214767"/>
                </a:lnTo>
                <a:lnTo>
                  <a:pt x="523875" y="928700"/>
                </a:lnTo>
                <a:lnTo>
                  <a:pt x="154787" y="928700"/>
                </a:lnTo>
                <a:lnTo>
                  <a:pt x="105863" y="920808"/>
                </a:lnTo>
                <a:lnTo>
                  <a:pt x="63373" y="898834"/>
                </a:lnTo>
                <a:lnTo>
                  <a:pt x="29865" y="865326"/>
                </a:lnTo>
                <a:lnTo>
                  <a:pt x="7891" y="822836"/>
                </a:lnTo>
                <a:lnTo>
                  <a:pt x="0" y="773912"/>
                </a:lnTo>
                <a:lnTo>
                  <a:pt x="0" y="541743"/>
                </a:lnTo>
                <a:lnTo>
                  <a:pt x="0" y="154787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8" name="object 38"/>
          <p:cNvSpPr txBox="1"/>
          <p:nvPr/>
        </p:nvSpPr>
        <p:spPr>
          <a:xfrm>
            <a:off x="6053138" y="2633663"/>
            <a:ext cx="2730500" cy="3714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15" dirty="0">
                <a:latin typeface="Calibri"/>
                <a:cs typeface="Calibri"/>
              </a:rPr>
              <a:t>Entropy </a:t>
            </a:r>
            <a:r>
              <a:rPr sz="2000" spc="-5" dirty="0">
                <a:latin typeface="Calibri"/>
                <a:cs typeface="Calibri"/>
              </a:rPr>
              <a:t>=  –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(3/5)log</a:t>
            </a:r>
            <a:r>
              <a:rPr sz="1950" spc="-7" baseline="-21367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(3/5)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315325" y="3090863"/>
            <a:ext cx="112713" cy="2190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300" spc="15" dirty="0">
                <a:latin typeface="Calibri"/>
                <a:cs typeface="Calibri"/>
              </a:rPr>
              <a:t>2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310438" y="2938463"/>
            <a:ext cx="1627187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alibri"/>
                <a:cs typeface="Calibri"/>
              </a:rPr>
              <a:t>– (2/5)log</a:t>
            </a:r>
            <a:r>
              <a:rPr sz="2000" spc="17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(2/5)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910388" y="3243263"/>
            <a:ext cx="788987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alibri"/>
                <a:cs typeface="Calibri"/>
              </a:rPr>
              <a:t>=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0.971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9977" name="object 42"/>
          <p:cNvSpPr>
            <a:spLocks/>
          </p:cNvSpPr>
          <p:nvPr/>
        </p:nvSpPr>
        <p:spPr bwMode="auto">
          <a:xfrm>
            <a:off x="142875" y="1643063"/>
            <a:ext cx="4857750" cy="6778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857788" y="0"/>
              </a:cxn>
              <a:cxn ang="0">
                <a:pos x="4857788" y="677113"/>
              </a:cxn>
              <a:cxn ang="0">
                <a:pos x="0" y="677113"/>
              </a:cxn>
              <a:cxn ang="0">
                <a:pos x="0" y="0"/>
              </a:cxn>
            </a:cxnLst>
            <a:rect l="0" t="0" r="r" b="b"/>
            <a:pathLst>
              <a:path w="4858385" h="677544">
                <a:moveTo>
                  <a:pt x="0" y="0"/>
                </a:moveTo>
                <a:lnTo>
                  <a:pt x="4857788" y="0"/>
                </a:lnTo>
                <a:lnTo>
                  <a:pt x="4857788" y="677113"/>
                </a:lnTo>
                <a:lnTo>
                  <a:pt x="0" y="67711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9978" name="object 43"/>
          <p:cNvSpPr>
            <a:spLocks/>
          </p:cNvSpPr>
          <p:nvPr/>
        </p:nvSpPr>
        <p:spPr bwMode="auto">
          <a:xfrm>
            <a:off x="142875" y="1643063"/>
            <a:ext cx="4857750" cy="6778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857788" y="0"/>
              </a:cxn>
              <a:cxn ang="0">
                <a:pos x="4857788" y="677113"/>
              </a:cxn>
              <a:cxn ang="0">
                <a:pos x="0" y="677113"/>
              </a:cxn>
              <a:cxn ang="0">
                <a:pos x="0" y="0"/>
              </a:cxn>
            </a:cxnLst>
            <a:rect l="0" t="0" r="r" b="b"/>
            <a:pathLst>
              <a:path w="4858385" h="677544">
                <a:moveTo>
                  <a:pt x="0" y="0"/>
                </a:moveTo>
                <a:lnTo>
                  <a:pt x="4857788" y="0"/>
                </a:lnTo>
                <a:lnTo>
                  <a:pt x="4857788" y="677113"/>
                </a:lnTo>
                <a:lnTo>
                  <a:pt x="0" y="677113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4" name="object 44"/>
          <p:cNvSpPr txBox="1"/>
          <p:nvPr/>
        </p:nvSpPr>
        <p:spPr>
          <a:xfrm>
            <a:off x="242888" y="1768475"/>
            <a:ext cx="4656137" cy="3238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i="1" spc="-5" dirty="0">
                <a:latin typeface="Calibri"/>
                <a:cs typeface="Calibri"/>
              </a:rPr>
              <a:t>Gain</a:t>
            </a:r>
            <a:r>
              <a:rPr sz="1800" spc="-5" dirty="0">
                <a:latin typeface="Calibri"/>
                <a:cs typeface="Calibri"/>
              </a:rPr>
              <a:t>(</a:t>
            </a:r>
            <a:r>
              <a:rPr sz="1800" i="1" spc="-5" dirty="0">
                <a:latin typeface="Calibri"/>
                <a:cs typeface="Calibri"/>
              </a:rPr>
              <a:t>S,A</a:t>
            </a:r>
            <a:r>
              <a:rPr sz="1800" spc="-5" dirty="0">
                <a:latin typeface="Calibri"/>
                <a:cs typeface="Calibri"/>
              </a:rPr>
              <a:t>) </a:t>
            </a:r>
            <a:r>
              <a:rPr sz="1800" dirty="0">
                <a:latin typeface="Symbol"/>
                <a:cs typeface="Symbol"/>
              </a:rPr>
              <a:t>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Entropy</a:t>
            </a:r>
            <a:r>
              <a:rPr sz="1800" spc="-10" dirty="0">
                <a:latin typeface="Calibri"/>
                <a:cs typeface="Calibri"/>
              </a:rPr>
              <a:t>(</a:t>
            </a:r>
            <a:r>
              <a:rPr sz="1800" i="1" spc="-10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) </a:t>
            </a:r>
            <a:r>
              <a:rPr sz="1800" dirty="0">
                <a:latin typeface="Calibri"/>
                <a:cs typeface="Calibri"/>
              </a:rPr>
              <a:t>– </a:t>
            </a:r>
            <a:r>
              <a:rPr sz="1800" spc="-10" dirty="0">
                <a:latin typeface="Symbol"/>
                <a:cs typeface="Symbol"/>
              </a:rPr>
              <a:t></a:t>
            </a:r>
            <a:r>
              <a:rPr sz="1800" i="1" spc="-15" baseline="-20833" dirty="0">
                <a:latin typeface="Calibri"/>
                <a:cs typeface="Calibri"/>
              </a:rPr>
              <a:t>v</a:t>
            </a:r>
            <a:r>
              <a:rPr sz="1800" spc="-15" baseline="-20833" dirty="0">
                <a:latin typeface="Symbol"/>
                <a:cs typeface="Symbol"/>
              </a:rPr>
              <a:t></a:t>
            </a:r>
            <a:r>
              <a:rPr sz="1800" i="1" spc="-15" baseline="-20833" dirty="0">
                <a:latin typeface="Calibri"/>
                <a:cs typeface="Calibri"/>
              </a:rPr>
              <a:t>Values</a:t>
            </a:r>
            <a:r>
              <a:rPr sz="1800" spc="-15" baseline="-20833" dirty="0">
                <a:latin typeface="Calibri"/>
                <a:cs typeface="Calibri"/>
              </a:rPr>
              <a:t>(</a:t>
            </a:r>
            <a:r>
              <a:rPr sz="1800" i="1" spc="-15" baseline="-20833" dirty="0">
                <a:latin typeface="Calibri"/>
                <a:cs typeface="Calibri"/>
              </a:rPr>
              <a:t>A</a:t>
            </a:r>
            <a:r>
              <a:rPr sz="1800" spc="-15" baseline="-20833" dirty="0">
                <a:latin typeface="Calibri"/>
                <a:cs typeface="Calibri"/>
              </a:rPr>
              <a:t>) </a:t>
            </a:r>
            <a:r>
              <a:rPr sz="2700" spc="-15" baseline="23148" dirty="0">
                <a:latin typeface="Calibri"/>
                <a:cs typeface="Calibri"/>
              </a:rPr>
              <a:t>|</a:t>
            </a:r>
            <a:r>
              <a:rPr sz="2700" i="1" spc="-15" baseline="23148" dirty="0">
                <a:latin typeface="Calibri"/>
                <a:cs typeface="Calibri"/>
              </a:rPr>
              <a:t>S</a:t>
            </a:r>
            <a:r>
              <a:rPr sz="1800" i="1" spc="-15" baseline="13888" dirty="0">
                <a:latin typeface="Calibri"/>
                <a:cs typeface="Calibri"/>
              </a:rPr>
              <a:t>v</a:t>
            </a:r>
            <a:r>
              <a:rPr sz="2700" spc="-15" baseline="23148" dirty="0">
                <a:latin typeface="Calibri"/>
                <a:cs typeface="Calibri"/>
              </a:rPr>
              <a:t>|</a:t>
            </a:r>
            <a:r>
              <a:rPr sz="2700" spc="-187" baseline="23148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Entropy</a:t>
            </a:r>
            <a:r>
              <a:rPr sz="1800" spc="-10" dirty="0">
                <a:latin typeface="Calibri"/>
                <a:cs typeface="Calibri"/>
              </a:rPr>
              <a:t>(</a:t>
            </a:r>
            <a:r>
              <a:rPr sz="1800" i="1" spc="-10" dirty="0">
                <a:latin typeface="Calibri"/>
                <a:cs typeface="Calibri"/>
              </a:rPr>
              <a:t>S</a:t>
            </a:r>
            <a:r>
              <a:rPr sz="1800" i="1" spc="-15" baseline="-20833" dirty="0">
                <a:latin typeface="Calibri"/>
                <a:cs typeface="Calibri"/>
              </a:rPr>
              <a:t>v</a:t>
            </a:r>
            <a:r>
              <a:rPr sz="1800" spc="-10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500438" y="1947863"/>
            <a:ext cx="315912" cy="2857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spc="-5" dirty="0">
                <a:latin typeface="Calibri"/>
                <a:cs typeface="Calibri"/>
              </a:rPr>
              <a:t>|</a:t>
            </a:r>
            <a:r>
              <a:rPr sz="1800" dirty="0">
                <a:latin typeface="Calibri"/>
                <a:cs typeface="Calibri"/>
              </a:rPr>
              <a:t>S|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981" name="object 46"/>
          <p:cNvSpPr>
            <a:spLocks/>
          </p:cNvSpPr>
          <p:nvPr/>
        </p:nvSpPr>
        <p:spPr bwMode="auto">
          <a:xfrm>
            <a:off x="3467100" y="1966913"/>
            <a:ext cx="382588" cy="1587"/>
          </a:xfrm>
          <a:custGeom>
            <a:avLst/>
            <a:gdLst/>
            <a:ahLst/>
            <a:cxnLst>
              <a:cxn ang="0">
                <a:pos x="0" y="1587"/>
              </a:cxn>
              <a:cxn ang="0">
                <a:pos x="381774" y="0"/>
              </a:cxn>
            </a:cxnLst>
            <a:rect l="0" t="0" r="r" b="b"/>
            <a:pathLst>
              <a:path w="382270" h="1905">
                <a:moveTo>
                  <a:pt x="0" y="1587"/>
                </a:moveTo>
                <a:lnTo>
                  <a:pt x="381774" y="0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9982" name="object 47"/>
          <p:cNvSpPr>
            <a:spLocks noChangeArrowheads="1"/>
          </p:cNvSpPr>
          <p:nvPr/>
        </p:nvSpPr>
        <p:spPr bwMode="auto">
          <a:xfrm>
            <a:off x="1096963" y="5545138"/>
            <a:ext cx="7239000" cy="811212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9983" name="object 48"/>
          <p:cNvSpPr>
            <a:spLocks noChangeArrowheads="1"/>
          </p:cNvSpPr>
          <p:nvPr/>
        </p:nvSpPr>
        <p:spPr bwMode="auto">
          <a:xfrm>
            <a:off x="1077913" y="5529263"/>
            <a:ext cx="7237412" cy="768350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9984" name="object 49"/>
          <p:cNvSpPr>
            <a:spLocks noChangeArrowheads="1"/>
          </p:cNvSpPr>
          <p:nvPr/>
        </p:nvSpPr>
        <p:spPr bwMode="auto">
          <a:xfrm>
            <a:off x="1143000" y="5572125"/>
            <a:ext cx="7143750" cy="714375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9985" name="object 50"/>
          <p:cNvSpPr>
            <a:spLocks/>
          </p:cNvSpPr>
          <p:nvPr/>
        </p:nvSpPr>
        <p:spPr bwMode="auto">
          <a:xfrm>
            <a:off x="1143000" y="5572125"/>
            <a:ext cx="7143750" cy="714375"/>
          </a:xfrm>
          <a:custGeom>
            <a:avLst/>
            <a:gdLst/>
            <a:ahLst/>
            <a:cxnLst>
              <a:cxn ang="0">
                <a:pos x="0" y="119062"/>
              </a:cxn>
              <a:cxn ang="0">
                <a:pos x="9355" y="72716"/>
              </a:cxn>
              <a:cxn ang="0">
                <a:pos x="34871" y="34871"/>
              </a:cxn>
              <a:cxn ang="0">
                <a:pos x="72716" y="9355"/>
              </a:cxn>
              <a:cxn ang="0">
                <a:pos x="119062" y="0"/>
              </a:cxn>
              <a:cxn ang="0">
                <a:pos x="7024738" y="0"/>
              </a:cxn>
              <a:cxn ang="0">
                <a:pos x="7071079" y="9355"/>
              </a:cxn>
              <a:cxn ang="0">
                <a:pos x="7108925" y="34871"/>
              </a:cxn>
              <a:cxn ang="0">
                <a:pos x="7134443" y="72716"/>
              </a:cxn>
              <a:cxn ang="0">
                <a:pos x="7143800" y="119062"/>
              </a:cxn>
              <a:cxn ang="0">
                <a:pos x="7143800" y="595312"/>
              </a:cxn>
              <a:cxn ang="0">
                <a:pos x="7134443" y="641658"/>
              </a:cxn>
              <a:cxn ang="0">
                <a:pos x="7108925" y="679503"/>
              </a:cxn>
              <a:cxn ang="0">
                <a:pos x="7071079" y="705019"/>
              </a:cxn>
              <a:cxn ang="0">
                <a:pos x="7024738" y="714375"/>
              </a:cxn>
              <a:cxn ang="0">
                <a:pos x="119062" y="714375"/>
              </a:cxn>
              <a:cxn ang="0">
                <a:pos x="72716" y="705019"/>
              </a:cxn>
              <a:cxn ang="0">
                <a:pos x="34871" y="679503"/>
              </a:cxn>
              <a:cxn ang="0">
                <a:pos x="9355" y="641658"/>
              </a:cxn>
              <a:cxn ang="0">
                <a:pos x="0" y="595312"/>
              </a:cxn>
              <a:cxn ang="0">
                <a:pos x="0" y="119062"/>
              </a:cxn>
            </a:cxnLst>
            <a:rect l="0" t="0" r="r" b="b"/>
            <a:pathLst>
              <a:path w="7144384" h="714375">
                <a:moveTo>
                  <a:pt x="0" y="119062"/>
                </a:moveTo>
                <a:lnTo>
                  <a:pt x="9355" y="72716"/>
                </a:lnTo>
                <a:lnTo>
                  <a:pt x="34871" y="34871"/>
                </a:lnTo>
                <a:lnTo>
                  <a:pt x="72716" y="9355"/>
                </a:lnTo>
                <a:lnTo>
                  <a:pt x="119062" y="0"/>
                </a:lnTo>
                <a:lnTo>
                  <a:pt x="7024738" y="0"/>
                </a:lnTo>
                <a:lnTo>
                  <a:pt x="7071079" y="9355"/>
                </a:lnTo>
                <a:lnTo>
                  <a:pt x="7108925" y="34871"/>
                </a:lnTo>
                <a:lnTo>
                  <a:pt x="7134443" y="72716"/>
                </a:lnTo>
                <a:lnTo>
                  <a:pt x="7143800" y="119062"/>
                </a:lnTo>
                <a:lnTo>
                  <a:pt x="7143800" y="595312"/>
                </a:lnTo>
                <a:lnTo>
                  <a:pt x="7134443" y="641658"/>
                </a:lnTo>
                <a:lnTo>
                  <a:pt x="7108925" y="679503"/>
                </a:lnTo>
                <a:lnTo>
                  <a:pt x="7071079" y="705019"/>
                </a:lnTo>
                <a:lnTo>
                  <a:pt x="7024738" y="714375"/>
                </a:lnTo>
                <a:lnTo>
                  <a:pt x="119062" y="714375"/>
                </a:lnTo>
                <a:lnTo>
                  <a:pt x="72716" y="705019"/>
                </a:lnTo>
                <a:lnTo>
                  <a:pt x="34871" y="679503"/>
                </a:lnTo>
                <a:lnTo>
                  <a:pt x="9355" y="641658"/>
                </a:lnTo>
                <a:lnTo>
                  <a:pt x="0" y="595312"/>
                </a:lnTo>
                <a:lnTo>
                  <a:pt x="0" y="119062"/>
                </a:lnTo>
                <a:close/>
              </a:path>
            </a:pathLst>
          </a:custGeom>
          <a:noFill/>
          <a:ln w="12700">
            <a:solidFill>
              <a:srgbClr val="BD4A47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1" name="object 51"/>
          <p:cNvSpPr txBox="1"/>
          <p:nvPr/>
        </p:nvSpPr>
        <p:spPr>
          <a:xfrm>
            <a:off x="1257300" y="5608638"/>
            <a:ext cx="6875463" cy="6350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alibri"/>
                <a:cs typeface="Calibri"/>
              </a:rPr>
              <a:t>Gain(S,Outlook) = 0.940 – (5/14)(0.971) – (4/14)(0) –</a:t>
            </a:r>
            <a:r>
              <a:rPr sz="2000" spc="15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(5/14)(0.971)</a:t>
            </a:r>
            <a:endParaRPr sz="2000">
              <a:latin typeface="Calibri"/>
              <a:cs typeface="Calibri"/>
            </a:endParaRPr>
          </a:p>
          <a:p>
            <a:pPr marL="172656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alibri"/>
                <a:cs typeface="Calibri"/>
              </a:rPr>
              <a:t>=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0.246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9987" name="object 52"/>
          <p:cNvSpPr>
            <a:spLocks/>
          </p:cNvSpPr>
          <p:nvPr/>
        </p:nvSpPr>
        <p:spPr bwMode="auto">
          <a:xfrm>
            <a:off x="5572125" y="4786313"/>
            <a:ext cx="1643063" cy="214312"/>
          </a:xfrm>
          <a:custGeom>
            <a:avLst/>
            <a:gdLst/>
            <a:ahLst/>
            <a:cxnLst>
              <a:cxn ang="0">
                <a:pos x="0" y="214312"/>
              </a:cxn>
              <a:cxn ang="0">
                <a:pos x="1643075" y="0"/>
              </a:cxn>
            </a:cxnLst>
            <a:rect l="0" t="0" r="r" b="b"/>
            <a:pathLst>
              <a:path w="1643379" h="214629">
                <a:moveTo>
                  <a:pt x="0" y="214312"/>
                </a:moveTo>
                <a:lnTo>
                  <a:pt x="1643075" y="0"/>
                </a:lnTo>
              </a:path>
            </a:pathLst>
          </a:cu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3" name="object 53"/>
          <p:cNvSpPr txBox="1"/>
          <p:nvPr/>
        </p:nvSpPr>
        <p:spPr>
          <a:xfrm>
            <a:off x="7437438" y="4762500"/>
            <a:ext cx="1106487" cy="3794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ct val="65000"/>
              </a:lnSpc>
            </a:pPr>
            <a:r>
              <a:rPr lang="th-TH" sz="1800">
                <a:solidFill>
                  <a:srgbClr val="FF0000"/>
                </a:solidFill>
                <a:latin typeface="Calibri" pitchFamily="34" charset="0"/>
                <a:cs typeface="Cordia New" pitchFamily="34" charset="-34"/>
              </a:rPr>
              <a:t>no negative  example</a:t>
            </a:r>
            <a:endParaRPr lang="th-TH" sz="1800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4" name="object 54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2: </a:t>
            </a:r>
            <a:r>
              <a:rPr dirty="0">
                <a:latin typeface="Tahoma"/>
                <a:cs typeface="Tahoma"/>
              </a:rPr>
              <a:t>Basic </a:t>
            </a:r>
            <a:r>
              <a:rPr spc="-5" dirty="0">
                <a:latin typeface="Tahoma"/>
                <a:cs typeface="Tahoma"/>
              </a:rPr>
              <a:t>Data Mining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Techniques</a:t>
            </a:r>
          </a:p>
        </p:txBody>
      </p:sp>
      <p:sp>
        <p:nvSpPr>
          <p:cNvPr id="39990" name="object 5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B6CB1794-9F48-460B-B72B-58E9B15C5D76}" type="slidenum">
              <a:rPr lang="th-TH"/>
              <a:pPr marL="25400"/>
              <a:t>33</a:t>
            </a:fld>
            <a:endParaRPr lang="th-TH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spc="-5" dirty="0"/>
              <a:t>Tree</a:t>
            </a:r>
            <a:r>
              <a:rPr sz="3600" spc="-85" dirty="0"/>
              <a:t> </a:t>
            </a:r>
            <a:r>
              <a:rPr sz="3600" spc="-5" dirty="0"/>
              <a:t>Construction</a:t>
            </a:r>
            <a:endParaRPr sz="3600"/>
          </a:p>
        </p:txBody>
      </p:sp>
      <p:sp>
        <p:nvSpPr>
          <p:cNvPr id="40962" name="object 3"/>
          <p:cNvSpPr>
            <a:spLocks noChangeArrowheads="1"/>
          </p:cNvSpPr>
          <p:nvPr/>
        </p:nvSpPr>
        <p:spPr bwMode="auto">
          <a:xfrm>
            <a:off x="1990725" y="1663700"/>
            <a:ext cx="1165225" cy="452438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0963" name="object 4"/>
          <p:cNvSpPr>
            <a:spLocks noChangeArrowheads="1"/>
          </p:cNvSpPr>
          <p:nvPr/>
        </p:nvSpPr>
        <p:spPr bwMode="auto">
          <a:xfrm>
            <a:off x="1965325" y="1620838"/>
            <a:ext cx="1216025" cy="46355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0964" name="object 5"/>
          <p:cNvSpPr>
            <a:spLocks noChangeArrowheads="1"/>
          </p:cNvSpPr>
          <p:nvPr/>
        </p:nvSpPr>
        <p:spPr bwMode="auto">
          <a:xfrm>
            <a:off x="2035175" y="1690688"/>
            <a:ext cx="1071563" cy="357187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0965" name="object 6"/>
          <p:cNvSpPr>
            <a:spLocks/>
          </p:cNvSpPr>
          <p:nvPr/>
        </p:nvSpPr>
        <p:spPr bwMode="auto">
          <a:xfrm>
            <a:off x="2035175" y="1690688"/>
            <a:ext cx="1073150" cy="3571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71575" y="0"/>
              </a:cxn>
              <a:cxn ang="0">
                <a:pos x="1071575" y="357187"/>
              </a:cxn>
              <a:cxn ang="0">
                <a:pos x="0" y="357187"/>
              </a:cxn>
              <a:cxn ang="0">
                <a:pos x="0" y="0"/>
              </a:cxn>
            </a:cxnLst>
            <a:rect l="0" t="0" r="r" b="b"/>
            <a:pathLst>
              <a:path w="1071880" h="357505">
                <a:moveTo>
                  <a:pt x="0" y="0"/>
                </a:moveTo>
                <a:lnTo>
                  <a:pt x="1071575" y="0"/>
                </a:lnTo>
                <a:lnTo>
                  <a:pt x="1071575" y="357187"/>
                </a:lnTo>
                <a:lnTo>
                  <a:pt x="0" y="357187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" name="object 7"/>
          <p:cNvSpPr txBox="1"/>
          <p:nvPr/>
        </p:nvSpPr>
        <p:spPr>
          <a:xfrm>
            <a:off x="2144713" y="1700213"/>
            <a:ext cx="854075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10" dirty="0">
                <a:latin typeface="Calibri"/>
                <a:cs typeface="Calibri"/>
              </a:rPr>
              <a:t>Ou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l</a:t>
            </a:r>
            <a:r>
              <a:rPr sz="2000" spc="-5" dirty="0">
                <a:latin typeface="Calibri"/>
                <a:cs typeface="Calibri"/>
              </a:rPr>
              <a:t>ook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0967" name="object 8"/>
          <p:cNvSpPr>
            <a:spLocks/>
          </p:cNvSpPr>
          <p:nvPr/>
        </p:nvSpPr>
        <p:spPr bwMode="auto">
          <a:xfrm>
            <a:off x="928688" y="2047875"/>
            <a:ext cx="1643062" cy="714375"/>
          </a:xfrm>
          <a:custGeom>
            <a:avLst/>
            <a:gdLst/>
            <a:ahLst/>
            <a:cxnLst>
              <a:cxn ang="0">
                <a:pos x="1643075" y="0"/>
              </a:cxn>
              <a:cxn ang="0">
                <a:pos x="0" y="714375"/>
              </a:cxn>
            </a:cxnLst>
            <a:rect l="0" t="0" r="r" b="b"/>
            <a:pathLst>
              <a:path w="1643380" h="714375">
                <a:moveTo>
                  <a:pt x="1643075" y="0"/>
                </a:moveTo>
                <a:lnTo>
                  <a:pt x="0" y="714375"/>
                </a:lnTo>
              </a:path>
            </a:pathLst>
          </a:custGeom>
          <a:noFill/>
          <a:ln w="28575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0968" name="object 9"/>
          <p:cNvSpPr>
            <a:spLocks/>
          </p:cNvSpPr>
          <p:nvPr/>
        </p:nvSpPr>
        <p:spPr bwMode="auto">
          <a:xfrm>
            <a:off x="2571750" y="2047875"/>
            <a:ext cx="1571625" cy="7143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571637" y="714375"/>
              </a:cxn>
            </a:cxnLst>
            <a:rect l="0" t="0" r="r" b="b"/>
            <a:pathLst>
              <a:path w="1571625" h="714375">
                <a:moveTo>
                  <a:pt x="0" y="0"/>
                </a:moveTo>
                <a:lnTo>
                  <a:pt x="1571637" y="714375"/>
                </a:lnTo>
              </a:path>
            </a:pathLst>
          </a:custGeom>
          <a:noFill/>
          <a:ln w="28575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" name="object 10"/>
          <p:cNvSpPr txBox="1"/>
          <p:nvPr/>
        </p:nvSpPr>
        <p:spPr>
          <a:xfrm>
            <a:off x="1114425" y="2105025"/>
            <a:ext cx="652463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10" dirty="0">
                <a:latin typeface="Calibri"/>
                <a:cs typeface="Calibri"/>
              </a:rPr>
              <a:t>Sun</a:t>
            </a:r>
            <a:r>
              <a:rPr sz="2000" spc="-45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02013" y="2147888"/>
            <a:ext cx="476250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alibri"/>
                <a:cs typeface="Calibri"/>
              </a:rPr>
              <a:t>Ra</a:t>
            </a:r>
            <a:r>
              <a:rPr sz="2000" spc="-10" dirty="0">
                <a:latin typeface="Calibri"/>
                <a:cs typeface="Calibri"/>
              </a:rPr>
              <a:t>in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0971" name="object 12"/>
          <p:cNvSpPr>
            <a:spLocks/>
          </p:cNvSpPr>
          <p:nvPr/>
        </p:nvSpPr>
        <p:spPr bwMode="auto">
          <a:xfrm>
            <a:off x="2570163" y="2047875"/>
            <a:ext cx="1587" cy="714375"/>
          </a:xfrm>
          <a:custGeom>
            <a:avLst/>
            <a:gdLst/>
            <a:ahLst/>
            <a:cxnLst>
              <a:cxn ang="0">
                <a:pos x="825" y="0"/>
              </a:cxn>
              <a:cxn ang="0">
                <a:pos x="0" y="714375"/>
              </a:cxn>
            </a:cxnLst>
            <a:rect l="0" t="0" r="r" b="b"/>
            <a:pathLst>
              <a:path w="1269" h="714375">
                <a:moveTo>
                  <a:pt x="825" y="0"/>
                </a:moveTo>
                <a:lnTo>
                  <a:pt x="0" y="714375"/>
                </a:lnTo>
              </a:path>
            </a:pathLst>
          </a:custGeom>
          <a:noFill/>
          <a:ln w="28575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" name="object 13"/>
          <p:cNvSpPr txBox="1"/>
          <p:nvPr/>
        </p:nvSpPr>
        <p:spPr>
          <a:xfrm>
            <a:off x="2114550" y="2219325"/>
            <a:ext cx="923925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20" dirty="0">
                <a:latin typeface="Calibri"/>
                <a:cs typeface="Calibri"/>
              </a:rPr>
              <a:t>Overcast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9438" y="2720975"/>
            <a:ext cx="638175" cy="2984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[2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+</a:t>
            </a: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,3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-</a:t>
            </a: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74888" y="2720975"/>
            <a:ext cx="638175" cy="2984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[4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+</a:t>
            </a: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,0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-</a:t>
            </a: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65563" y="2733675"/>
            <a:ext cx="638175" cy="2984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[3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+</a:t>
            </a: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,2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-</a:t>
            </a: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0976" name="object 17"/>
          <p:cNvSpPr>
            <a:spLocks noChangeArrowheads="1"/>
          </p:cNvSpPr>
          <p:nvPr/>
        </p:nvSpPr>
        <p:spPr bwMode="auto">
          <a:xfrm>
            <a:off x="6346825" y="2128838"/>
            <a:ext cx="1166813" cy="452437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0977" name="object 18"/>
          <p:cNvSpPr>
            <a:spLocks noChangeArrowheads="1"/>
          </p:cNvSpPr>
          <p:nvPr/>
        </p:nvSpPr>
        <p:spPr bwMode="auto">
          <a:xfrm>
            <a:off x="6423025" y="2085975"/>
            <a:ext cx="1014413" cy="698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0978" name="object 19"/>
          <p:cNvSpPr>
            <a:spLocks noChangeArrowheads="1"/>
          </p:cNvSpPr>
          <p:nvPr/>
        </p:nvSpPr>
        <p:spPr bwMode="auto">
          <a:xfrm>
            <a:off x="6423025" y="2513013"/>
            <a:ext cx="1014413" cy="36512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0979" name="object 20"/>
          <p:cNvSpPr>
            <a:spLocks noChangeArrowheads="1"/>
          </p:cNvSpPr>
          <p:nvPr/>
        </p:nvSpPr>
        <p:spPr bwMode="auto">
          <a:xfrm>
            <a:off x="6394450" y="2155825"/>
            <a:ext cx="1071563" cy="357188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0980" name="object 21"/>
          <p:cNvSpPr>
            <a:spLocks/>
          </p:cNvSpPr>
          <p:nvPr/>
        </p:nvSpPr>
        <p:spPr bwMode="auto">
          <a:xfrm>
            <a:off x="6394450" y="2155825"/>
            <a:ext cx="1071563" cy="3571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71575" y="0"/>
              </a:cxn>
              <a:cxn ang="0">
                <a:pos x="1071575" y="357187"/>
              </a:cxn>
              <a:cxn ang="0">
                <a:pos x="0" y="357187"/>
              </a:cxn>
              <a:cxn ang="0">
                <a:pos x="0" y="0"/>
              </a:cxn>
            </a:cxnLst>
            <a:rect l="0" t="0" r="r" b="b"/>
            <a:pathLst>
              <a:path w="1071879" h="357505">
                <a:moveTo>
                  <a:pt x="0" y="0"/>
                </a:moveTo>
                <a:lnTo>
                  <a:pt x="1071575" y="0"/>
                </a:lnTo>
                <a:lnTo>
                  <a:pt x="1071575" y="357187"/>
                </a:lnTo>
                <a:lnTo>
                  <a:pt x="0" y="357187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2" name="object 22"/>
          <p:cNvSpPr txBox="1"/>
          <p:nvPr/>
        </p:nvSpPr>
        <p:spPr>
          <a:xfrm>
            <a:off x="6604000" y="2165350"/>
            <a:ext cx="652463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19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emp.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0982" name="object 23"/>
          <p:cNvSpPr>
            <a:spLocks/>
          </p:cNvSpPr>
          <p:nvPr/>
        </p:nvSpPr>
        <p:spPr bwMode="auto">
          <a:xfrm>
            <a:off x="5286375" y="2513013"/>
            <a:ext cx="1643063" cy="714375"/>
          </a:xfrm>
          <a:custGeom>
            <a:avLst/>
            <a:gdLst/>
            <a:ahLst/>
            <a:cxnLst>
              <a:cxn ang="0">
                <a:pos x="1643075" y="0"/>
              </a:cxn>
              <a:cxn ang="0">
                <a:pos x="0" y="714375"/>
              </a:cxn>
            </a:cxnLst>
            <a:rect l="0" t="0" r="r" b="b"/>
            <a:pathLst>
              <a:path w="1643379" h="714375">
                <a:moveTo>
                  <a:pt x="1643075" y="0"/>
                </a:moveTo>
                <a:lnTo>
                  <a:pt x="0" y="714375"/>
                </a:lnTo>
              </a:path>
            </a:pathLst>
          </a:custGeom>
          <a:noFill/>
          <a:ln w="28575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0983" name="object 24"/>
          <p:cNvSpPr>
            <a:spLocks/>
          </p:cNvSpPr>
          <p:nvPr/>
        </p:nvSpPr>
        <p:spPr bwMode="auto">
          <a:xfrm>
            <a:off x="6929438" y="2513013"/>
            <a:ext cx="1571625" cy="7143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571637" y="714375"/>
              </a:cxn>
            </a:cxnLst>
            <a:rect l="0" t="0" r="r" b="b"/>
            <a:pathLst>
              <a:path w="1571625" h="714375">
                <a:moveTo>
                  <a:pt x="0" y="0"/>
                </a:moveTo>
                <a:lnTo>
                  <a:pt x="1571637" y="714375"/>
                </a:lnTo>
              </a:path>
            </a:pathLst>
          </a:custGeom>
          <a:noFill/>
          <a:ln w="28575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5" name="object 25"/>
          <p:cNvSpPr txBox="1"/>
          <p:nvPr/>
        </p:nvSpPr>
        <p:spPr>
          <a:xfrm>
            <a:off x="5727700" y="2570163"/>
            <a:ext cx="403225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1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ot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759700" y="2613025"/>
            <a:ext cx="487363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alibri"/>
                <a:cs typeface="Calibri"/>
              </a:rPr>
              <a:t>Cool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0986" name="object 27"/>
          <p:cNvSpPr>
            <a:spLocks/>
          </p:cNvSpPr>
          <p:nvPr/>
        </p:nvSpPr>
        <p:spPr bwMode="auto">
          <a:xfrm>
            <a:off x="6927850" y="2513013"/>
            <a:ext cx="1588" cy="714375"/>
          </a:xfrm>
          <a:custGeom>
            <a:avLst/>
            <a:gdLst/>
            <a:ahLst/>
            <a:cxnLst>
              <a:cxn ang="0">
                <a:pos x="825" y="0"/>
              </a:cxn>
              <a:cxn ang="0">
                <a:pos x="0" y="714375"/>
              </a:cxn>
            </a:cxnLst>
            <a:rect l="0" t="0" r="r" b="b"/>
            <a:pathLst>
              <a:path w="1270" h="714375">
                <a:moveTo>
                  <a:pt x="825" y="0"/>
                </a:moveTo>
                <a:lnTo>
                  <a:pt x="0" y="714375"/>
                </a:lnTo>
              </a:path>
            </a:pathLst>
          </a:custGeom>
          <a:noFill/>
          <a:ln w="28575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8" name="object 28"/>
          <p:cNvSpPr txBox="1"/>
          <p:nvPr/>
        </p:nvSpPr>
        <p:spPr>
          <a:xfrm>
            <a:off x="6635750" y="2684463"/>
            <a:ext cx="492125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alibri"/>
                <a:cs typeface="Calibri"/>
              </a:rPr>
              <a:t>M</a:t>
            </a:r>
            <a:r>
              <a:rPr sz="2000" spc="-10" dirty="0">
                <a:latin typeface="Calibri"/>
                <a:cs typeface="Calibri"/>
              </a:rPr>
              <a:t>ild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937125" y="3186113"/>
            <a:ext cx="638175" cy="2984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[2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+</a:t>
            </a: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,2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-</a:t>
            </a: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632575" y="3186113"/>
            <a:ext cx="638175" cy="2984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[4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+</a:t>
            </a: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,2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-</a:t>
            </a: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223250" y="3198813"/>
            <a:ext cx="638175" cy="2984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[3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+</a:t>
            </a: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,1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-</a:t>
            </a: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0991" name="object 32"/>
          <p:cNvSpPr>
            <a:spLocks noChangeArrowheads="1"/>
          </p:cNvSpPr>
          <p:nvPr/>
        </p:nvSpPr>
        <p:spPr bwMode="auto">
          <a:xfrm>
            <a:off x="1954213" y="3903663"/>
            <a:ext cx="1166812" cy="452437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0992" name="object 33"/>
          <p:cNvSpPr>
            <a:spLocks noChangeArrowheads="1"/>
          </p:cNvSpPr>
          <p:nvPr/>
        </p:nvSpPr>
        <p:spPr bwMode="auto">
          <a:xfrm>
            <a:off x="1871663" y="3859213"/>
            <a:ext cx="1330325" cy="46355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0993" name="object 34"/>
          <p:cNvSpPr>
            <a:spLocks noChangeArrowheads="1"/>
          </p:cNvSpPr>
          <p:nvPr/>
        </p:nvSpPr>
        <p:spPr bwMode="auto">
          <a:xfrm>
            <a:off x="2000250" y="3929063"/>
            <a:ext cx="1071563" cy="357187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000250" y="3929063"/>
            <a:ext cx="1071563" cy="357187"/>
          </a:xfrm>
          <a:prstGeom prst="rect">
            <a:avLst/>
          </a:prstGeom>
          <a:ln w="12700">
            <a:solidFill>
              <a:srgbClr val="497DBA"/>
            </a:solidFill>
          </a:ln>
        </p:spPr>
        <p:txBody>
          <a:bodyPr lIns="0" tIns="3175" rIns="0" bIns="0">
            <a:spAutoFit/>
          </a:bodyPr>
          <a:lstStyle/>
          <a:p>
            <a:pPr marL="57150" fontAlgn="auto">
              <a:spcBef>
                <a:spcPts val="25"/>
              </a:spcBef>
              <a:spcAft>
                <a:spcPts val="0"/>
              </a:spcAft>
              <a:defRPr/>
            </a:pPr>
            <a:r>
              <a:rPr sz="2000" spc="-5" dirty="0">
                <a:latin typeface="Calibri"/>
                <a:cs typeface="Calibri"/>
              </a:rPr>
              <a:t>Humidity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0995" name="object 36"/>
          <p:cNvSpPr>
            <a:spLocks/>
          </p:cNvSpPr>
          <p:nvPr/>
        </p:nvSpPr>
        <p:spPr bwMode="auto">
          <a:xfrm>
            <a:off x="1874838" y="4286250"/>
            <a:ext cx="661987" cy="857250"/>
          </a:xfrm>
          <a:custGeom>
            <a:avLst/>
            <a:gdLst/>
            <a:ahLst/>
            <a:cxnLst>
              <a:cxn ang="0">
                <a:pos x="661822" y="0"/>
              </a:cxn>
              <a:cxn ang="0">
                <a:pos x="0" y="857250"/>
              </a:cxn>
            </a:cxnLst>
            <a:rect l="0" t="0" r="r" b="b"/>
            <a:pathLst>
              <a:path w="662305" h="857250">
                <a:moveTo>
                  <a:pt x="661822" y="0"/>
                </a:moveTo>
                <a:lnTo>
                  <a:pt x="0" y="857250"/>
                </a:lnTo>
              </a:path>
            </a:pathLst>
          </a:custGeom>
          <a:noFill/>
          <a:ln w="28575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0996" name="object 37"/>
          <p:cNvSpPr>
            <a:spLocks/>
          </p:cNvSpPr>
          <p:nvPr/>
        </p:nvSpPr>
        <p:spPr bwMode="auto">
          <a:xfrm>
            <a:off x="2535238" y="4286250"/>
            <a:ext cx="617537" cy="8572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6978" y="857250"/>
              </a:cxn>
            </a:cxnLst>
            <a:rect l="0" t="0" r="r" b="b"/>
            <a:pathLst>
              <a:path w="617219" h="857250">
                <a:moveTo>
                  <a:pt x="0" y="0"/>
                </a:moveTo>
                <a:lnTo>
                  <a:pt x="616978" y="857250"/>
                </a:lnTo>
              </a:path>
            </a:pathLst>
          </a:custGeom>
          <a:noFill/>
          <a:ln w="28575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8" name="object 38"/>
          <p:cNvSpPr txBox="1"/>
          <p:nvPr/>
        </p:nvSpPr>
        <p:spPr>
          <a:xfrm>
            <a:off x="2079625" y="3603625"/>
            <a:ext cx="892175" cy="2984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D:</a:t>
            </a:r>
            <a:r>
              <a:rPr sz="1800" spc="-8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[9+,5-]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506538" y="4602163"/>
            <a:ext cx="638175" cy="8001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alibri"/>
                <a:cs typeface="Calibri"/>
              </a:rPr>
              <a:t>High</a:t>
            </a:r>
            <a:endParaRPr sz="2000">
              <a:latin typeface="Calibri"/>
              <a:cs typeface="Calibri"/>
            </a:endParaRPr>
          </a:p>
          <a:p>
            <a:pPr marL="12700" fontAlgn="auto">
              <a:spcBef>
                <a:spcPts val="1550"/>
              </a:spcBef>
              <a:spcAft>
                <a:spcPts val="0"/>
              </a:spcAft>
              <a:defRPr/>
            </a:pP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[3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+</a:t>
            </a: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,4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-</a:t>
            </a: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863850" y="4602163"/>
            <a:ext cx="938213" cy="8001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555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alibri"/>
                <a:cs typeface="Calibri"/>
              </a:rPr>
              <a:t>No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mal</a:t>
            </a:r>
            <a:endParaRPr sz="2000">
              <a:latin typeface="Calibri"/>
              <a:cs typeface="Calibri"/>
            </a:endParaRPr>
          </a:p>
          <a:p>
            <a:pPr marL="12700" fontAlgn="auto">
              <a:spcBef>
                <a:spcPts val="1550"/>
              </a:spcBef>
              <a:spcAft>
                <a:spcPts val="0"/>
              </a:spcAft>
              <a:defRPr/>
            </a:pP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[6+,1-]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1000" name="object 41"/>
          <p:cNvSpPr>
            <a:spLocks noChangeArrowheads="1"/>
          </p:cNvSpPr>
          <p:nvPr/>
        </p:nvSpPr>
        <p:spPr bwMode="auto">
          <a:xfrm>
            <a:off x="6240463" y="4402138"/>
            <a:ext cx="1166812" cy="454025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1001" name="object 42"/>
          <p:cNvSpPr>
            <a:spLocks noChangeArrowheads="1"/>
          </p:cNvSpPr>
          <p:nvPr/>
        </p:nvSpPr>
        <p:spPr bwMode="auto">
          <a:xfrm>
            <a:off x="6354763" y="4359275"/>
            <a:ext cx="938212" cy="69850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1002" name="object 43"/>
          <p:cNvSpPr>
            <a:spLocks noChangeArrowheads="1"/>
          </p:cNvSpPr>
          <p:nvPr/>
        </p:nvSpPr>
        <p:spPr bwMode="auto">
          <a:xfrm>
            <a:off x="6354763" y="4786313"/>
            <a:ext cx="938212" cy="36512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1003" name="object 44"/>
          <p:cNvSpPr>
            <a:spLocks noChangeArrowheads="1"/>
          </p:cNvSpPr>
          <p:nvPr/>
        </p:nvSpPr>
        <p:spPr bwMode="auto">
          <a:xfrm>
            <a:off x="6286500" y="4429125"/>
            <a:ext cx="1071563" cy="357188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286500" y="4429125"/>
            <a:ext cx="1071563" cy="357188"/>
          </a:xfrm>
          <a:prstGeom prst="rect">
            <a:avLst/>
          </a:prstGeom>
          <a:ln w="12700">
            <a:solidFill>
              <a:srgbClr val="497DBA"/>
            </a:solidFill>
          </a:ln>
        </p:spPr>
        <p:txBody>
          <a:bodyPr lIns="0" tIns="3175" rIns="0" bIns="0">
            <a:spAutoFit/>
          </a:bodyPr>
          <a:lstStyle/>
          <a:p>
            <a:pPr marL="254000" fontAlgn="auto">
              <a:spcBef>
                <a:spcPts val="25"/>
              </a:spcBef>
              <a:spcAft>
                <a:spcPts val="0"/>
              </a:spcAft>
              <a:defRPr/>
            </a:pPr>
            <a:r>
              <a:rPr sz="2000" spc="-5" dirty="0">
                <a:latin typeface="Calibri"/>
                <a:cs typeface="Calibri"/>
              </a:rPr>
              <a:t>Wind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1005" name="object 46"/>
          <p:cNvSpPr>
            <a:spLocks/>
          </p:cNvSpPr>
          <p:nvPr/>
        </p:nvSpPr>
        <p:spPr bwMode="auto">
          <a:xfrm>
            <a:off x="6232525" y="4786313"/>
            <a:ext cx="590550" cy="857250"/>
          </a:xfrm>
          <a:custGeom>
            <a:avLst/>
            <a:gdLst/>
            <a:ahLst/>
            <a:cxnLst>
              <a:cxn ang="0">
                <a:pos x="590384" y="0"/>
              </a:cxn>
              <a:cxn ang="0">
                <a:pos x="0" y="857250"/>
              </a:cxn>
            </a:cxnLst>
            <a:rect l="0" t="0" r="r" b="b"/>
            <a:pathLst>
              <a:path w="590550" h="857250">
                <a:moveTo>
                  <a:pt x="590384" y="0"/>
                </a:moveTo>
                <a:lnTo>
                  <a:pt x="0" y="857250"/>
                </a:lnTo>
              </a:path>
            </a:pathLst>
          </a:custGeom>
          <a:noFill/>
          <a:ln w="28575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1006" name="object 47"/>
          <p:cNvSpPr>
            <a:spLocks/>
          </p:cNvSpPr>
          <p:nvPr/>
        </p:nvSpPr>
        <p:spPr bwMode="auto">
          <a:xfrm>
            <a:off x="6823075" y="4786313"/>
            <a:ext cx="615950" cy="8572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6978" y="857250"/>
              </a:cxn>
            </a:cxnLst>
            <a:rect l="0" t="0" r="r" b="b"/>
            <a:pathLst>
              <a:path w="617220" h="857250">
                <a:moveTo>
                  <a:pt x="0" y="0"/>
                </a:moveTo>
                <a:lnTo>
                  <a:pt x="616978" y="857250"/>
                </a:lnTo>
              </a:path>
            </a:pathLst>
          </a:custGeom>
          <a:noFill/>
          <a:ln w="28575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8" name="object 48"/>
          <p:cNvSpPr txBox="1"/>
          <p:nvPr/>
        </p:nvSpPr>
        <p:spPr>
          <a:xfrm>
            <a:off x="5651500" y="5102225"/>
            <a:ext cx="906463" cy="8001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10" dirty="0">
                <a:latin typeface="Calibri"/>
                <a:cs typeface="Calibri"/>
              </a:rPr>
              <a:t>Strong</a:t>
            </a:r>
            <a:endParaRPr sz="2000">
              <a:latin typeface="Calibri"/>
              <a:cs typeface="Calibri"/>
            </a:endParaRPr>
          </a:p>
          <a:p>
            <a:pPr marL="280670" fontAlgn="auto">
              <a:spcBef>
                <a:spcPts val="1550"/>
              </a:spcBef>
              <a:spcAft>
                <a:spcPts val="0"/>
              </a:spcAft>
              <a:defRPr/>
            </a:pP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[6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+,</a:t>
            </a: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2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-</a:t>
            </a: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5" name="object 55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2: </a:t>
            </a:r>
            <a:r>
              <a:rPr dirty="0">
                <a:latin typeface="Tahoma"/>
                <a:cs typeface="Tahoma"/>
              </a:rPr>
              <a:t>Basic </a:t>
            </a:r>
            <a:r>
              <a:rPr spc="-5" dirty="0">
                <a:latin typeface="Tahoma"/>
                <a:cs typeface="Tahoma"/>
              </a:rPr>
              <a:t>Data Mining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Techniques</a:t>
            </a:r>
          </a:p>
        </p:txBody>
      </p:sp>
      <p:sp>
        <p:nvSpPr>
          <p:cNvPr id="41009" name="object 5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72149FBD-989B-4DDE-806B-888F5D8983A4}" type="slidenum">
              <a:rPr lang="th-TH"/>
              <a:pPr marL="25400"/>
              <a:t>34</a:t>
            </a:fld>
            <a:endParaRPr lang="th-TH"/>
          </a:p>
        </p:txBody>
      </p:sp>
      <p:sp>
        <p:nvSpPr>
          <p:cNvPr id="49" name="object 49"/>
          <p:cNvSpPr txBox="1"/>
          <p:nvPr/>
        </p:nvSpPr>
        <p:spPr>
          <a:xfrm>
            <a:off x="7151688" y="5102225"/>
            <a:ext cx="690562" cy="8001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indent="857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80" dirty="0">
                <a:latin typeface="Calibri"/>
                <a:cs typeface="Calibri"/>
              </a:rPr>
              <a:t>W</a:t>
            </a:r>
            <a:r>
              <a:rPr sz="2000" spc="-5" dirty="0">
                <a:latin typeface="Calibri"/>
                <a:cs typeface="Calibri"/>
              </a:rPr>
              <a:t>eak</a:t>
            </a:r>
            <a:endParaRPr sz="2000">
              <a:latin typeface="Calibri"/>
              <a:cs typeface="Calibri"/>
            </a:endParaRPr>
          </a:p>
          <a:p>
            <a:pPr marL="12700" fontAlgn="auto">
              <a:spcBef>
                <a:spcPts val="1550"/>
              </a:spcBef>
              <a:spcAft>
                <a:spcPts val="0"/>
              </a:spcAft>
              <a:defRPr/>
            </a:pP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[3+,3-]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364288" y="4103688"/>
            <a:ext cx="893762" cy="2984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D:</a:t>
            </a:r>
            <a:r>
              <a:rPr sz="1800" spc="-7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[9+,5-]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824538" y="1528763"/>
            <a:ext cx="2266950" cy="5873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>
              <a:lnSpc>
                <a:spcPts val="2325"/>
              </a:lnSpc>
            </a:pPr>
            <a:r>
              <a:rPr lang="th-TH" sz="2000">
                <a:solidFill>
                  <a:srgbClr val="C00000"/>
                </a:solidFill>
                <a:latin typeface="Calibri" pitchFamily="34" charset="0"/>
                <a:cs typeface="Cordia New" pitchFamily="34" charset="-34"/>
              </a:rPr>
              <a:t>Gain(S,Temp.) = 0.029</a:t>
            </a:r>
            <a:endParaRPr lang="th-TH" sz="2000">
              <a:latin typeface="Calibri" pitchFamily="34" charset="0"/>
              <a:cs typeface="Cordia New" pitchFamily="34" charset="-34"/>
            </a:endParaRPr>
          </a:p>
          <a:p>
            <a:pPr algn="ctr">
              <a:lnSpc>
                <a:spcPts val="2088"/>
              </a:lnSpc>
            </a:pPr>
            <a:r>
              <a:rPr lang="th-TH" sz="1800">
                <a:solidFill>
                  <a:srgbClr val="00AF50"/>
                </a:solidFill>
                <a:latin typeface="Calibri" pitchFamily="34" charset="0"/>
                <a:cs typeface="Cordia New" pitchFamily="34" charset="-34"/>
              </a:rPr>
              <a:t>D: [9+,5-]</a:t>
            </a:r>
            <a:endParaRPr lang="th-TH" sz="1800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222375" y="5457825"/>
            <a:ext cx="2601913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solidFill>
                  <a:srgbClr val="C00000"/>
                </a:solidFill>
                <a:latin typeface="Calibri"/>
                <a:cs typeface="Calibri"/>
              </a:rPr>
              <a:t>Gain(S,Humidity) =</a:t>
            </a:r>
            <a:r>
              <a:rPr sz="2000" spc="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C00000"/>
                </a:solidFill>
                <a:latin typeface="Calibri"/>
                <a:cs typeface="Calibri"/>
              </a:rPr>
              <a:t>0.151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711825" y="5959475"/>
            <a:ext cx="2187575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15" dirty="0">
                <a:solidFill>
                  <a:srgbClr val="C00000"/>
                </a:solidFill>
                <a:latin typeface="Calibri"/>
                <a:cs typeface="Calibri"/>
              </a:rPr>
              <a:t>Gain(S,Wind) </a:t>
            </a:r>
            <a:r>
              <a:rPr sz="2000" spc="-5" dirty="0">
                <a:solidFill>
                  <a:srgbClr val="C00000"/>
                </a:solidFill>
                <a:latin typeface="Calibri"/>
                <a:cs typeface="Calibri"/>
              </a:rPr>
              <a:t>=</a:t>
            </a:r>
            <a:r>
              <a:rPr sz="2000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C00000"/>
                </a:solidFill>
                <a:latin typeface="Calibri"/>
                <a:cs typeface="Calibri"/>
              </a:rPr>
              <a:t>0.048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411288" y="957263"/>
            <a:ext cx="2792412" cy="6937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solidFill>
                  <a:srgbClr val="C00000"/>
                </a:solidFill>
                <a:latin typeface="Calibri"/>
                <a:cs typeface="Calibri"/>
              </a:rPr>
              <a:t>Gain(S,Outlook) =</a:t>
            </a:r>
            <a:r>
              <a:rPr sz="2000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spc="25" dirty="0">
                <a:solidFill>
                  <a:srgbClr val="C00000"/>
                </a:solidFill>
                <a:latin typeface="Calibri"/>
                <a:cs typeface="Calibri"/>
              </a:rPr>
              <a:t>0.246</a:t>
            </a:r>
            <a:r>
              <a:rPr sz="4200" spc="37" baseline="-6944" dirty="0">
                <a:solidFill>
                  <a:srgbClr val="FF0000"/>
                </a:solidFill>
                <a:latin typeface="Wingdings"/>
                <a:cs typeface="Wingdings"/>
              </a:rPr>
              <a:t></a:t>
            </a:r>
            <a:endParaRPr sz="4200" baseline="-6944">
              <a:latin typeface="Wingdings"/>
              <a:cs typeface="Wingdings"/>
            </a:endParaRPr>
          </a:p>
          <a:p>
            <a:pPr marL="727075" fontAlgn="auto">
              <a:lnSpc>
                <a:spcPts val="2039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D:</a:t>
            </a:r>
            <a:r>
              <a:rPr sz="1800" spc="-7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[9+,5-]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object 2"/>
          <p:cNvSpPr>
            <a:spLocks noChangeArrowheads="1"/>
          </p:cNvSpPr>
          <p:nvPr/>
        </p:nvSpPr>
        <p:spPr bwMode="auto">
          <a:xfrm>
            <a:off x="258763" y="254000"/>
            <a:ext cx="4710112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spc="-5" dirty="0"/>
              <a:t>Tree</a:t>
            </a:r>
            <a:r>
              <a:rPr sz="3600" spc="-85" dirty="0"/>
              <a:t> </a:t>
            </a:r>
            <a:r>
              <a:rPr sz="3600" spc="-5" dirty="0"/>
              <a:t>Construction</a:t>
            </a:r>
            <a:endParaRPr sz="3600"/>
          </a:p>
        </p:txBody>
      </p:sp>
      <p:sp>
        <p:nvSpPr>
          <p:cNvPr id="41987" name="object 4"/>
          <p:cNvSpPr>
            <a:spLocks noChangeArrowheads="1"/>
          </p:cNvSpPr>
          <p:nvPr/>
        </p:nvSpPr>
        <p:spPr bwMode="auto">
          <a:xfrm>
            <a:off x="2454275" y="1403350"/>
            <a:ext cx="1166813" cy="45085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1988" name="object 5"/>
          <p:cNvSpPr>
            <a:spLocks noChangeArrowheads="1"/>
          </p:cNvSpPr>
          <p:nvPr/>
        </p:nvSpPr>
        <p:spPr bwMode="auto">
          <a:xfrm>
            <a:off x="2430463" y="1358900"/>
            <a:ext cx="1214437" cy="4635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1989" name="object 6"/>
          <p:cNvSpPr>
            <a:spLocks noChangeArrowheads="1"/>
          </p:cNvSpPr>
          <p:nvPr/>
        </p:nvSpPr>
        <p:spPr bwMode="auto">
          <a:xfrm>
            <a:off x="2500313" y="1428750"/>
            <a:ext cx="1071562" cy="357188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1990" name="object 7"/>
          <p:cNvSpPr>
            <a:spLocks/>
          </p:cNvSpPr>
          <p:nvPr/>
        </p:nvSpPr>
        <p:spPr bwMode="auto">
          <a:xfrm>
            <a:off x="2500313" y="1428750"/>
            <a:ext cx="1071562" cy="3571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71575" y="0"/>
              </a:cxn>
              <a:cxn ang="0">
                <a:pos x="1071575" y="357187"/>
              </a:cxn>
              <a:cxn ang="0">
                <a:pos x="0" y="357187"/>
              </a:cxn>
              <a:cxn ang="0">
                <a:pos x="0" y="0"/>
              </a:cxn>
            </a:cxnLst>
            <a:rect l="0" t="0" r="r" b="b"/>
            <a:pathLst>
              <a:path w="1071879" h="357505">
                <a:moveTo>
                  <a:pt x="0" y="0"/>
                </a:moveTo>
                <a:lnTo>
                  <a:pt x="1071575" y="0"/>
                </a:lnTo>
                <a:lnTo>
                  <a:pt x="1071575" y="357187"/>
                </a:lnTo>
                <a:lnTo>
                  <a:pt x="0" y="357187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1991" name="object 8"/>
          <p:cNvSpPr>
            <a:spLocks noChangeArrowheads="1"/>
          </p:cNvSpPr>
          <p:nvPr/>
        </p:nvSpPr>
        <p:spPr bwMode="auto">
          <a:xfrm>
            <a:off x="811213" y="2474913"/>
            <a:ext cx="1166812" cy="452437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1992" name="object 9"/>
          <p:cNvSpPr>
            <a:spLocks noChangeArrowheads="1"/>
          </p:cNvSpPr>
          <p:nvPr/>
        </p:nvSpPr>
        <p:spPr bwMode="auto">
          <a:xfrm>
            <a:off x="1143000" y="2430463"/>
            <a:ext cx="503238" cy="698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1993" name="object 10"/>
          <p:cNvSpPr>
            <a:spLocks noChangeArrowheads="1"/>
          </p:cNvSpPr>
          <p:nvPr/>
        </p:nvSpPr>
        <p:spPr bwMode="auto">
          <a:xfrm>
            <a:off x="1143000" y="2857500"/>
            <a:ext cx="503238" cy="36513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1994" name="object 11"/>
          <p:cNvSpPr>
            <a:spLocks noChangeArrowheads="1"/>
          </p:cNvSpPr>
          <p:nvPr/>
        </p:nvSpPr>
        <p:spPr bwMode="auto">
          <a:xfrm>
            <a:off x="857250" y="2500313"/>
            <a:ext cx="1071563" cy="357187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7250" y="2500313"/>
            <a:ext cx="1071563" cy="357187"/>
          </a:xfrm>
          <a:prstGeom prst="rect">
            <a:avLst/>
          </a:prstGeom>
          <a:ln w="12700">
            <a:solidFill>
              <a:srgbClr val="497DBA"/>
            </a:solidFill>
          </a:ln>
        </p:spPr>
        <p:txBody>
          <a:bodyPr lIns="0" tIns="3175" rIns="0" bIns="0">
            <a:spAutoFit/>
          </a:bodyPr>
          <a:lstStyle/>
          <a:p>
            <a:pPr algn="ctr" fontAlgn="auto">
              <a:spcBef>
                <a:spcPts val="25"/>
              </a:spcBef>
              <a:spcAft>
                <a:spcPts val="0"/>
              </a:spcAft>
              <a:defRPr/>
            </a:pPr>
            <a:r>
              <a:rPr sz="2000" spc="-5" dirty="0">
                <a:latin typeface="Calibri"/>
                <a:cs typeface="Calibri"/>
              </a:rPr>
              <a:t>?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1996" name="object 13"/>
          <p:cNvSpPr>
            <a:spLocks noChangeArrowheads="1"/>
          </p:cNvSpPr>
          <p:nvPr/>
        </p:nvSpPr>
        <p:spPr bwMode="auto">
          <a:xfrm>
            <a:off x="4025900" y="2474913"/>
            <a:ext cx="1166813" cy="452437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1997" name="object 14"/>
          <p:cNvSpPr>
            <a:spLocks noChangeArrowheads="1"/>
          </p:cNvSpPr>
          <p:nvPr/>
        </p:nvSpPr>
        <p:spPr bwMode="auto">
          <a:xfrm>
            <a:off x="4357688" y="2430463"/>
            <a:ext cx="503237" cy="698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1998" name="object 15"/>
          <p:cNvSpPr>
            <a:spLocks noChangeArrowheads="1"/>
          </p:cNvSpPr>
          <p:nvPr/>
        </p:nvSpPr>
        <p:spPr bwMode="auto">
          <a:xfrm>
            <a:off x="4357688" y="2857500"/>
            <a:ext cx="503237" cy="36513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1999" name="object 16"/>
          <p:cNvSpPr>
            <a:spLocks noChangeArrowheads="1"/>
          </p:cNvSpPr>
          <p:nvPr/>
        </p:nvSpPr>
        <p:spPr bwMode="auto">
          <a:xfrm>
            <a:off x="4071938" y="2500313"/>
            <a:ext cx="1071562" cy="357187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71938" y="2500313"/>
            <a:ext cx="1071562" cy="357187"/>
          </a:xfrm>
          <a:prstGeom prst="rect">
            <a:avLst/>
          </a:prstGeom>
          <a:ln w="12700">
            <a:solidFill>
              <a:srgbClr val="497DBA"/>
            </a:solidFill>
          </a:ln>
        </p:spPr>
        <p:txBody>
          <a:bodyPr lIns="0" tIns="3175" rIns="0" bIns="0">
            <a:spAutoFit/>
          </a:bodyPr>
          <a:lstStyle/>
          <a:p>
            <a:pPr algn="ctr" fontAlgn="auto">
              <a:spcBef>
                <a:spcPts val="25"/>
              </a:spcBef>
              <a:spcAft>
                <a:spcPts val="0"/>
              </a:spcAft>
              <a:defRPr/>
            </a:pPr>
            <a:r>
              <a:rPr sz="2000" spc="-5" dirty="0">
                <a:latin typeface="Calibri"/>
                <a:cs typeface="Calibri"/>
              </a:rPr>
              <a:t>?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2001" name="object 18"/>
          <p:cNvSpPr>
            <a:spLocks/>
          </p:cNvSpPr>
          <p:nvPr/>
        </p:nvSpPr>
        <p:spPr bwMode="auto">
          <a:xfrm>
            <a:off x="1392238" y="1785938"/>
            <a:ext cx="1644650" cy="714375"/>
          </a:xfrm>
          <a:custGeom>
            <a:avLst/>
            <a:gdLst/>
            <a:ahLst/>
            <a:cxnLst>
              <a:cxn ang="0">
                <a:pos x="1643075" y="0"/>
              </a:cxn>
              <a:cxn ang="0">
                <a:pos x="0" y="714375"/>
              </a:cxn>
            </a:cxnLst>
            <a:rect l="0" t="0" r="r" b="b"/>
            <a:pathLst>
              <a:path w="1643380" h="714375">
                <a:moveTo>
                  <a:pt x="1643075" y="0"/>
                </a:moveTo>
                <a:lnTo>
                  <a:pt x="0" y="714375"/>
                </a:lnTo>
              </a:path>
            </a:pathLst>
          </a:custGeom>
          <a:noFill/>
          <a:ln w="28575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2002" name="object 19"/>
          <p:cNvSpPr>
            <a:spLocks/>
          </p:cNvSpPr>
          <p:nvPr/>
        </p:nvSpPr>
        <p:spPr bwMode="auto">
          <a:xfrm>
            <a:off x="3035300" y="1785938"/>
            <a:ext cx="1571625" cy="7143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571637" y="714375"/>
              </a:cxn>
            </a:cxnLst>
            <a:rect l="0" t="0" r="r" b="b"/>
            <a:pathLst>
              <a:path w="1571625" h="714375">
                <a:moveTo>
                  <a:pt x="0" y="0"/>
                </a:moveTo>
                <a:lnTo>
                  <a:pt x="1571637" y="714375"/>
                </a:lnTo>
              </a:path>
            </a:pathLst>
          </a:custGeom>
          <a:noFill/>
          <a:ln w="28575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0" name="object 20"/>
          <p:cNvSpPr txBox="1"/>
          <p:nvPr/>
        </p:nvSpPr>
        <p:spPr>
          <a:xfrm>
            <a:off x="1579563" y="1844675"/>
            <a:ext cx="650875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10" dirty="0">
                <a:latin typeface="Calibri"/>
                <a:cs typeface="Calibri"/>
              </a:rPr>
              <a:t>Sun</a:t>
            </a:r>
            <a:r>
              <a:rPr sz="2000" spc="-45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67150" y="1887538"/>
            <a:ext cx="476250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alibri"/>
                <a:cs typeface="Calibri"/>
              </a:rPr>
              <a:t>Ra</a:t>
            </a:r>
            <a:r>
              <a:rPr sz="2000" spc="-10" dirty="0">
                <a:latin typeface="Calibri"/>
                <a:cs typeface="Calibri"/>
              </a:rPr>
              <a:t>in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2005" name="object 22"/>
          <p:cNvSpPr>
            <a:spLocks/>
          </p:cNvSpPr>
          <p:nvPr/>
        </p:nvSpPr>
        <p:spPr bwMode="auto">
          <a:xfrm>
            <a:off x="3035300" y="1785938"/>
            <a:ext cx="1588" cy="714375"/>
          </a:xfrm>
          <a:custGeom>
            <a:avLst/>
            <a:gdLst/>
            <a:ahLst/>
            <a:cxnLst>
              <a:cxn ang="0">
                <a:pos x="825" y="0"/>
              </a:cxn>
              <a:cxn ang="0">
                <a:pos x="0" y="714375"/>
              </a:cxn>
            </a:cxnLst>
            <a:rect l="0" t="0" r="r" b="b"/>
            <a:pathLst>
              <a:path w="1269" h="714375">
                <a:moveTo>
                  <a:pt x="825" y="0"/>
                </a:moveTo>
                <a:lnTo>
                  <a:pt x="0" y="714375"/>
                </a:lnTo>
              </a:path>
            </a:pathLst>
          </a:custGeom>
          <a:noFill/>
          <a:ln w="28575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3" name="object 23"/>
          <p:cNvSpPr txBox="1"/>
          <p:nvPr/>
        </p:nvSpPr>
        <p:spPr>
          <a:xfrm>
            <a:off x="2579688" y="1958975"/>
            <a:ext cx="923925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20" dirty="0">
                <a:latin typeface="Calibri"/>
                <a:cs typeface="Calibri"/>
              </a:rPr>
              <a:t>Overcast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579688" y="1103313"/>
            <a:ext cx="892175" cy="6651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D:</a:t>
            </a:r>
            <a:r>
              <a:rPr sz="1800" spc="-7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[9+,5-]</a:t>
            </a:r>
            <a:endParaRPr sz="1800">
              <a:latin typeface="Calibri"/>
              <a:cs typeface="Calibri"/>
            </a:endParaRPr>
          </a:p>
          <a:p>
            <a:pPr marL="42545" fontAlgn="auto">
              <a:spcBef>
                <a:spcPts val="484"/>
              </a:spcBef>
              <a:spcAft>
                <a:spcPts val="0"/>
              </a:spcAft>
              <a:defRPr/>
            </a:pPr>
            <a:r>
              <a:rPr sz="2000" spc="-5" dirty="0">
                <a:latin typeface="Calibri"/>
                <a:cs typeface="Calibri"/>
              </a:rPr>
              <a:t>Outlook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50875" y="2233613"/>
            <a:ext cx="638175" cy="2984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[2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+</a:t>
            </a: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,3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-</a:t>
            </a: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722563" y="2530475"/>
            <a:ext cx="638175" cy="5143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>
              <a:lnSpc>
                <a:spcPts val="2050"/>
              </a:lnSpc>
            </a:pPr>
            <a:r>
              <a:rPr lang="th-TH" sz="2000">
                <a:solidFill>
                  <a:srgbClr val="C00000"/>
                </a:solidFill>
                <a:latin typeface="Calibri" pitchFamily="34" charset="0"/>
                <a:cs typeface="Cordia New" pitchFamily="34" charset="-34"/>
              </a:rPr>
              <a:t>Yes</a:t>
            </a:r>
            <a:endParaRPr lang="th-TH" sz="2000">
              <a:latin typeface="Calibri" pitchFamily="34" charset="0"/>
              <a:cs typeface="Cordia New" pitchFamily="34" charset="-34"/>
            </a:endParaRPr>
          </a:p>
          <a:p>
            <a:pPr algn="ctr">
              <a:lnSpc>
                <a:spcPts val="1813"/>
              </a:lnSpc>
            </a:pPr>
            <a:r>
              <a:rPr lang="th-TH" sz="1800">
                <a:solidFill>
                  <a:srgbClr val="00AF50"/>
                </a:solidFill>
                <a:latin typeface="Calibri" pitchFamily="34" charset="0"/>
                <a:cs typeface="Cordia New" pitchFamily="34" charset="-34"/>
              </a:rPr>
              <a:t>[4+,0-]</a:t>
            </a:r>
            <a:endParaRPr lang="th-TH" sz="1800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651375" y="2233613"/>
            <a:ext cx="638175" cy="2984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[3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+</a:t>
            </a: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,2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-</a:t>
            </a: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9375" y="3387725"/>
            <a:ext cx="3416300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solidFill>
                  <a:srgbClr val="C00000"/>
                </a:solidFill>
                <a:latin typeface="Calibri"/>
                <a:cs typeface="Calibri"/>
              </a:rPr>
              <a:t>Which </a:t>
            </a:r>
            <a:r>
              <a:rPr sz="2000" spc="-15" dirty="0">
                <a:solidFill>
                  <a:srgbClr val="C00000"/>
                </a:solidFill>
                <a:latin typeface="Calibri"/>
                <a:cs typeface="Calibri"/>
              </a:rPr>
              <a:t>attribute </a:t>
            </a:r>
            <a:r>
              <a:rPr sz="2000" spc="-5" dirty="0">
                <a:solidFill>
                  <a:srgbClr val="C00000"/>
                </a:solidFill>
                <a:latin typeface="Calibri"/>
                <a:cs typeface="Calibri"/>
              </a:rPr>
              <a:t>is the </a:t>
            </a:r>
            <a:r>
              <a:rPr sz="2000" spc="-10" dirty="0">
                <a:solidFill>
                  <a:srgbClr val="C00000"/>
                </a:solidFill>
                <a:latin typeface="Calibri"/>
                <a:cs typeface="Calibri"/>
              </a:rPr>
              <a:t>best</a:t>
            </a:r>
            <a:r>
              <a:rPr sz="2000" spc="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C00000"/>
                </a:solidFill>
                <a:latin typeface="Calibri"/>
                <a:cs typeface="Calibri"/>
              </a:rPr>
              <a:t>here?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2012" name="object 29"/>
          <p:cNvSpPr>
            <a:spLocks/>
          </p:cNvSpPr>
          <p:nvPr/>
        </p:nvSpPr>
        <p:spPr bwMode="auto">
          <a:xfrm>
            <a:off x="1285875" y="2957513"/>
            <a:ext cx="66675" cy="400050"/>
          </a:xfrm>
          <a:custGeom>
            <a:avLst/>
            <a:gdLst/>
            <a:ahLst/>
            <a:cxnLst>
              <a:cxn ang="0">
                <a:pos x="0" y="400723"/>
              </a:cxn>
              <a:cxn ang="0">
                <a:pos x="66789" y="0"/>
              </a:cxn>
            </a:cxnLst>
            <a:rect l="0" t="0" r="r" b="b"/>
            <a:pathLst>
              <a:path w="67309" h="401320">
                <a:moveTo>
                  <a:pt x="0" y="400723"/>
                </a:moveTo>
                <a:lnTo>
                  <a:pt x="66789" y="0"/>
                </a:lnTo>
              </a:path>
            </a:pathLst>
          </a:custGeom>
          <a:noFill/>
          <a:ln w="28575">
            <a:solidFill>
              <a:srgbClr val="C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2013" name="object 30"/>
          <p:cNvSpPr>
            <a:spLocks/>
          </p:cNvSpPr>
          <p:nvPr/>
        </p:nvSpPr>
        <p:spPr bwMode="auto">
          <a:xfrm>
            <a:off x="1289050" y="2957513"/>
            <a:ext cx="100013" cy="92075"/>
          </a:xfrm>
          <a:custGeom>
            <a:avLst/>
            <a:gdLst/>
            <a:ahLst/>
            <a:cxnLst>
              <a:cxn ang="0">
                <a:pos x="0" y="76339"/>
              </a:cxn>
              <a:cxn ang="0">
                <a:pos x="63423" y="0"/>
              </a:cxn>
              <a:cxn ang="0">
                <a:pos x="98653" y="92786"/>
              </a:cxn>
            </a:cxnLst>
            <a:rect l="0" t="0" r="r" b="b"/>
            <a:pathLst>
              <a:path w="99059" h="93344">
                <a:moveTo>
                  <a:pt x="0" y="76339"/>
                </a:moveTo>
                <a:lnTo>
                  <a:pt x="63423" y="0"/>
                </a:lnTo>
                <a:lnTo>
                  <a:pt x="98653" y="92786"/>
                </a:lnTo>
              </a:path>
            </a:pathLst>
          </a:custGeom>
          <a:noFill/>
          <a:ln w="28575">
            <a:solidFill>
              <a:srgbClr val="C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2014" name="object 31"/>
          <p:cNvSpPr>
            <a:spLocks noChangeArrowheads="1"/>
          </p:cNvSpPr>
          <p:nvPr/>
        </p:nvSpPr>
        <p:spPr bwMode="auto">
          <a:xfrm>
            <a:off x="4089400" y="3268663"/>
            <a:ext cx="669925" cy="628650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2015" name="object 32"/>
          <p:cNvSpPr>
            <a:spLocks/>
          </p:cNvSpPr>
          <p:nvPr/>
        </p:nvSpPr>
        <p:spPr bwMode="auto">
          <a:xfrm>
            <a:off x="3714750" y="5715000"/>
            <a:ext cx="428625" cy="285750"/>
          </a:xfrm>
          <a:custGeom>
            <a:avLst/>
            <a:gdLst/>
            <a:ahLst/>
            <a:cxnLst>
              <a:cxn ang="0">
                <a:pos x="381000" y="0"/>
              </a:cxn>
              <a:cxn ang="0">
                <a:pos x="47625" y="0"/>
              </a:cxn>
              <a:cxn ang="0">
                <a:pos x="29087" y="3742"/>
              </a:cxn>
              <a:cxn ang="0">
                <a:pos x="13949" y="13949"/>
              </a:cxn>
              <a:cxn ang="0">
                <a:pos x="3742" y="29087"/>
              </a:cxn>
              <a:cxn ang="0">
                <a:pos x="0" y="47624"/>
              </a:cxn>
              <a:cxn ang="0">
                <a:pos x="0" y="238124"/>
              </a:cxn>
              <a:cxn ang="0">
                <a:pos x="3742" y="256662"/>
              </a:cxn>
              <a:cxn ang="0">
                <a:pos x="13949" y="271800"/>
              </a:cxn>
              <a:cxn ang="0">
                <a:pos x="29087" y="282007"/>
              </a:cxn>
              <a:cxn ang="0">
                <a:pos x="47625" y="285749"/>
              </a:cxn>
              <a:cxn ang="0">
                <a:pos x="381000" y="285749"/>
              </a:cxn>
              <a:cxn ang="0">
                <a:pos x="399537" y="282007"/>
              </a:cxn>
              <a:cxn ang="0">
                <a:pos x="414675" y="271800"/>
              </a:cxn>
              <a:cxn ang="0">
                <a:pos x="424882" y="256662"/>
              </a:cxn>
              <a:cxn ang="0">
                <a:pos x="428625" y="238124"/>
              </a:cxn>
              <a:cxn ang="0">
                <a:pos x="428625" y="47624"/>
              </a:cxn>
              <a:cxn ang="0">
                <a:pos x="424882" y="29087"/>
              </a:cxn>
              <a:cxn ang="0">
                <a:pos x="414675" y="13949"/>
              </a:cxn>
              <a:cxn ang="0">
                <a:pos x="399537" y="3742"/>
              </a:cxn>
              <a:cxn ang="0">
                <a:pos x="381000" y="0"/>
              </a:cxn>
            </a:cxnLst>
            <a:rect l="0" t="0" r="r" b="b"/>
            <a:pathLst>
              <a:path w="428625" h="285750">
                <a:moveTo>
                  <a:pt x="381000" y="0"/>
                </a:moveTo>
                <a:lnTo>
                  <a:pt x="47625" y="0"/>
                </a:lnTo>
                <a:lnTo>
                  <a:pt x="29087" y="3742"/>
                </a:lnTo>
                <a:lnTo>
                  <a:pt x="13949" y="13949"/>
                </a:lnTo>
                <a:lnTo>
                  <a:pt x="3742" y="29087"/>
                </a:lnTo>
                <a:lnTo>
                  <a:pt x="0" y="47624"/>
                </a:lnTo>
                <a:lnTo>
                  <a:pt x="0" y="238124"/>
                </a:lnTo>
                <a:lnTo>
                  <a:pt x="3742" y="256662"/>
                </a:lnTo>
                <a:lnTo>
                  <a:pt x="13949" y="271800"/>
                </a:lnTo>
                <a:lnTo>
                  <a:pt x="29087" y="282007"/>
                </a:lnTo>
                <a:lnTo>
                  <a:pt x="47625" y="285749"/>
                </a:lnTo>
                <a:lnTo>
                  <a:pt x="381000" y="285749"/>
                </a:lnTo>
                <a:lnTo>
                  <a:pt x="399537" y="282007"/>
                </a:lnTo>
                <a:lnTo>
                  <a:pt x="414675" y="271800"/>
                </a:lnTo>
                <a:lnTo>
                  <a:pt x="424882" y="256662"/>
                </a:lnTo>
                <a:lnTo>
                  <a:pt x="428625" y="238124"/>
                </a:lnTo>
                <a:lnTo>
                  <a:pt x="428625" y="47624"/>
                </a:lnTo>
                <a:lnTo>
                  <a:pt x="424882" y="29087"/>
                </a:lnTo>
                <a:lnTo>
                  <a:pt x="414675" y="13949"/>
                </a:lnTo>
                <a:lnTo>
                  <a:pt x="399537" y="3742"/>
                </a:lnTo>
                <a:lnTo>
                  <a:pt x="381000" y="0"/>
                </a:lnTo>
                <a:close/>
              </a:path>
            </a:pathLst>
          </a:custGeom>
          <a:solidFill>
            <a:srgbClr val="F79546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2016" name="object 33"/>
          <p:cNvSpPr>
            <a:spLocks noChangeArrowheads="1"/>
          </p:cNvSpPr>
          <p:nvPr/>
        </p:nvSpPr>
        <p:spPr bwMode="auto">
          <a:xfrm>
            <a:off x="5668963" y="3332163"/>
            <a:ext cx="1166812" cy="452437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2017" name="object 34"/>
          <p:cNvSpPr>
            <a:spLocks noChangeArrowheads="1"/>
          </p:cNvSpPr>
          <p:nvPr/>
        </p:nvSpPr>
        <p:spPr bwMode="auto">
          <a:xfrm>
            <a:off x="5645150" y="3287713"/>
            <a:ext cx="1214438" cy="4635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2018" name="object 35"/>
          <p:cNvSpPr>
            <a:spLocks noChangeArrowheads="1"/>
          </p:cNvSpPr>
          <p:nvPr/>
        </p:nvSpPr>
        <p:spPr bwMode="auto">
          <a:xfrm>
            <a:off x="5715000" y="3357563"/>
            <a:ext cx="1071563" cy="357187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2019" name="object 36"/>
          <p:cNvSpPr>
            <a:spLocks/>
          </p:cNvSpPr>
          <p:nvPr/>
        </p:nvSpPr>
        <p:spPr bwMode="auto">
          <a:xfrm>
            <a:off x="5715000" y="3357563"/>
            <a:ext cx="1071563" cy="3571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71575" y="0"/>
              </a:cxn>
              <a:cxn ang="0">
                <a:pos x="1071575" y="357187"/>
              </a:cxn>
              <a:cxn ang="0">
                <a:pos x="0" y="357187"/>
              </a:cxn>
              <a:cxn ang="0">
                <a:pos x="0" y="0"/>
              </a:cxn>
            </a:cxnLst>
            <a:rect l="0" t="0" r="r" b="b"/>
            <a:pathLst>
              <a:path w="1071879" h="357504">
                <a:moveTo>
                  <a:pt x="0" y="0"/>
                </a:moveTo>
                <a:lnTo>
                  <a:pt x="1071575" y="0"/>
                </a:lnTo>
                <a:lnTo>
                  <a:pt x="1071575" y="357187"/>
                </a:lnTo>
                <a:lnTo>
                  <a:pt x="0" y="357187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7" name="object 37"/>
          <p:cNvSpPr txBox="1"/>
          <p:nvPr/>
        </p:nvSpPr>
        <p:spPr>
          <a:xfrm>
            <a:off x="5824538" y="3367088"/>
            <a:ext cx="852487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10" dirty="0">
                <a:latin typeface="Calibri"/>
                <a:cs typeface="Calibri"/>
              </a:rPr>
              <a:t>Ou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l</a:t>
            </a:r>
            <a:r>
              <a:rPr sz="2000" spc="-5" dirty="0">
                <a:latin typeface="Calibri"/>
                <a:cs typeface="Calibri"/>
              </a:rPr>
              <a:t>ook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2021" name="object 38"/>
          <p:cNvSpPr>
            <a:spLocks noChangeArrowheads="1"/>
          </p:cNvSpPr>
          <p:nvPr/>
        </p:nvSpPr>
        <p:spPr bwMode="auto">
          <a:xfrm>
            <a:off x="4025900" y="4402138"/>
            <a:ext cx="1166813" cy="454025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2022" name="object 39"/>
          <p:cNvSpPr>
            <a:spLocks noChangeArrowheads="1"/>
          </p:cNvSpPr>
          <p:nvPr/>
        </p:nvSpPr>
        <p:spPr bwMode="auto">
          <a:xfrm>
            <a:off x="3943350" y="4359275"/>
            <a:ext cx="1331913" cy="463550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2023" name="object 40"/>
          <p:cNvSpPr>
            <a:spLocks noChangeArrowheads="1"/>
          </p:cNvSpPr>
          <p:nvPr/>
        </p:nvSpPr>
        <p:spPr bwMode="auto">
          <a:xfrm>
            <a:off x="4071938" y="4429125"/>
            <a:ext cx="1071562" cy="357188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071938" y="4429125"/>
            <a:ext cx="1071562" cy="357188"/>
          </a:xfrm>
          <a:prstGeom prst="rect">
            <a:avLst/>
          </a:prstGeom>
          <a:ln w="12700">
            <a:solidFill>
              <a:srgbClr val="497DBA"/>
            </a:solidFill>
          </a:ln>
        </p:spPr>
        <p:txBody>
          <a:bodyPr lIns="0" tIns="3175" rIns="0" bIns="0">
            <a:spAutoFit/>
          </a:bodyPr>
          <a:lstStyle/>
          <a:p>
            <a:pPr marL="57150" fontAlgn="auto">
              <a:spcBef>
                <a:spcPts val="25"/>
              </a:spcBef>
              <a:spcAft>
                <a:spcPts val="0"/>
              </a:spcAft>
              <a:defRPr/>
            </a:pPr>
            <a:r>
              <a:rPr sz="2000" spc="-5" dirty="0">
                <a:latin typeface="Calibri"/>
                <a:cs typeface="Calibri"/>
              </a:rPr>
              <a:t>Humidity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2025" name="object 42"/>
          <p:cNvSpPr>
            <a:spLocks noChangeArrowheads="1"/>
          </p:cNvSpPr>
          <p:nvPr/>
        </p:nvSpPr>
        <p:spPr bwMode="auto">
          <a:xfrm>
            <a:off x="7240588" y="4402138"/>
            <a:ext cx="1166812" cy="454025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2026" name="object 43"/>
          <p:cNvSpPr>
            <a:spLocks noChangeArrowheads="1"/>
          </p:cNvSpPr>
          <p:nvPr/>
        </p:nvSpPr>
        <p:spPr bwMode="auto">
          <a:xfrm>
            <a:off x="7354888" y="4359275"/>
            <a:ext cx="936625" cy="69850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2027" name="object 44"/>
          <p:cNvSpPr>
            <a:spLocks noChangeArrowheads="1"/>
          </p:cNvSpPr>
          <p:nvPr/>
        </p:nvSpPr>
        <p:spPr bwMode="auto">
          <a:xfrm>
            <a:off x="7354888" y="4786313"/>
            <a:ext cx="936625" cy="36512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2028" name="object 45"/>
          <p:cNvSpPr>
            <a:spLocks noChangeArrowheads="1"/>
          </p:cNvSpPr>
          <p:nvPr/>
        </p:nvSpPr>
        <p:spPr bwMode="auto">
          <a:xfrm>
            <a:off x="7286625" y="4429125"/>
            <a:ext cx="1071563" cy="357188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286625" y="4429125"/>
            <a:ext cx="1071563" cy="357188"/>
          </a:xfrm>
          <a:prstGeom prst="rect">
            <a:avLst/>
          </a:prstGeom>
          <a:ln w="12700">
            <a:solidFill>
              <a:srgbClr val="497DBA"/>
            </a:solidFill>
          </a:ln>
        </p:spPr>
        <p:txBody>
          <a:bodyPr lIns="0" tIns="3175" rIns="0" bIns="0">
            <a:spAutoFit/>
          </a:bodyPr>
          <a:lstStyle/>
          <a:p>
            <a:pPr marL="254000" fontAlgn="auto">
              <a:spcBef>
                <a:spcPts val="25"/>
              </a:spcBef>
              <a:spcAft>
                <a:spcPts val="0"/>
              </a:spcAft>
              <a:defRPr/>
            </a:pPr>
            <a:r>
              <a:rPr sz="2000" spc="-5" dirty="0">
                <a:latin typeface="Calibri"/>
                <a:cs typeface="Calibri"/>
              </a:rPr>
              <a:t>Wind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2030" name="object 47"/>
          <p:cNvSpPr>
            <a:spLocks/>
          </p:cNvSpPr>
          <p:nvPr/>
        </p:nvSpPr>
        <p:spPr bwMode="auto">
          <a:xfrm>
            <a:off x="4606925" y="3714750"/>
            <a:ext cx="1644650" cy="714375"/>
          </a:xfrm>
          <a:custGeom>
            <a:avLst/>
            <a:gdLst/>
            <a:ahLst/>
            <a:cxnLst>
              <a:cxn ang="0">
                <a:pos x="1643075" y="0"/>
              </a:cxn>
              <a:cxn ang="0">
                <a:pos x="0" y="714375"/>
              </a:cxn>
            </a:cxnLst>
            <a:rect l="0" t="0" r="r" b="b"/>
            <a:pathLst>
              <a:path w="1643379" h="714375">
                <a:moveTo>
                  <a:pt x="1643075" y="0"/>
                </a:moveTo>
                <a:lnTo>
                  <a:pt x="0" y="714375"/>
                </a:lnTo>
              </a:path>
            </a:pathLst>
          </a:custGeom>
          <a:noFill/>
          <a:ln w="28575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2031" name="object 48"/>
          <p:cNvSpPr>
            <a:spLocks/>
          </p:cNvSpPr>
          <p:nvPr/>
        </p:nvSpPr>
        <p:spPr bwMode="auto">
          <a:xfrm>
            <a:off x="6251575" y="3714750"/>
            <a:ext cx="1571625" cy="7143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571637" y="714375"/>
              </a:cxn>
            </a:cxnLst>
            <a:rect l="0" t="0" r="r" b="b"/>
            <a:pathLst>
              <a:path w="1571625" h="714375">
                <a:moveTo>
                  <a:pt x="0" y="0"/>
                </a:moveTo>
                <a:lnTo>
                  <a:pt x="1571637" y="714375"/>
                </a:lnTo>
              </a:path>
            </a:pathLst>
          </a:custGeom>
          <a:noFill/>
          <a:ln w="28575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9" name="object 49"/>
          <p:cNvSpPr txBox="1"/>
          <p:nvPr/>
        </p:nvSpPr>
        <p:spPr>
          <a:xfrm>
            <a:off x="4794250" y="3773488"/>
            <a:ext cx="650875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10" dirty="0">
                <a:latin typeface="Calibri"/>
                <a:cs typeface="Calibri"/>
              </a:rPr>
              <a:t>Sun</a:t>
            </a:r>
            <a:r>
              <a:rPr sz="2000" spc="-45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081838" y="3816350"/>
            <a:ext cx="476250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alibri"/>
                <a:cs typeface="Calibri"/>
              </a:rPr>
              <a:t>Ra</a:t>
            </a:r>
            <a:r>
              <a:rPr sz="2000" spc="-10" dirty="0">
                <a:latin typeface="Calibri"/>
                <a:cs typeface="Calibri"/>
              </a:rPr>
              <a:t>in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069013" y="4459288"/>
            <a:ext cx="355600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155" dirty="0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r>
              <a:rPr sz="2000" spc="-5" dirty="0">
                <a:solidFill>
                  <a:srgbClr val="C00000"/>
                </a:solidFill>
                <a:latin typeface="Calibri"/>
                <a:cs typeface="Calibri"/>
              </a:rPr>
              <a:t>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2035" name="object 52"/>
          <p:cNvSpPr>
            <a:spLocks/>
          </p:cNvSpPr>
          <p:nvPr/>
        </p:nvSpPr>
        <p:spPr bwMode="auto">
          <a:xfrm>
            <a:off x="6249988" y="3714750"/>
            <a:ext cx="1587" cy="714375"/>
          </a:xfrm>
          <a:custGeom>
            <a:avLst/>
            <a:gdLst/>
            <a:ahLst/>
            <a:cxnLst>
              <a:cxn ang="0">
                <a:pos x="825" y="0"/>
              </a:cxn>
              <a:cxn ang="0">
                <a:pos x="0" y="714375"/>
              </a:cxn>
            </a:cxnLst>
            <a:rect l="0" t="0" r="r" b="b"/>
            <a:pathLst>
              <a:path w="1270" h="714375">
                <a:moveTo>
                  <a:pt x="825" y="0"/>
                </a:moveTo>
                <a:lnTo>
                  <a:pt x="0" y="714375"/>
                </a:lnTo>
              </a:path>
            </a:pathLst>
          </a:custGeom>
          <a:noFill/>
          <a:ln w="28575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3" name="object 53"/>
          <p:cNvSpPr txBox="1"/>
          <p:nvPr/>
        </p:nvSpPr>
        <p:spPr>
          <a:xfrm>
            <a:off x="3579813" y="5102225"/>
            <a:ext cx="493712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10" dirty="0">
                <a:latin typeface="Calibri"/>
                <a:cs typeface="Calibri"/>
              </a:rPr>
              <a:t>Hig</a:t>
            </a:r>
            <a:r>
              <a:rPr sz="2000" spc="-5" dirty="0">
                <a:latin typeface="Calibri"/>
                <a:cs typeface="Calibri"/>
              </a:rPr>
              <a:t>h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2037" name="object 54"/>
          <p:cNvSpPr>
            <a:spLocks/>
          </p:cNvSpPr>
          <p:nvPr/>
        </p:nvSpPr>
        <p:spPr bwMode="auto">
          <a:xfrm>
            <a:off x="3946525" y="4786313"/>
            <a:ext cx="661988" cy="857250"/>
          </a:xfrm>
          <a:custGeom>
            <a:avLst/>
            <a:gdLst/>
            <a:ahLst/>
            <a:cxnLst>
              <a:cxn ang="0">
                <a:pos x="661822" y="0"/>
              </a:cxn>
              <a:cxn ang="0">
                <a:pos x="0" y="857250"/>
              </a:cxn>
            </a:cxnLst>
            <a:rect l="0" t="0" r="r" b="b"/>
            <a:pathLst>
              <a:path w="662304" h="857250">
                <a:moveTo>
                  <a:pt x="661822" y="0"/>
                </a:moveTo>
                <a:lnTo>
                  <a:pt x="0" y="857250"/>
                </a:lnTo>
              </a:path>
            </a:pathLst>
          </a:custGeom>
          <a:noFill/>
          <a:ln w="28575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" name="object 55"/>
          <p:cNvSpPr txBox="1"/>
          <p:nvPr/>
        </p:nvSpPr>
        <p:spPr>
          <a:xfrm>
            <a:off x="5080000" y="5102225"/>
            <a:ext cx="793750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alibri"/>
                <a:cs typeface="Calibri"/>
              </a:rPr>
              <a:t>No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mal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2039" name="object 56"/>
          <p:cNvSpPr>
            <a:spLocks/>
          </p:cNvSpPr>
          <p:nvPr/>
        </p:nvSpPr>
        <p:spPr bwMode="auto">
          <a:xfrm>
            <a:off x="4606925" y="4786313"/>
            <a:ext cx="617538" cy="8572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6978" y="857250"/>
              </a:cxn>
            </a:cxnLst>
            <a:rect l="0" t="0" r="r" b="b"/>
            <a:pathLst>
              <a:path w="617220" h="857250">
                <a:moveTo>
                  <a:pt x="0" y="0"/>
                </a:moveTo>
                <a:lnTo>
                  <a:pt x="616978" y="857250"/>
                </a:lnTo>
              </a:path>
            </a:pathLst>
          </a:custGeom>
          <a:noFill/>
          <a:ln w="28575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7" name="object 57"/>
          <p:cNvSpPr txBox="1"/>
          <p:nvPr/>
        </p:nvSpPr>
        <p:spPr>
          <a:xfrm>
            <a:off x="6651625" y="5102225"/>
            <a:ext cx="698500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10" dirty="0">
                <a:latin typeface="Calibri"/>
                <a:cs typeface="Calibri"/>
              </a:rPr>
              <a:t>S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4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93750" y="5673725"/>
            <a:ext cx="6597650" cy="7000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001645" fontAlgn="auto">
              <a:spcBef>
                <a:spcPts val="0"/>
              </a:spcBef>
              <a:spcAft>
                <a:spcPts val="0"/>
              </a:spcAft>
              <a:tabLst>
                <a:tab pos="4262120" algn="l"/>
                <a:tab pos="6287770" algn="l"/>
              </a:tabLst>
              <a:defRPr/>
            </a:pPr>
            <a:r>
              <a:rPr sz="2000" spc="-5" dirty="0">
                <a:solidFill>
                  <a:srgbClr val="C00000"/>
                </a:solidFill>
                <a:latin typeface="Calibri"/>
                <a:cs typeface="Calibri"/>
              </a:rPr>
              <a:t>No	</a:t>
            </a:r>
            <a:r>
              <a:rPr sz="2000" spc="-155" dirty="0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r>
              <a:rPr sz="2000" spc="-5" dirty="0">
                <a:solidFill>
                  <a:srgbClr val="C00000"/>
                </a:solidFill>
                <a:latin typeface="Calibri"/>
                <a:cs typeface="Calibri"/>
              </a:rPr>
              <a:t>es</a:t>
            </a:r>
            <a:r>
              <a:rPr sz="20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000" spc="-5" dirty="0">
                <a:solidFill>
                  <a:srgbClr val="C00000"/>
                </a:solidFill>
                <a:latin typeface="Calibri"/>
                <a:cs typeface="Calibri"/>
              </a:rPr>
              <a:t>No</a:t>
            </a:r>
            <a:endParaRPr sz="2000">
              <a:latin typeface="Calibri"/>
              <a:cs typeface="Calibri"/>
            </a:endParaRPr>
          </a:p>
          <a:p>
            <a:pPr marL="12700" fontAlgn="auto">
              <a:spcBef>
                <a:spcPts val="1015"/>
              </a:spcBef>
              <a:spcAft>
                <a:spcPts val="0"/>
              </a:spcAft>
              <a:defRPr/>
            </a:pPr>
            <a:r>
              <a:rPr sz="1600" b="1" dirty="0">
                <a:solidFill>
                  <a:srgbClr val="00AF50"/>
                </a:solidFill>
                <a:latin typeface="Calibri"/>
                <a:cs typeface="Calibri"/>
              </a:rPr>
              <a:t>&lt;Outlook = </a:t>
            </a:r>
            <a:r>
              <a:rPr sz="1600" b="1" spc="-25" dirty="0">
                <a:solidFill>
                  <a:srgbClr val="00AF50"/>
                </a:solidFill>
                <a:latin typeface="Calibri"/>
                <a:cs typeface="Calibri"/>
              </a:rPr>
              <a:t>sunny, Temperature </a:t>
            </a:r>
            <a:r>
              <a:rPr sz="1600" b="1" dirty="0">
                <a:solidFill>
                  <a:srgbClr val="00AF50"/>
                </a:solidFill>
                <a:latin typeface="Calibri"/>
                <a:cs typeface="Calibri"/>
              </a:rPr>
              <a:t>= </a:t>
            </a:r>
            <a:r>
              <a:rPr sz="1600" b="1" spc="-5" dirty="0">
                <a:solidFill>
                  <a:srgbClr val="00AF50"/>
                </a:solidFill>
                <a:latin typeface="Calibri"/>
                <a:cs typeface="Calibri"/>
              </a:rPr>
              <a:t>cool, Humidity </a:t>
            </a:r>
            <a:r>
              <a:rPr sz="1600" b="1" dirty="0">
                <a:solidFill>
                  <a:srgbClr val="00AF50"/>
                </a:solidFill>
                <a:latin typeface="Calibri"/>
                <a:cs typeface="Calibri"/>
              </a:rPr>
              <a:t>= </a:t>
            </a:r>
            <a:r>
              <a:rPr sz="1600" b="1" spc="-5" dirty="0">
                <a:solidFill>
                  <a:srgbClr val="00AF50"/>
                </a:solidFill>
                <a:latin typeface="Calibri"/>
                <a:cs typeface="Calibri"/>
              </a:rPr>
              <a:t>high, Wind </a:t>
            </a:r>
            <a:r>
              <a:rPr sz="1600" b="1" dirty="0">
                <a:solidFill>
                  <a:srgbClr val="00AF50"/>
                </a:solidFill>
                <a:latin typeface="Calibri"/>
                <a:cs typeface="Calibri"/>
              </a:rPr>
              <a:t>= </a:t>
            </a:r>
            <a:r>
              <a:rPr sz="1600" b="1" spc="-10" dirty="0">
                <a:solidFill>
                  <a:srgbClr val="00AF50"/>
                </a:solidFill>
                <a:latin typeface="Calibri"/>
                <a:cs typeface="Calibri"/>
              </a:rPr>
              <a:t>strong&gt; </a:t>
            </a:r>
            <a:r>
              <a:rPr sz="1600" b="1" dirty="0">
                <a:solidFill>
                  <a:srgbClr val="FF0000"/>
                </a:solidFill>
                <a:latin typeface="Symbol"/>
                <a:cs typeface="Symbol"/>
              </a:rPr>
              <a:t></a:t>
            </a:r>
            <a:r>
              <a:rPr sz="1600" b="1" spc="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libri"/>
                <a:cs typeface="Calibri"/>
              </a:rPr>
              <a:t>No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2042" name="object 59"/>
          <p:cNvSpPr>
            <a:spLocks/>
          </p:cNvSpPr>
          <p:nvPr/>
        </p:nvSpPr>
        <p:spPr bwMode="auto">
          <a:xfrm>
            <a:off x="7232650" y="4786313"/>
            <a:ext cx="590550" cy="857250"/>
          </a:xfrm>
          <a:custGeom>
            <a:avLst/>
            <a:gdLst/>
            <a:ahLst/>
            <a:cxnLst>
              <a:cxn ang="0">
                <a:pos x="590384" y="0"/>
              </a:cxn>
              <a:cxn ang="0">
                <a:pos x="0" y="857250"/>
              </a:cxn>
            </a:cxnLst>
            <a:rect l="0" t="0" r="r" b="b"/>
            <a:pathLst>
              <a:path w="590550" h="857250">
                <a:moveTo>
                  <a:pt x="590384" y="0"/>
                </a:moveTo>
                <a:lnTo>
                  <a:pt x="0" y="857250"/>
                </a:lnTo>
              </a:path>
            </a:pathLst>
          </a:custGeom>
          <a:noFill/>
          <a:ln w="28575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0" name="object 60"/>
          <p:cNvSpPr txBox="1"/>
          <p:nvPr/>
        </p:nvSpPr>
        <p:spPr>
          <a:xfrm>
            <a:off x="8237538" y="5102225"/>
            <a:ext cx="604837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80" dirty="0">
                <a:latin typeface="Calibri"/>
                <a:cs typeface="Calibri"/>
              </a:rPr>
              <a:t>W</a:t>
            </a:r>
            <a:r>
              <a:rPr sz="2000" spc="-5" dirty="0">
                <a:latin typeface="Calibri"/>
                <a:cs typeface="Calibri"/>
              </a:rPr>
              <a:t>eak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258175" y="5673725"/>
            <a:ext cx="355600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155" dirty="0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r>
              <a:rPr sz="2000" spc="-5" dirty="0">
                <a:solidFill>
                  <a:srgbClr val="C00000"/>
                </a:solidFill>
                <a:latin typeface="Calibri"/>
                <a:cs typeface="Calibri"/>
              </a:rPr>
              <a:t>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2045" name="object 62"/>
          <p:cNvSpPr>
            <a:spLocks/>
          </p:cNvSpPr>
          <p:nvPr/>
        </p:nvSpPr>
        <p:spPr bwMode="auto">
          <a:xfrm>
            <a:off x="7823200" y="4786313"/>
            <a:ext cx="615950" cy="8572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6978" y="857250"/>
              </a:cxn>
            </a:cxnLst>
            <a:rect l="0" t="0" r="r" b="b"/>
            <a:pathLst>
              <a:path w="617220" h="857250">
                <a:moveTo>
                  <a:pt x="0" y="0"/>
                </a:moveTo>
                <a:lnTo>
                  <a:pt x="616978" y="857250"/>
                </a:lnTo>
              </a:path>
            </a:pathLst>
          </a:custGeom>
          <a:noFill/>
          <a:ln w="28575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" name="object 63"/>
          <p:cNvSpPr txBox="1"/>
          <p:nvPr/>
        </p:nvSpPr>
        <p:spPr>
          <a:xfrm>
            <a:off x="5794375" y="3887788"/>
            <a:ext cx="923925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20" dirty="0">
                <a:latin typeface="Calibri"/>
                <a:cs typeface="Calibri"/>
              </a:rPr>
              <a:t>Overcast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4" name="object 64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2: </a:t>
            </a:r>
            <a:r>
              <a:rPr dirty="0">
                <a:latin typeface="Tahoma"/>
                <a:cs typeface="Tahoma"/>
              </a:rPr>
              <a:t>Basic </a:t>
            </a:r>
            <a:r>
              <a:rPr spc="-5" dirty="0">
                <a:latin typeface="Tahoma"/>
                <a:cs typeface="Tahoma"/>
              </a:rPr>
              <a:t>Data Mining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Techniques</a:t>
            </a:r>
          </a:p>
        </p:txBody>
      </p:sp>
      <p:sp>
        <p:nvSpPr>
          <p:cNvPr id="42048" name="object 6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9E80E89E-57E9-4C30-8A6A-7D77A660E83D}" type="slidenum">
              <a:rPr lang="th-TH"/>
              <a:pPr marL="25400"/>
              <a:t>35</a:t>
            </a:fld>
            <a:endParaRPr lang="th-TH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object 2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3010" name="object 3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3011" name="object 4"/>
          <p:cNvSpPr>
            <a:spLocks noChangeArrowheads="1"/>
          </p:cNvSpPr>
          <p:nvPr/>
        </p:nvSpPr>
        <p:spPr bwMode="auto">
          <a:xfrm>
            <a:off x="2892425" y="2668588"/>
            <a:ext cx="3362325" cy="102076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3012" name="object 5"/>
          <p:cNvSpPr>
            <a:spLocks noChangeArrowheads="1"/>
          </p:cNvSpPr>
          <p:nvPr/>
        </p:nvSpPr>
        <p:spPr bwMode="auto">
          <a:xfrm>
            <a:off x="3332163" y="3059113"/>
            <a:ext cx="2490787" cy="52387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3013" name="object 6"/>
          <p:cNvSpPr>
            <a:spLocks noChangeArrowheads="1"/>
          </p:cNvSpPr>
          <p:nvPr/>
        </p:nvSpPr>
        <p:spPr bwMode="auto">
          <a:xfrm>
            <a:off x="2943225" y="2720975"/>
            <a:ext cx="3260725" cy="915988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2: </a:t>
            </a:r>
            <a:r>
              <a:rPr dirty="0">
                <a:latin typeface="Tahoma"/>
                <a:cs typeface="Tahoma"/>
              </a:rPr>
              <a:t>Basic </a:t>
            </a:r>
            <a:r>
              <a:rPr spc="-5" dirty="0">
                <a:latin typeface="Tahoma"/>
                <a:cs typeface="Tahoma"/>
              </a:rPr>
              <a:t>Data Mining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Techniques</a:t>
            </a:r>
          </a:p>
        </p:txBody>
      </p:sp>
      <p:sp>
        <p:nvSpPr>
          <p:cNvPr id="43015" name="object 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945ECF39-3804-4C30-9248-46BE530FE87C}" type="slidenum">
              <a:rPr lang="th-TH"/>
              <a:pPr marL="25400"/>
              <a:t>36</a:t>
            </a:fld>
            <a:endParaRPr lang="th-TH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16013"/>
            <a:ext cx="7539038" cy="39608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4013" indent="-341313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A process of </a:t>
            </a:r>
            <a:r>
              <a:rPr lang="th-TH" sz="24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grouping </a:t>
            </a:r>
            <a:r>
              <a:rPr lang="th-TH" sz="2400">
                <a:latin typeface="Tahoma" pitchFamily="34" charset="0"/>
                <a:cs typeface="Tahoma" pitchFamily="34" charset="0"/>
              </a:rPr>
              <a:t>a set of objects into clusters of  </a:t>
            </a:r>
            <a:r>
              <a:rPr lang="th-TH" sz="24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similar objects</a:t>
            </a:r>
            <a:endParaRPr lang="th-TH" sz="2400">
              <a:latin typeface="Tahoma" pitchFamily="34" charset="0"/>
              <a:cs typeface="Tahoma" pitchFamily="34" charset="0"/>
            </a:endParaRPr>
          </a:p>
          <a:p>
            <a:pPr marL="354013" indent="-341313">
              <a:buFontTx/>
              <a:buChar char="•"/>
              <a:tabLst>
                <a:tab pos="354013" algn="l"/>
                <a:tab pos="355600" algn="l"/>
              </a:tabLst>
            </a:pPr>
            <a:endParaRPr lang="th-TH" sz="2900">
              <a:latin typeface="Times New Roman" pitchFamily="18" charset="0"/>
              <a:cs typeface="Times New Roman" pitchFamily="18" charset="0"/>
            </a:endParaRPr>
          </a:p>
          <a:p>
            <a:pPr marL="354013" indent="-341313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solidFill>
                  <a:srgbClr val="00AF50"/>
                </a:solidFill>
                <a:latin typeface="Tahoma" pitchFamily="34" charset="0"/>
                <a:cs typeface="Tahoma" pitchFamily="34" charset="0"/>
              </a:rPr>
              <a:t>Given: </a:t>
            </a:r>
            <a:r>
              <a:rPr lang="th-TH" sz="2400">
                <a:latin typeface="Tahoma" pitchFamily="34" charset="0"/>
                <a:cs typeface="Tahoma" pitchFamily="34" charset="0"/>
              </a:rPr>
              <a:t>dataset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D </a:t>
            </a:r>
            <a:r>
              <a:rPr lang="th-TH" sz="2400">
                <a:latin typeface="Tahoma" pitchFamily="34" charset="0"/>
                <a:cs typeface="Tahoma" pitchFamily="34" charset="0"/>
              </a:rPr>
              <a:t>and </a:t>
            </a:r>
            <a:r>
              <a:rPr lang="th-TH" sz="2400">
                <a:solidFill>
                  <a:srgbClr val="006FC0"/>
                </a:solidFill>
                <a:latin typeface="Tahoma" pitchFamily="34" charset="0"/>
                <a:cs typeface="Tahoma" pitchFamily="34" charset="0"/>
              </a:rPr>
              <a:t>similarity/distance </a:t>
            </a:r>
            <a:r>
              <a:rPr lang="th-TH" sz="2400">
                <a:latin typeface="Tahoma" pitchFamily="34" charset="0"/>
                <a:cs typeface="Tahoma" pitchFamily="34" charset="0"/>
              </a:rPr>
              <a:t>metric</a:t>
            </a:r>
          </a:p>
          <a:p>
            <a:pPr marL="354013" indent="-341313">
              <a:spcBef>
                <a:spcPts val="625"/>
              </a:spcBef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solidFill>
                  <a:srgbClr val="00AF50"/>
                </a:solidFill>
                <a:latin typeface="Tahoma" pitchFamily="34" charset="0"/>
                <a:cs typeface="Tahoma" pitchFamily="34" charset="0"/>
              </a:rPr>
              <a:t>Find (objective):</a:t>
            </a:r>
            <a:endParaRPr lang="th-TH" sz="2400">
              <a:latin typeface="Tahoma" pitchFamily="34" charset="0"/>
              <a:cs typeface="Tahoma" pitchFamily="34" charset="0"/>
            </a:endParaRPr>
          </a:p>
          <a:p>
            <a:pPr marL="755650" lvl="1" indent="-285750">
              <a:spcBef>
                <a:spcPts val="475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solidFill>
                  <a:srgbClr val="006FC0"/>
                </a:solidFill>
                <a:latin typeface="Tahoma" pitchFamily="34" charset="0"/>
                <a:cs typeface="Tahoma" pitchFamily="34" charset="0"/>
              </a:rPr>
              <a:t>Partitioning </a:t>
            </a:r>
            <a:r>
              <a:rPr lang="th-TH" sz="2000">
                <a:latin typeface="Tahoma" pitchFamily="34" charset="0"/>
                <a:cs typeface="Tahoma" pitchFamily="34" charset="0"/>
              </a:rPr>
              <a:t>of data</a:t>
            </a:r>
          </a:p>
          <a:p>
            <a:pPr marL="755650" lvl="1" indent="-285750">
              <a:spcBef>
                <a:spcPts val="475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solidFill>
                  <a:srgbClr val="006FC0"/>
                </a:solidFill>
                <a:latin typeface="Tahoma" pitchFamily="34" charset="0"/>
                <a:cs typeface="Tahoma" pitchFamily="34" charset="0"/>
              </a:rPr>
              <a:t>Groups (classes) </a:t>
            </a:r>
            <a:r>
              <a:rPr lang="th-TH" sz="2000">
                <a:latin typeface="Tahoma" pitchFamily="34" charset="0"/>
                <a:cs typeface="Tahoma" pitchFamily="34" charset="0"/>
              </a:rPr>
              <a:t>of similar objects</a:t>
            </a:r>
          </a:p>
          <a:p>
            <a:pPr marL="1155700" lvl="2" indent="-228600">
              <a:spcBef>
                <a:spcPts val="425"/>
              </a:spcBef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18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High intra-class </a:t>
            </a:r>
            <a:r>
              <a:rPr lang="th-TH" sz="1800">
                <a:latin typeface="Tahoma" pitchFamily="34" charset="0"/>
                <a:cs typeface="Tahoma" pitchFamily="34" charset="0"/>
              </a:rPr>
              <a:t>similarity</a:t>
            </a:r>
          </a:p>
          <a:p>
            <a:pPr marL="1612900" lvl="3" indent="-228600">
              <a:spcBef>
                <a:spcPts val="388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1600">
                <a:latin typeface="Tahoma" pitchFamily="34" charset="0"/>
                <a:cs typeface="Tahoma" pitchFamily="34" charset="0"/>
              </a:rPr>
              <a:t>Objects within a cluster should be similar.</a:t>
            </a:r>
          </a:p>
          <a:p>
            <a:pPr marL="1155700" lvl="2" indent="-228600">
              <a:spcBef>
                <a:spcPts val="425"/>
              </a:spcBef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18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Low inter-class </a:t>
            </a:r>
            <a:r>
              <a:rPr lang="th-TH" sz="1800">
                <a:latin typeface="Tahoma" pitchFamily="34" charset="0"/>
                <a:cs typeface="Tahoma" pitchFamily="34" charset="0"/>
              </a:rPr>
              <a:t>similarity</a:t>
            </a:r>
          </a:p>
          <a:p>
            <a:pPr marL="1612900" lvl="3" indent="-228600">
              <a:spcBef>
                <a:spcPts val="388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1600">
                <a:latin typeface="Tahoma" pitchFamily="34" charset="0"/>
                <a:cs typeface="Tahoma" pitchFamily="34" charset="0"/>
              </a:rPr>
              <a:t>Objects from different clusters should be dissimilar.</a:t>
            </a:r>
          </a:p>
        </p:txBody>
      </p:sp>
      <p:sp>
        <p:nvSpPr>
          <p:cNvPr id="44034" name="object 3"/>
          <p:cNvSpPr>
            <a:spLocks noChangeArrowheads="1"/>
          </p:cNvSpPr>
          <p:nvPr/>
        </p:nvSpPr>
        <p:spPr bwMode="auto">
          <a:xfrm>
            <a:off x="258763" y="254000"/>
            <a:ext cx="5089525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spc="-5" dirty="0"/>
              <a:t>What </a:t>
            </a:r>
            <a:r>
              <a:rPr sz="3600" dirty="0"/>
              <a:t>is</a:t>
            </a:r>
            <a:r>
              <a:rPr sz="3600" spc="-75" dirty="0"/>
              <a:t> </a:t>
            </a:r>
            <a:r>
              <a:rPr sz="3600" spc="-5" dirty="0"/>
              <a:t>Clustering?</a:t>
            </a:r>
            <a:endParaRPr sz="3600"/>
          </a:p>
        </p:txBody>
      </p:sp>
      <p:sp>
        <p:nvSpPr>
          <p:cNvPr id="5" name="object 5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2: </a:t>
            </a:r>
            <a:r>
              <a:rPr dirty="0">
                <a:latin typeface="Tahoma"/>
                <a:cs typeface="Tahoma"/>
              </a:rPr>
              <a:t>Basic </a:t>
            </a:r>
            <a:r>
              <a:rPr spc="-5" dirty="0">
                <a:latin typeface="Tahoma"/>
                <a:cs typeface="Tahoma"/>
              </a:rPr>
              <a:t>Data Mining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Techniques</a:t>
            </a:r>
          </a:p>
        </p:txBody>
      </p:sp>
      <p:sp>
        <p:nvSpPr>
          <p:cNvPr id="44037" name="object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63009A73-B016-41B3-B5C5-724A7A8C6DF8}" type="slidenum">
              <a:rPr lang="th-TH"/>
              <a:pPr marL="25400"/>
              <a:t>37</a:t>
            </a:fld>
            <a:endParaRPr lang="th-TH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object 2"/>
          <p:cNvSpPr>
            <a:spLocks noChangeArrowheads="1"/>
          </p:cNvSpPr>
          <p:nvPr/>
        </p:nvSpPr>
        <p:spPr bwMode="auto">
          <a:xfrm>
            <a:off x="290513" y="330200"/>
            <a:ext cx="7945437" cy="674688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 tIns="72136" rtlCol="0"/>
          <a:lstStyle/>
          <a:p>
            <a:pPr marL="127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Dataset with Clear Cluster</a:t>
            </a:r>
            <a:r>
              <a:rPr spc="-50" dirty="0"/>
              <a:t> </a:t>
            </a:r>
            <a:r>
              <a:rPr spc="-5" dirty="0"/>
              <a:t>Structure</a:t>
            </a:r>
          </a:p>
        </p:txBody>
      </p:sp>
      <p:sp>
        <p:nvSpPr>
          <p:cNvPr id="45059" name="object 4"/>
          <p:cNvSpPr>
            <a:spLocks/>
          </p:cNvSpPr>
          <p:nvPr/>
        </p:nvSpPr>
        <p:spPr bwMode="auto">
          <a:xfrm>
            <a:off x="2071688" y="5214938"/>
            <a:ext cx="4714875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714913" y="0"/>
              </a:cxn>
            </a:cxnLst>
            <a:rect l="0" t="0" r="r" b="b"/>
            <a:pathLst>
              <a:path w="4715509">
                <a:moveTo>
                  <a:pt x="0" y="0"/>
                </a:moveTo>
                <a:lnTo>
                  <a:pt x="4714913" y="0"/>
                </a:lnTo>
              </a:path>
            </a:pathLst>
          </a:custGeom>
          <a:noFill/>
          <a:ln w="28575">
            <a:solidFill>
              <a:srgbClr val="006FC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060" name="object 5"/>
          <p:cNvSpPr>
            <a:spLocks/>
          </p:cNvSpPr>
          <p:nvPr/>
        </p:nvSpPr>
        <p:spPr bwMode="auto">
          <a:xfrm>
            <a:off x="2071688" y="1500188"/>
            <a:ext cx="0" cy="3714750"/>
          </a:xfrm>
          <a:custGeom>
            <a:avLst/>
            <a:gdLst/>
            <a:ahLst/>
            <a:cxnLst>
              <a:cxn ang="0">
                <a:pos x="0" y="3714775"/>
              </a:cxn>
              <a:cxn ang="0">
                <a:pos x="0" y="0"/>
              </a:cxn>
            </a:cxnLst>
            <a:rect l="0" t="0" r="r" b="b"/>
            <a:pathLst>
              <a:path h="3715385">
                <a:moveTo>
                  <a:pt x="0" y="3714775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rgbClr val="006FC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061" name="object 6"/>
          <p:cNvSpPr>
            <a:spLocks noChangeArrowheads="1"/>
          </p:cNvSpPr>
          <p:nvPr/>
        </p:nvSpPr>
        <p:spPr bwMode="auto">
          <a:xfrm>
            <a:off x="2668588" y="1974850"/>
            <a:ext cx="238125" cy="23653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062" name="object 7"/>
          <p:cNvSpPr>
            <a:spLocks noChangeArrowheads="1"/>
          </p:cNvSpPr>
          <p:nvPr/>
        </p:nvSpPr>
        <p:spPr bwMode="auto">
          <a:xfrm>
            <a:off x="2714625" y="2000250"/>
            <a:ext cx="142875" cy="1428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063" name="object 8"/>
          <p:cNvSpPr>
            <a:spLocks/>
          </p:cNvSpPr>
          <p:nvPr/>
        </p:nvSpPr>
        <p:spPr bwMode="auto">
          <a:xfrm>
            <a:off x="2714625" y="2000250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064" name="object 9"/>
          <p:cNvSpPr>
            <a:spLocks noChangeArrowheads="1"/>
          </p:cNvSpPr>
          <p:nvPr/>
        </p:nvSpPr>
        <p:spPr bwMode="auto">
          <a:xfrm>
            <a:off x="2820988" y="2127250"/>
            <a:ext cx="238125" cy="236538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065" name="object 10"/>
          <p:cNvSpPr>
            <a:spLocks noChangeArrowheads="1"/>
          </p:cNvSpPr>
          <p:nvPr/>
        </p:nvSpPr>
        <p:spPr bwMode="auto">
          <a:xfrm>
            <a:off x="2867025" y="2152650"/>
            <a:ext cx="142875" cy="1428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066" name="object 11"/>
          <p:cNvSpPr>
            <a:spLocks/>
          </p:cNvSpPr>
          <p:nvPr/>
        </p:nvSpPr>
        <p:spPr bwMode="auto">
          <a:xfrm>
            <a:off x="2867025" y="2152650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067" name="object 12"/>
          <p:cNvSpPr>
            <a:spLocks noChangeArrowheads="1"/>
          </p:cNvSpPr>
          <p:nvPr/>
        </p:nvSpPr>
        <p:spPr bwMode="auto">
          <a:xfrm>
            <a:off x="2668588" y="2189163"/>
            <a:ext cx="238125" cy="236537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068" name="object 13"/>
          <p:cNvSpPr>
            <a:spLocks noChangeArrowheads="1"/>
          </p:cNvSpPr>
          <p:nvPr/>
        </p:nvSpPr>
        <p:spPr bwMode="auto">
          <a:xfrm>
            <a:off x="2714625" y="2214563"/>
            <a:ext cx="142875" cy="1428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069" name="object 14"/>
          <p:cNvSpPr>
            <a:spLocks/>
          </p:cNvSpPr>
          <p:nvPr/>
        </p:nvSpPr>
        <p:spPr bwMode="auto">
          <a:xfrm>
            <a:off x="2714625" y="2214563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070" name="object 15"/>
          <p:cNvSpPr>
            <a:spLocks noChangeArrowheads="1"/>
          </p:cNvSpPr>
          <p:nvPr/>
        </p:nvSpPr>
        <p:spPr bwMode="auto">
          <a:xfrm>
            <a:off x="3025775" y="1903413"/>
            <a:ext cx="238125" cy="236537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071" name="object 16"/>
          <p:cNvSpPr>
            <a:spLocks noChangeArrowheads="1"/>
          </p:cNvSpPr>
          <p:nvPr/>
        </p:nvSpPr>
        <p:spPr bwMode="auto">
          <a:xfrm>
            <a:off x="3071813" y="1928813"/>
            <a:ext cx="142875" cy="14287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072" name="object 17"/>
          <p:cNvSpPr>
            <a:spLocks/>
          </p:cNvSpPr>
          <p:nvPr/>
        </p:nvSpPr>
        <p:spPr bwMode="auto">
          <a:xfrm>
            <a:off x="3071813" y="1928813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073" name="object 18"/>
          <p:cNvSpPr>
            <a:spLocks noChangeArrowheads="1"/>
          </p:cNvSpPr>
          <p:nvPr/>
        </p:nvSpPr>
        <p:spPr bwMode="auto">
          <a:xfrm>
            <a:off x="3025775" y="2189163"/>
            <a:ext cx="238125" cy="236537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074" name="object 19"/>
          <p:cNvSpPr>
            <a:spLocks noChangeArrowheads="1"/>
          </p:cNvSpPr>
          <p:nvPr/>
        </p:nvSpPr>
        <p:spPr bwMode="auto">
          <a:xfrm>
            <a:off x="3071813" y="2214563"/>
            <a:ext cx="142875" cy="14287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075" name="object 20"/>
          <p:cNvSpPr>
            <a:spLocks/>
          </p:cNvSpPr>
          <p:nvPr/>
        </p:nvSpPr>
        <p:spPr bwMode="auto">
          <a:xfrm>
            <a:off x="3071813" y="2214563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076" name="object 21"/>
          <p:cNvSpPr>
            <a:spLocks noChangeArrowheads="1"/>
          </p:cNvSpPr>
          <p:nvPr/>
        </p:nvSpPr>
        <p:spPr bwMode="auto">
          <a:xfrm>
            <a:off x="2882900" y="1903413"/>
            <a:ext cx="238125" cy="236537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077" name="object 22"/>
          <p:cNvSpPr>
            <a:spLocks noChangeArrowheads="1"/>
          </p:cNvSpPr>
          <p:nvPr/>
        </p:nvSpPr>
        <p:spPr bwMode="auto">
          <a:xfrm>
            <a:off x="2928938" y="1928813"/>
            <a:ext cx="142875" cy="1428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078" name="object 23"/>
          <p:cNvSpPr>
            <a:spLocks/>
          </p:cNvSpPr>
          <p:nvPr/>
        </p:nvSpPr>
        <p:spPr bwMode="auto">
          <a:xfrm>
            <a:off x="2928938" y="1928813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079" name="object 24"/>
          <p:cNvSpPr>
            <a:spLocks noChangeArrowheads="1"/>
          </p:cNvSpPr>
          <p:nvPr/>
        </p:nvSpPr>
        <p:spPr bwMode="auto">
          <a:xfrm>
            <a:off x="3168650" y="2260600"/>
            <a:ext cx="238125" cy="236538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080" name="object 25"/>
          <p:cNvSpPr>
            <a:spLocks noChangeArrowheads="1"/>
          </p:cNvSpPr>
          <p:nvPr/>
        </p:nvSpPr>
        <p:spPr bwMode="auto">
          <a:xfrm>
            <a:off x="3214688" y="2286000"/>
            <a:ext cx="142875" cy="1428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081" name="object 26"/>
          <p:cNvSpPr>
            <a:spLocks/>
          </p:cNvSpPr>
          <p:nvPr/>
        </p:nvSpPr>
        <p:spPr bwMode="auto">
          <a:xfrm>
            <a:off x="3214688" y="2286000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082" name="object 27"/>
          <p:cNvSpPr>
            <a:spLocks noChangeArrowheads="1"/>
          </p:cNvSpPr>
          <p:nvPr/>
        </p:nvSpPr>
        <p:spPr bwMode="auto">
          <a:xfrm>
            <a:off x="2882900" y="2401888"/>
            <a:ext cx="238125" cy="239712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083" name="object 28"/>
          <p:cNvSpPr>
            <a:spLocks noChangeArrowheads="1"/>
          </p:cNvSpPr>
          <p:nvPr/>
        </p:nvSpPr>
        <p:spPr bwMode="auto">
          <a:xfrm>
            <a:off x="2928938" y="2428875"/>
            <a:ext cx="142875" cy="142875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084" name="object 29"/>
          <p:cNvSpPr>
            <a:spLocks/>
          </p:cNvSpPr>
          <p:nvPr/>
        </p:nvSpPr>
        <p:spPr bwMode="auto">
          <a:xfrm>
            <a:off x="2928938" y="2428875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085" name="object 30"/>
          <p:cNvSpPr>
            <a:spLocks noChangeArrowheads="1"/>
          </p:cNvSpPr>
          <p:nvPr/>
        </p:nvSpPr>
        <p:spPr bwMode="auto">
          <a:xfrm>
            <a:off x="3382963" y="2474913"/>
            <a:ext cx="238125" cy="236537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086" name="object 31"/>
          <p:cNvSpPr>
            <a:spLocks noChangeArrowheads="1"/>
          </p:cNvSpPr>
          <p:nvPr/>
        </p:nvSpPr>
        <p:spPr bwMode="auto">
          <a:xfrm>
            <a:off x="3429000" y="2500313"/>
            <a:ext cx="142875" cy="14287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087" name="object 32"/>
          <p:cNvSpPr>
            <a:spLocks/>
          </p:cNvSpPr>
          <p:nvPr/>
        </p:nvSpPr>
        <p:spPr bwMode="auto">
          <a:xfrm>
            <a:off x="3429000" y="2500313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088" name="object 33"/>
          <p:cNvSpPr>
            <a:spLocks noChangeArrowheads="1"/>
          </p:cNvSpPr>
          <p:nvPr/>
        </p:nvSpPr>
        <p:spPr bwMode="auto">
          <a:xfrm>
            <a:off x="3311525" y="2046288"/>
            <a:ext cx="238125" cy="238125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089" name="object 34"/>
          <p:cNvSpPr>
            <a:spLocks noChangeArrowheads="1"/>
          </p:cNvSpPr>
          <p:nvPr/>
        </p:nvSpPr>
        <p:spPr bwMode="auto">
          <a:xfrm>
            <a:off x="3357563" y="2071688"/>
            <a:ext cx="142875" cy="142875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090" name="object 35"/>
          <p:cNvSpPr>
            <a:spLocks/>
          </p:cNvSpPr>
          <p:nvPr/>
        </p:nvSpPr>
        <p:spPr bwMode="auto">
          <a:xfrm>
            <a:off x="3357563" y="2071688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091" name="object 36"/>
          <p:cNvSpPr>
            <a:spLocks noChangeArrowheads="1"/>
          </p:cNvSpPr>
          <p:nvPr/>
        </p:nvSpPr>
        <p:spPr bwMode="auto">
          <a:xfrm>
            <a:off x="2597150" y="2474913"/>
            <a:ext cx="238125" cy="236537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092" name="object 37"/>
          <p:cNvSpPr>
            <a:spLocks noChangeArrowheads="1"/>
          </p:cNvSpPr>
          <p:nvPr/>
        </p:nvSpPr>
        <p:spPr bwMode="auto">
          <a:xfrm>
            <a:off x="2643188" y="2500313"/>
            <a:ext cx="142875" cy="1428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093" name="object 38"/>
          <p:cNvSpPr>
            <a:spLocks/>
          </p:cNvSpPr>
          <p:nvPr/>
        </p:nvSpPr>
        <p:spPr bwMode="auto">
          <a:xfrm>
            <a:off x="2643188" y="2500313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094" name="object 39"/>
          <p:cNvSpPr>
            <a:spLocks noChangeArrowheads="1"/>
          </p:cNvSpPr>
          <p:nvPr/>
        </p:nvSpPr>
        <p:spPr bwMode="auto">
          <a:xfrm>
            <a:off x="3097213" y="2687638"/>
            <a:ext cx="238125" cy="239712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095" name="object 40"/>
          <p:cNvSpPr>
            <a:spLocks noChangeArrowheads="1"/>
          </p:cNvSpPr>
          <p:nvPr/>
        </p:nvSpPr>
        <p:spPr bwMode="auto">
          <a:xfrm>
            <a:off x="3143250" y="2714625"/>
            <a:ext cx="142875" cy="142875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096" name="object 41"/>
          <p:cNvSpPr>
            <a:spLocks/>
          </p:cNvSpPr>
          <p:nvPr/>
        </p:nvSpPr>
        <p:spPr bwMode="auto">
          <a:xfrm>
            <a:off x="3143250" y="2714625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097" name="object 42"/>
          <p:cNvSpPr>
            <a:spLocks noChangeArrowheads="1"/>
          </p:cNvSpPr>
          <p:nvPr/>
        </p:nvSpPr>
        <p:spPr bwMode="auto">
          <a:xfrm>
            <a:off x="2668588" y="3617913"/>
            <a:ext cx="238125" cy="236537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098" name="object 43"/>
          <p:cNvSpPr>
            <a:spLocks noChangeArrowheads="1"/>
          </p:cNvSpPr>
          <p:nvPr/>
        </p:nvSpPr>
        <p:spPr bwMode="auto">
          <a:xfrm>
            <a:off x="2714625" y="3643313"/>
            <a:ext cx="142875" cy="1428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099" name="object 44"/>
          <p:cNvSpPr>
            <a:spLocks/>
          </p:cNvSpPr>
          <p:nvPr/>
        </p:nvSpPr>
        <p:spPr bwMode="auto">
          <a:xfrm>
            <a:off x="2714625" y="3643313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100" name="object 45"/>
          <p:cNvSpPr>
            <a:spLocks noChangeArrowheads="1"/>
          </p:cNvSpPr>
          <p:nvPr/>
        </p:nvSpPr>
        <p:spPr bwMode="auto">
          <a:xfrm>
            <a:off x="2811463" y="3830638"/>
            <a:ext cx="238125" cy="239712"/>
          </a:xfrm>
          <a:prstGeom prst="rect">
            <a:avLst/>
          </a:prstGeom>
          <a:blipFill dpi="0" rotWithShape="1">
            <a:blip r:embed="rId2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101" name="object 46"/>
          <p:cNvSpPr>
            <a:spLocks noChangeArrowheads="1"/>
          </p:cNvSpPr>
          <p:nvPr/>
        </p:nvSpPr>
        <p:spPr bwMode="auto">
          <a:xfrm>
            <a:off x="2857500" y="3857625"/>
            <a:ext cx="142875" cy="142875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102" name="object 47"/>
          <p:cNvSpPr>
            <a:spLocks/>
          </p:cNvSpPr>
          <p:nvPr/>
        </p:nvSpPr>
        <p:spPr bwMode="auto">
          <a:xfrm>
            <a:off x="2857500" y="3857625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103" name="object 48"/>
          <p:cNvSpPr>
            <a:spLocks noChangeArrowheads="1"/>
          </p:cNvSpPr>
          <p:nvPr/>
        </p:nvSpPr>
        <p:spPr bwMode="auto">
          <a:xfrm>
            <a:off x="3097213" y="3544888"/>
            <a:ext cx="238125" cy="239712"/>
          </a:xfrm>
          <a:prstGeom prst="rect">
            <a:avLst/>
          </a:prstGeom>
          <a:blipFill dpi="0" rotWithShape="1">
            <a:blip r:embed="rId2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104" name="object 49"/>
          <p:cNvSpPr>
            <a:spLocks noChangeArrowheads="1"/>
          </p:cNvSpPr>
          <p:nvPr/>
        </p:nvSpPr>
        <p:spPr bwMode="auto">
          <a:xfrm>
            <a:off x="3143250" y="3571875"/>
            <a:ext cx="142875" cy="142875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105" name="object 50"/>
          <p:cNvSpPr>
            <a:spLocks/>
          </p:cNvSpPr>
          <p:nvPr/>
        </p:nvSpPr>
        <p:spPr bwMode="auto">
          <a:xfrm>
            <a:off x="3143250" y="3571875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106" name="object 51"/>
          <p:cNvSpPr>
            <a:spLocks noChangeArrowheads="1"/>
          </p:cNvSpPr>
          <p:nvPr/>
        </p:nvSpPr>
        <p:spPr bwMode="auto">
          <a:xfrm>
            <a:off x="3097213" y="3830638"/>
            <a:ext cx="238125" cy="239712"/>
          </a:xfrm>
          <a:prstGeom prst="rect">
            <a:avLst/>
          </a:prstGeom>
          <a:blipFill dpi="0" rotWithShape="1">
            <a:blip r:embed="rId2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107" name="object 52"/>
          <p:cNvSpPr>
            <a:spLocks noChangeArrowheads="1"/>
          </p:cNvSpPr>
          <p:nvPr/>
        </p:nvSpPr>
        <p:spPr bwMode="auto">
          <a:xfrm>
            <a:off x="3143250" y="3857625"/>
            <a:ext cx="142875" cy="142875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108" name="object 53"/>
          <p:cNvSpPr>
            <a:spLocks/>
          </p:cNvSpPr>
          <p:nvPr/>
        </p:nvSpPr>
        <p:spPr bwMode="auto">
          <a:xfrm>
            <a:off x="3143250" y="3857625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109" name="object 54"/>
          <p:cNvSpPr>
            <a:spLocks noChangeArrowheads="1"/>
          </p:cNvSpPr>
          <p:nvPr/>
        </p:nvSpPr>
        <p:spPr bwMode="auto">
          <a:xfrm>
            <a:off x="3454400" y="3830638"/>
            <a:ext cx="238125" cy="239712"/>
          </a:xfrm>
          <a:prstGeom prst="rect">
            <a:avLst/>
          </a:prstGeom>
          <a:blipFill dpi="0" rotWithShape="1">
            <a:blip r:embed="rId2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110" name="object 55"/>
          <p:cNvSpPr>
            <a:spLocks noChangeArrowheads="1"/>
          </p:cNvSpPr>
          <p:nvPr/>
        </p:nvSpPr>
        <p:spPr bwMode="auto">
          <a:xfrm>
            <a:off x="3500438" y="3857625"/>
            <a:ext cx="142875" cy="142875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111" name="object 56"/>
          <p:cNvSpPr>
            <a:spLocks/>
          </p:cNvSpPr>
          <p:nvPr/>
        </p:nvSpPr>
        <p:spPr bwMode="auto">
          <a:xfrm>
            <a:off x="3500438" y="3857625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112" name="object 57"/>
          <p:cNvSpPr>
            <a:spLocks noChangeArrowheads="1"/>
          </p:cNvSpPr>
          <p:nvPr/>
        </p:nvSpPr>
        <p:spPr bwMode="auto">
          <a:xfrm>
            <a:off x="3240088" y="4260850"/>
            <a:ext cx="238125" cy="236538"/>
          </a:xfrm>
          <a:prstGeom prst="rect">
            <a:avLst/>
          </a:prstGeom>
          <a:blipFill dpi="0" rotWithShape="1">
            <a:blip r:embed="rId2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113" name="object 58"/>
          <p:cNvSpPr>
            <a:spLocks noChangeArrowheads="1"/>
          </p:cNvSpPr>
          <p:nvPr/>
        </p:nvSpPr>
        <p:spPr bwMode="auto">
          <a:xfrm>
            <a:off x="3286125" y="4286250"/>
            <a:ext cx="142875" cy="142875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114" name="object 59"/>
          <p:cNvSpPr>
            <a:spLocks/>
          </p:cNvSpPr>
          <p:nvPr/>
        </p:nvSpPr>
        <p:spPr bwMode="auto">
          <a:xfrm>
            <a:off x="3286125" y="4286250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115" name="object 60"/>
          <p:cNvSpPr>
            <a:spLocks noChangeArrowheads="1"/>
          </p:cNvSpPr>
          <p:nvPr/>
        </p:nvSpPr>
        <p:spPr bwMode="auto">
          <a:xfrm>
            <a:off x="3025775" y="4116388"/>
            <a:ext cx="238125" cy="239712"/>
          </a:xfrm>
          <a:prstGeom prst="rect">
            <a:avLst/>
          </a:prstGeom>
          <a:blipFill dpi="0" rotWithShape="1">
            <a:blip r:embed="rId2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116" name="object 61"/>
          <p:cNvSpPr>
            <a:spLocks noChangeArrowheads="1"/>
          </p:cNvSpPr>
          <p:nvPr/>
        </p:nvSpPr>
        <p:spPr bwMode="auto">
          <a:xfrm>
            <a:off x="3071813" y="4143375"/>
            <a:ext cx="142875" cy="142875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117" name="object 62"/>
          <p:cNvSpPr>
            <a:spLocks/>
          </p:cNvSpPr>
          <p:nvPr/>
        </p:nvSpPr>
        <p:spPr bwMode="auto">
          <a:xfrm>
            <a:off x="3071813" y="4143375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118" name="object 63"/>
          <p:cNvSpPr>
            <a:spLocks noChangeArrowheads="1"/>
          </p:cNvSpPr>
          <p:nvPr/>
        </p:nvSpPr>
        <p:spPr bwMode="auto">
          <a:xfrm>
            <a:off x="2811463" y="4189413"/>
            <a:ext cx="238125" cy="236537"/>
          </a:xfrm>
          <a:prstGeom prst="rect">
            <a:avLst/>
          </a:prstGeom>
          <a:blipFill dpi="0" rotWithShape="1">
            <a:blip r:embed="rId2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119" name="object 64"/>
          <p:cNvSpPr>
            <a:spLocks noChangeArrowheads="1"/>
          </p:cNvSpPr>
          <p:nvPr/>
        </p:nvSpPr>
        <p:spPr bwMode="auto">
          <a:xfrm>
            <a:off x="2857500" y="4214813"/>
            <a:ext cx="142875" cy="142875"/>
          </a:xfrm>
          <a:prstGeom prst="rect">
            <a:avLst/>
          </a:prstGeom>
          <a:blipFill dpi="0" rotWithShape="1">
            <a:blip r:embed="rId2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120" name="object 65"/>
          <p:cNvSpPr>
            <a:spLocks/>
          </p:cNvSpPr>
          <p:nvPr/>
        </p:nvSpPr>
        <p:spPr bwMode="auto">
          <a:xfrm>
            <a:off x="2857500" y="4214813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121" name="object 66"/>
          <p:cNvSpPr>
            <a:spLocks noChangeArrowheads="1"/>
          </p:cNvSpPr>
          <p:nvPr/>
        </p:nvSpPr>
        <p:spPr bwMode="auto">
          <a:xfrm>
            <a:off x="3597275" y="4260850"/>
            <a:ext cx="238125" cy="236538"/>
          </a:xfrm>
          <a:prstGeom prst="rect">
            <a:avLst/>
          </a:prstGeom>
          <a:blipFill dpi="0" rotWithShape="1">
            <a:blip r:embed="rId2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122" name="object 67"/>
          <p:cNvSpPr>
            <a:spLocks noChangeArrowheads="1"/>
          </p:cNvSpPr>
          <p:nvPr/>
        </p:nvSpPr>
        <p:spPr bwMode="auto">
          <a:xfrm>
            <a:off x="3643313" y="4286250"/>
            <a:ext cx="142875" cy="142875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123" name="object 68"/>
          <p:cNvSpPr>
            <a:spLocks/>
          </p:cNvSpPr>
          <p:nvPr/>
        </p:nvSpPr>
        <p:spPr bwMode="auto">
          <a:xfrm>
            <a:off x="3643313" y="4286250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124" name="object 69"/>
          <p:cNvSpPr>
            <a:spLocks noChangeArrowheads="1"/>
          </p:cNvSpPr>
          <p:nvPr/>
        </p:nvSpPr>
        <p:spPr bwMode="auto">
          <a:xfrm>
            <a:off x="2954338" y="4546600"/>
            <a:ext cx="238125" cy="236538"/>
          </a:xfrm>
          <a:prstGeom prst="rect">
            <a:avLst/>
          </a:prstGeom>
          <a:blipFill dpi="0" rotWithShape="1">
            <a:blip r:embed="rId2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125" name="object 70"/>
          <p:cNvSpPr>
            <a:spLocks noChangeArrowheads="1"/>
          </p:cNvSpPr>
          <p:nvPr/>
        </p:nvSpPr>
        <p:spPr bwMode="auto">
          <a:xfrm>
            <a:off x="3000375" y="4572000"/>
            <a:ext cx="142875" cy="142875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126" name="object 71"/>
          <p:cNvSpPr>
            <a:spLocks/>
          </p:cNvSpPr>
          <p:nvPr/>
        </p:nvSpPr>
        <p:spPr bwMode="auto">
          <a:xfrm>
            <a:off x="3000375" y="4572000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127" name="object 72"/>
          <p:cNvSpPr>
            <a:spLocks noChangeArrowheads="1"/>
          </p:cNvSpPr>
          <p:nvPr/>
        </p:nvSpPr>
        <p:spPr bwMode="auto">
          <a:xfrm>
            <a:off x="3811588" y="3689350"/>
            <a:ext cx="238125" cy="236538"/>
          </a:xfrm>
          <a:prstGeom prst="rect">
            <a:avLst/>
          </a:prstGeom>
          <a:blipFill dpi="0" rotWithShape="1">
            <a:blip r:embed="rId3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128" name="object 73"/>
          <p:cNvSpPr>
            <a:spLocks noChangeArrowheads="1"/>
          </p:cNvSpPr>
          <p:nvPr/>
        </p:nvSpPr>
        <p:spPr bwMode="auto">
          <a:xfrm>
            <a:off x="3857625" y="3714750"/>
            <a:ext cx="142875" cy="14287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129" name="object 74"/>
          <p:cNvSpPr>
            <a:spLocks/>
          </p:cNvSpPr>
          <p:nvPr/>
        </p:nvSpPr>
        <p:spPr bwMode="auto">
          <a:xfrm>
            <a:off x="3857625" y="3714750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130" name="object 75"/>
          <p:cNvSpPr>
            <a:spLocks noChangeArrowheads="1"/>
          </p:cNvSpPr>
          <p:nvPr/>
        </p:nvSpPr>
        <p:spPr bwMode="auto">
          <a:xfrm>
            <a:off x="3454400" y="3544888"/>
            <a:ext cx="238125" cy="239712"/>
          </a:xfrm>
          <a:prstGeom prst="rect">
            <a:avLst/>
          </a:prstGeom>
          <a:blipFill dpi="0" rotWithShape="1">
            <a:blip r:embed="rId3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131" name="object 76"/>
          <p:cNvSpPr>
            <a:spLocks noChangeArrowheads="1"/>
          </p:cNvSpPr>
          <p:nvPr/>
        </p:nvSpPr>
        <p:spPr bwMode="auto">
          <a:xfrm>
            <a:off x="3500438" y="3571875"/>
            <a:ext cx="142875" cy="142875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132" name="object 77"/>
          <p:cNvSpPr>
            <a:spLocks/>
          </p:cNvSpPr>
          <p:nvPr/>
        </p:nvSpPr>
        <p:spPr bwMode="auto">
          <a:xfrm>
            <a:off x="3500438" y="3571875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133" name="object 78"/>
          <p:cNvSpPr>
            <a:spLocks noChangeArrowheads="1"/>
          </p:cNvSpPr>
          <p:nvPr/>
        </p:nvSpPr>
        <p:spPr bwMode="auto">
          <a:xfrm>
            <a:off x="3240088" y="4046538"/>
            <a:ext cx="238125" cy="238125"/>
          </a:xfrm>
          <a:prstGeom prst="rect">
            <a:avLst/>
          </a:prstGeom>
          <a:blipFill dpi="0" rotWithShape="1">
            <a:blip r:embed="rId3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134" name="object 79"/>
          <p:cNvSpPr>
            <a:spLocks noChangeArrowheads="1"/>
          </p:cNvSpPr>
          <p:nvPr/>
        </p:nvSpPr>
        <p:spPr bwMode="auto">
          <a:xfrm>
            <a:off x="3286125" y="4071938"/>
            <a:ext cx="142875" cy="142875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135" name="object 80"/>
          <p:cNvSpPr>
            <a:spLocks/>
          </p:cNvSpPr>
          <p:nvPr/>
        </p:nvSpPr>
        <p:spPr bwMode="auto">
          <a:xfrm>
            <a:off x="3286125" y="4071938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136" name="object 81"/>
          <p:cNvSpPr>
            <a:spLocks noChangeArrowheads="1"/>
          </p:cNvSpPr>
          <p:nvPr/>
        </p:nvSpPr>
        <p:spPr bwMode="auto">
          <a:xfrm>
            <a:off x="3525838" y="4046538"/>
            <a:ext cx="238125" cy="238125"/>
          </a:xfrm>
          <a:prstGeom prst="rect">
            <a:avLst/>
          </a:prstGeom>
          <a:blipFill dpi="0" rotWithShape="1">
            <a:blip r:embed="rId3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137" name="object 82"/>
          <p:cNvSpPr>
            <a:spLocks noChangeArrowheads="1"/>
          </p:cNvSpPr>
          <p:nvPr/>
        </p:nvSpPr>
        <p:spPr bwMode="auto">
          <a:xfrm>
            <a:off x="3571875" y="4071938"/>
            <a:ext cx="142875" cy="142875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138" name="object 83"/>
          <p:cNvSpPr>
            <a:spLocks/>
          </p:cNvSpPr>
          <p:nvPr/>
        </p:nvSpPr>
        <p:spPr bwMode="auto">
          <a:xfrm>
            <a:off x="3571875" y="4071938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139" name="object 84"/>
          <p:cNvSpPr>
            <a:spLocks noChangeArrowheads="1"/>
          </p:cNvSpPr>
          <p:nvPr/>
        </p:nvSpPr>
        <p:spPr bwMode="auto">
          <a:xfrm>
            <a:off x="3883025" y="4046538"/>
            <a:ext cx="238125" cy="238125"/>
          </a:xfrm>
          <a:prstGeom prst="rect">
            <a:avLst/>
          </a:prstGeom>
          <a:blipFill dpi="0" rotWithShape="1">
            <a:blip r:embed="rId3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140" name="object 85"/>
          <p:cNvSpPr>
            <a:spLocks noChangeArrowheads="1"/>
          </p:cNvSpPr>
          <p:nvPr/>
        </p:nvSpPr>
        <p:spPr bwMode="auto">
          <a:xfrm>
            <a:off x="3929063" y="4071938"/>
            <a:ext cx="142875" cy="142875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141" name="object 86"/>
          <p:cNvSpPr>
            <a:spLocks/>
          </p:cNvSpPr>
          <p:nvPr/>
        </p:nvSpPr>
        <p:spPr bwMode="auto">
          <a:xfrm>
            <a:off x="3929063" y="4071938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142" name="object 87"/>
          <p:cNvSpPr>
            <a:spLocks noChangeArrowheads="1"/>
          </p:cNvSpPr>
          <p:nvPr/>
        </p:nvSpPr>
        <p:spPr bwMode="auto">
          <a:xfrm>
            <a:off x="5740400" y="2760663"/>
            <a:ext cx="238125" cy="236537"/>
          </a:xfrm>
          <a:prstGeom prst="rect">
            <a:avLst/>
          </a:prstGeom>
          <a:blipFill dpi="0" rotWithShape="1">
            <a:blip r:embed="rId3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143" name="object 88"/>
          <p:cNvSpPr>
            <a:spLocks noChangeArrowheads="1"/>
          </p:cNvSpPr>
          <p:nvPr/>
        </p:nvSpPr>
        <p:spPr bwMode="auto">
          <a:xfrm>
            <a:off x="5786438" y="2786063"/>
            <a:ext cx="142875" cy="1428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144" name="object 89"/>
          <p:cNvSpPr>
            <a:spLocks/>
          </p:cNvSpPr>
          <p:nvPr/>
        </p:nvSpPr>
        <p:spPr bwMode="auto">
          <a:xfrm>
            <a:off x="5786438" y="2786063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145" name="object 90"/>
          <p:cNvSpPr>
            <a:spLocks noChangeArrowheads="1"/>
          </p:cNvSpPr>
          <p:nvPr/>
        </p:nvSpPr>
        <p:spPr bwMode="auto">
          <a:xfrm>
            <a:off x="5740400" y="3046413"/>
            <a:ext cx="238125" cy="236537"/>
          </a:xfrm>
          <a:prstGeom prst="rect">
            <a:avLst/>
          </a:prstGeom>
          <a:blipFill dpi="0" rotWithShape="1">
            <a:blip r:embed="rId3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146" name="object 91"/>
          <p:cNvSpPr>
            <a:spLocks noChangeArrowheads="1"/>
          </p:cNvSpPr>
          <p:nvPr/>
        </p:nvSpPr>
        <p:spPr bwMode="auto">
          <a:xfrm>
            <a:off x="5786438" y="3071813"/>
            <a:ext cx="142875" cy="1428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147" name="object 92"/>
          <p:cNvSpPr>
            <a:spLocks/>
          </p:cNvSpPr>
          <p:nvPr/>
        </p:nvSpPr>
        <p:spPr bwMode="auto">
          <a:xfrm>
            <a:off x="5786438" y="3071813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148" name="object 93"/>
          <p:cNvSpPr>
            <a:spLocks noChangeArrowheads="1"/>
          </p:cNvSpPr>
          <p:nvPr/>
        </p:nvSpPr>
        <p:spPr bwMode="auto">
          <a:xfrm>
            <a:off x="3249613" y="3697288"/>
            <a:ext cx="238125" cy="239712"/>
          </a:xfrm>
          <a:prstGeom prst="rect">
            <a:avLst/>
          </a:prstGeom>
          <a:blipFill dpi="0" rotWithShape="1">
            <a:blip r:embed="rId3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149" name="object 94"/>
          <p:cNvSpPr>
            <a:spLocks noChangeArrowheads="1"/>
          </p:cNvSpPr>
          <p:nvPr/>
        </p:nvSpPr>
        <p:spPr bwMode="auto">
          <a:xfrm>
            <a:off x="3295650" y="3724275"/>
            <a:ext cx="142875" cy="142875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150" name="object 95"/>
          <p:cNvSpPr>
            <a:spLocks/>
          </p:cNvSpPr>
          <p:nvPr/>
        </p:nvSpPr>
        <p:spPr bwMode="auto">
          <a:xfrm>
            <a:off x="3295650" y="3724275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151" name="object 96"/>
          <p:cNvSpPr>
            <a:spLocks noChangeArrowheads="1"/>
          </p:cNvSpPr>
          <p:nvPr/>
        </p:nvSpPr>
        <p:spPr bwMode="auto">
          <a:xfrm>
            <a:off x="5311775" y="2903538"/>
            <a:ext cx="238125" cy="238125"/>
          </a:xfrm>
          <a:prstGeom prst="rect">
            <a:avLst/>
          </a:prstGeom>
          <a:blipFill dpi="0" rotWithShape="1">
            <a:blip r:embed="rId3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152" name="object 97"/>
          <p:cNvSpPr>
            <a:spLocks noChangeArrowheads="1"/>
          </p:cNvSpPr>
          <p:nvPr/>
        </p:nvSpPr>
        <p:spPr bwMode="auto">
          <a:xfrm>
            <a:off x="5357813" y="2928938"/>
            <a:ext cx="142875" cy="142875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153" name="object 98"/>
          <p:cNvSpPr>
            <a:spLocks/>
          </p:cNvSpPr>
          <p:nvPr/>
        </p:nvSpPr>
        <p:spPr bwMode="auto">
          <a:xfrm>
            <a:off x="5357813" y="2928938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154" name="object 99"/>
          <p:cNvSpPr>
            <a:spLocks noChangeArrowheads="1"/>
          </p:cNvSpPr>
          <p:nvPr/>
        </p:nvSpPr>
        <p:spPr bwMode="auto">
          <a:xfrm>
            <a:off x="5454650" y="3189288"/>
            <a:ext cx="238125" cy="238125"/>
          </a:xfrm>
          <a:prstGeom prst="rect">
            <a:avLst/>
          </a:prstGeom>
          <a:blipFill dpi="0" rotWithShape="1">
            <a:blip r:embed="rId3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155" name="object 100"/>
          <p:cNvSpPr>
            <a:spLocks noChangeArrowheads="1"/>
          </p:cNvSpPr>
          <p:nvPr/>
        </p:nvSpPr>
        <p:spPr bwMode="auto">
          <a:xfrm>
            <a:off x="5500688" y="3214688"/>
            <a:ext cx="142875" cy="142875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156" name="object 101"/>
          <p:cNvSpPr>
            <a:spLocks/>
          </p:cNvSpPr>
          <p:nvPr/>
        </p:nvSpPr>
        <p:spPr bwMode="auto">
          <a:xfrm>
            <a:off x="5500688" y="3214688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157" name="object 102"/>
          <p:cNvSpPr>
            <a:spLocks noChangeArrowheads="1"/>
          </p:cNvSpPr>
          <p:nvPr/>
        </p:nvSpPr>
        <p:spPr bwMode="auto">
          <a:xfrm>
            <a:off x="5526088" y="2973388"/>
            <a:ext cx="238125" cy="239712"/>
          </a:xfrm>
          <a:prstGeom prst="rect">
            <a:avLst/>
          </a:prstGeom>
          <a:blipFill dpi="0" rotWithShape="1">
            <a:blip r:embed="rId4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158" name="object 103"/>
          <p:cNvSpPr>
            <a:spLocks noChangeArrowheads="1"/>
          </p:cNvSpPr>
          <p:nvPr/>
        </p:nvSpPr>
        <p:spPr bwMode="auto">
          <a:xfrm>
            <a:off x="5572125" y="3000375"/>
            <a:ext cx="142875" cy="142875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159" name="object 104"/>
          <p:cNvSpPr>
            <a:spLocks/>
          </p:cNvSpPr>
          <p:nvPr/>
        </p:nvSpPr>
        <p:spPr bwMode="auto">
          <a:xfrm>
            <a:off x="5572125" y="3000375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160" name="object 105"/>
          <p:cNvSpPr>
            <a:spLocks noChangeArrowheads="1"/>
          </p:cNvSpPr>
          <p:nvPr/>
        </p:nvSpPr>
        <p:spPr bwMode="auto">
          <a:xfrm>
            <a:off x="5607050" y="3341688"/>
            <a:ext cx="238125" cy="238125"/>
          </a:xfrm>
          <a:prstGeom prst="rect">
            <a:avLst/>
          </a:prstGeom>
          <a:blipFill dpi="0" rotWithShape="1">
            <a:blip r:embed="rId4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161" name="object 106"/>
          <p:cNvSpPr>
            <a:spLocks noChangeArrowheads="1"/>
          </p:cNvSpPr>
          <p:nvPr/>
        </p:nvSpPr>
        <p:spPr bwMode="auto">
          <a:xfrm>
            <a:off x="5653088" y="3367088"/>
            <a:ext cx="142875" cy="142875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162" name="object 107"/>
          <p:cNvSpPr>
            <a:spLocks/>
          </p:cNvSpPr>
          <p:nvPr/>
        </p:nvSpPr>
        <p:spPr bwMode="auto">
          <a:xfrm>
            <a:off x="5653088" y="3367088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163" name="object 108"/>
          <p:cNvSpPr>
            <a:spLocks noChangeArrowheads="1"/>
          </p:cNvSpPr>
          <p:nvPr/>
        </p:nvSpPr>
        <p:spPr bwMode="auto">
          <a:xfrm>
            <a:off x="5311775" y="3332163"/>
            <a:ext cx="238125" cy="236537"/>
          </a:xfrm>
          <a:prstGeom prst="rect">
            <a:avLst/>
          </a:prstGeom>
          <a:blipFill dpi="0" rotWithShape="1">
            <a:blip r:embed="rId4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164" name="object 109"/>
          <p:cNvSpPr>
            <a:spLocks noChangeArrowheads="1"/>
          </p:cNvSpPr>
          <p:nvPr/>
        </p:nvSpPr>
        <p:spPr bwMode="auto">
          <a:xfrm>
            <a:off x="5357813" y="3357563"/>
            <a:ext cx="142875" cy="14287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165" name="object 110"/>
          <p:cNvSpPr>
            <a:spLocks/>
          </p:cNvSpPr>
          <p:nvPr/>
        </p:nvSpPr>
        <p:spPr bwMode="auto">
          <a:xfrm>
            <a:off x="5357813" y="3357563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166" name="object 111"/>
          <p:cNvSpPr>
            <a:spLocks noChangeArrowheads="1"/>
          </p:cNvSpPr>
          <p:nvPr/>
        </p:nvSpPr>
        <p:spPr bwMode="auto">
          <a:xfrm>
            <a:off x="4811713" y="3617913"/>
            <a:ext cx="238125" cy="236537"/>
          </a:xfrm>
          <a:prstGeom prst="rect">
            <a:avLst/>
          </a:prstGeom>
          <a:blipFill dpi="0" rotWithShape="1">
            <a:blip r:embed="rId4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167" name="object 112"/>
          <p:cNvSpPr>
            <a:spLocks noChangeArrowheads="1"/>
          </p:cNvSpPr>
          <p:nvPr/>
        </p:nvSpPr>
        <p:spPr bwMode="auto">
          <a:xfrm>
            <a:off x="4857750" y="3643313"/>
            <a:ext cx="142875" cy="1428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168" name="object 113"/>
          <p:cNvSpPr>
            <a:spLocks/>
          </p:cNvSpPr>
          <p:nvPr/>
        </p:nvSpPr>
        <p:spPr bwMode="auto">
          <a:xfrm>
            <a:off x="4857750" y="3643313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169" name="object 114"/>
          <p:cNvSpPr>
            <a:spLocks noChangeArrowheads="1"/>
          </p:cNvSpPr>
          <p:nvPr/>
        </p:nvSpPr>
        <p:spPr bwMode="auto">
          <a:xfrm>
            <a:off x="5097463" y="3259138"/>
            <a:ext cx="238125" cy="239712"/>
          </a:xfrm>
          <a:prstGeom prst="rect">
            <a:avLst/>
          </a:prstGeom>
          <a:blipFill dpi="0" rotWithShape="1">
            <a:blip r:embed="rId4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170" name="object 115"/>
          <p:cNvSpPr>
            <a:spLocks noChangeArrowheads="1"/>
          </p:cNvSpPr>
          <p:nvPr/>
        </p:nvSpPr>
        <p:spPr bwMode="auto">
          <a:xfrm>
            <a:off x="5143500" y="3286125"/>
            <a:ext cx="142875" cy="142875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171" name="object 116"/>
          <p:cNvSpPr>
            <a:spLocks/>
          </p:cNvSpPr>
          <p:nvPr/>
        </p:nvSpPr>
        <p:spPr bwMode="auto">
          <a:xfrm>
            <a:off x="5143500" y="3286125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172" name="object 117"/>
          <p:cNvSpPr>
            <a:spLocks noChangeArrowheads="1"/>
          </p:cNvSpPr>
          <p:nvPr/>
        </p:nvSpPr>
        <p:spPr bwMode="auto">
          <a:xfrm>
            <a:off x="5097463" y="3689350"/>
            <a:ext cx="238125" cy="236538"/>
          </a:xfrm>
          <a:prstGeom prst="rect">
            <a:avLst/>
          </a:prstGeom>
          <a:blipFill dpi="0" rotWithShape="1">
            <a:blip r:embed="rId4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173" name="object 118"/>
          <p:cNvSpPr>
            <a:spLocks noChangeArrowheads="1"/>
          </p:cNvSpPr>
          <p:nvPr/>
        </p:nvSpPr>
        <p:spPr bwMode="auto">
          <a:xfrm>
            <a:off x="5143500" y="3714750"/>
            <a:ext cx="142875" cy="1428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174" name="object 119"/>
          <p:cNvSpPr>
            <a:spLocks/>
          </p:cNvSpPr>
          <p:nvPr/>
        </p:nvSpPr>
        <p:spPr bwMode="auto">
          <a:xfrm>
            <a:off x="5143500" y="3714750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175" name="object 120"/>
          <p:cNvSpPr>
            <a:spLocks noChangeArrowheads="1"/>
          </p:cNvSpPr>
          <p:nvPr/>
        </p:nvSpPr>
        <p:spPr bwMode="auto">
          <a:xfrm>
            <a:off x="5383213" y="3617913"/>
            <a:ext cx="238125" cy="236537"/>
          </a:xfrm>
          <a:prstGeom prst="rect">
            <a:avLst/>
          </a:prstGeom>
          <a:blipFill dpi="0" rotWithShape="1">
            <a:blip r:embed="rId4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176" name="object 121"/>
          <p:cNvSpPr>
            <a:spLocks noChangeArrowheads="1"/>
          </p:cNvSpPr>
          <p:nvPr/>
        </p:nvSpPr>
        <p:spPr bwMode="auto">
          <a:xfrm>
            <a:off x="5429250" y="3643313"/>
            <a:ext cx="142875" cy="1428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177" name="object 122"/>
          <p:cNvSpPr>
            <a:spLocks/>
          </p:cNvSpPr>
          <p:nvPr/>
        </p:nvSpPr>
        <p:spPr bwMode="auto">
          <a:xfrm>
            <a:off x="5429250" y="3643313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178" name="object 123"/>
          <p:cNvSpPr>
            <a:spLocks noChangeArrowheads="1"/>
          </p:cNvSpPr>
          <p:nvPr/>
        </p:nvSpPr>
        <p:spPr bwMode="auto">
          <a:xfrm>
            <a:off x="5597525" y="4046538"/>
            <a:ext cx="238125" cy="238125"/>
          </a:xfrm>
          <a:prstGeom prst="rect">
            <a:avLst/>
          </a:prstGeom>
          <a:blipFill dpi="0" rotWithShape="1">
            <a:blip r:embed="rId4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179" name="object 124"/>
          <p:cNvSpPr>
            <a:spLocks noChangeArrowheads="1"/>
          </p:cNvSpPr>
          <p:nvPr/>
        </p:nvSpPr>
        <p:spPr bwMode="auto">
          <a:xfrm>
            <a:off x="5643563" y="4071938"/>
            <a:ext cx="142875" cy="142875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180" name="object 125"/>
          <p:cNvSpPr>
            <a:spLocks/>
          </p:cNvSpPr>
          <p:nvPr/>
        </p:nvSpPr>
        <p:spPr bwMode="auto">
          <a:xfrm>
            <a:off x="5643563" y="4071938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181" name="object 126"/>
          <p:cNvSpPr>
            <a:spLocks noChangeArrowheads="1"/>
          </p:cNvSpPr>
          <p:nvPr/>
        </p:nvSpPr>
        <p:spPr bwMode="auto">
          <a:xfrm>
            <a:off x="6026150" y="3760788"/>
            <a:ext cx="238125" cy="238125"/>
          </a:xfrm>
          <a:prstGeom prst="rect">
            <a:avLst/>
          </a:prstGeom>
          <a:blipFill dpi="0" rotWithShape="1">
            <a:blip r:embed="rId4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182" name="object 127"/>
          <p:cNvSpPr>
            <a:spLocks noChangeArrowheads="1"/>
          </p:cNvSpPr>
          <p:nvPr/>
        </p:nvSpPr>
        <p:spPr bwMode="auto">
          <a:xfrm>
            <a:off x="6072188" y="3786188"/>
            <a:ext cx="142875" cy="142875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183" name="object 128"/>
          <p:cNvSpPr>
            <a:spLocks/>
          </p:cNvSpPr>
          <p:nvPr/>
        </p:nvSpPr>
        <p:spPr bwMode="auto">
          <a:xfrm>
            <a:off x="6072188" y="3786188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184" name="object 129"/>
          <p:cNvSpPr>
            <a:spLocks noChangeArrowheads="1"/>
          </p:cNvSpPr>
          <p:nvPr/>
        </p:nvSpPr>
        <p:spPr bwMode="auto">
          <a:xfrm>
            <a:off x="5740400" y="3760788"/>
            <a:ext cx="238125" cy="238125"/>
          </a:xfrm>
          <a:prstGeom prst="rect">
            <a:avLst/>
          </a:prstGeom>
          <a:blipFill dpi="0" rotWithShape="1">
            <a:blip r:embed="rId4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185" name="object 130"/>
          <p:cNvSpPr>
            <a:spLocks noChangeArrowheads="1"/>
          </p:cNvSpPr>
          <p:nvPr/>
        </p:nvSpPr>
        <p:spPr bwMode="auto">
          <a:xfrm>
            <a:off x="5786438" y="3786188"/>
            <a:ext cx="142875" cy="142875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186" name="object 131"/>
          <p:cNvSpPr>
            <a:spLocks/>
          </p:cNvSpPr>
          <p:nvPr/>
        </p:nvSpPr>
        <p:spPr bwMode="auto">
          <a:xfrm>
            <a:off x="5786438" y="3786188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187" name="object 132"/>
          <p:cNvSpPr>
            <a:spLocks noChangeArrowheads="1"/>
          </p:cNvSpPr>
          <p:nvPr/>
        </p:nvSpPr>
        <p:spPr bwMode="auto">
          <a:xfrm>
            <a:off x="6097588" y="3475038"/>
            <a:ext cx="238125" cy="238125"/>
          </a:xfrm>
          <a:prstGeom prst="rect">
            <a:avLst/>
          </a:prstGeom>
          <a:blipFill dpi="0" rotWithShape="1">
            <a:blip r:embed="rId5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188" name="object 133"/>
          <p:cNvSpPr>
            <a:spLocks noChangeArrowheads="1"/>
          </p:cNvSpPr>
          <p:nvPr/>
        </p:nvSpPr>
        <p:spPr bwMode="auto">
          <a:xfrm>
            <a:off x="6143625" y="3500438"/>
            <a:ext cx="142875" cy="142875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189" name="object 134"/>
          <p:cNvSpPr>
            <a:spLocks/>
          </p:cNvSpPr>
          <p:nvPr/>
        </p:nvSpPr>
        <p:spPr bwMode="auto">
          <a:xfrm>
            <a:off x="6143625" y="3500438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190" name="object 135"/>
          <p:cNvSpPr>
            <a:spLocks noChangeArrowheads="1"/>
          </p:cNvSpPr>
          <p:nvPr/>
        </p:nvSpPr>
        <p:spPr bwMode="auto">
          <a:xfrm>
            <a:off x="5954713" y="3332163"/>
            <a:ext cx="238125" cy="236537"/>
          </a:xfrm>
          <a:prstGeom prst="rect">
            <a:avLst/>
          </a:prstGeom>
          <a:blipFill dpi="0" rotWithShape="1">
            <a:blip r:embed="rId5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191" name="object 136"/>
          <p:cNvSpPr>
            <a:spLocks noChangeArrowheads="1"/>
          </p:cNvSpPr>
          <p:nvPr/>
        </p:nvSpPr>
        <p:spPr bwMode="auto">
          <a:xfrm>
            <a:off x="6000750" y="3357563"/>
            <a:ext cx="142875" cy="1428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192" name="object 137"/>
          <p:cNvSpPr>
            <a:spLocks/>
          </p:cNvSpPr>
          <p:nvPr/>
        </p:nvSpPr>
        <p:spPr bwMode="auto">
          <a:xfrm>
            <a:off x="6000750" y="3357563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193" name="object 138"/>
          <p:cNvSpPr>
            <a:spLocks noChangeArrowheads="1"/>
          </p:cNvSpPr>
          <p:nvPr/>
        </p:nvSpPr>
        <p:spPr bwMode="auto">
          <a:xfrm>
            <a:off x="6097588" y="3046413"/>
            <a:ext cx="238125" cy="236537"/>
          </a:xfrm>
          <a:prstGeom prst="rect">
            <a:avLst/>
          </a:prstGeom>
          <a:blipFill dpi="0" rotWithShape="1">
            <a:blip r:embed="rId5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194" name="object 139"/>
          <p:cNvSpPr>
            <a:spLocks noChangeArrowheads="1"/>
          </p:cNvSpPr>
          <p:nvPr/>
        </p:nvSpPr>
        <p:spPr bwMode="auto">
          <a:xfrm>
            <a:off x="6143625" y="3071813"/>
            <a:ext cx="142875" cy="14287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195" name="object 140"/>
          <p:cNvSpPr>
            <a:spLocks/>
          </p:cNvSpPr>
          <p:nvPr/>
        </p:nvSpPr>
        <p:spPr bwMode="auto">
          <a:xfrm>
            <a:off x="6143625" y="3071813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197" name="object 142"/>
          <p:cNvSpPr>
            <a:spLocks noChangeArrowheads="1"/>
          </p:cNvSpPr>
          <p:nvPr/>
        </p:nvSpPr>
        <p:spPr bwMode="auto">
          <a:xfrm>
            <a:off x="3048000" y="2343150"/>
            <a:ext cx="82550" cy="80963"/>
          </a:xfrm>
          <a:prstGeom prst="rect">
            <a:avLst/>
          </a:prstGeom>
          <a:blipFill dpi="0" rotWithShape="1">
            <a:blip r:embed="rId5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198" name="object 143"/>
          <p:cNvSpPr>
            <a:spLocks/>
          </p:cNvSpPr>
          <p:nvPr/>
        </p:nvSpPr>
        <p:spPr bwMode="auto">
          <a:xfrm>
            <a:off x="2355850" y="1719263"/>
            <a:ext cx="1573213" cy="1357312"/>
          </a:xfrm>
          <a:custGeom>
            <a:avLst/>
            <a:gdLst/>
            <a:ahLst/>
            <a:cxnLst>
              <a:cxn ang="0">
                <a:pos x="141178" y="394639"/>
              </a:cxn>
              <a:cxn ang="0">
                <a:pos x="159733" y="296977"/>
              </a:cxn>
              <a:cxn ang="0">
                <a:pos x="204479" y="214032"/>
              </a:cxn>
              <a:cxn ang="0">
                <a:pos x="270663" y="153146"/>
              </a:cxn>
              <a:cxn ang="0">
                <a:pos x="353533" y="121663"/>
              </a:cxn>
              <a:cxn ang="0">
                <a:pos x="434822" y="124638"/>
              </a:cxn>
              <a:cxn ang="0">
                <a:pos x="510835" y="158646"/>
              </a:cxn>
              <a:cxn ang="0">
                <a:pos x="568277" y="80853"/>
              </a:cxn>
              <a:cxn ang="0">
                <a:pos x="646032" y="41415"/>
              </a:cxn>
              <a:cxn ang="0">
                <a:pos x="731501" y="44873"/>
              </a:cxn>
              <a:cxn ang="0">
                <a:pos x="807933" y="91880"/>
              </a:cxn>
              <a:cxn ang="0">
                <a:pos x="842207" y="61575"/>
              </a:cxn>
              <a:cxn ang="0">
                <a:pos x="910029" y="9260"/>
              </a:cxn>
              <a:cxn ang="0">
                <a:pos x="990962" y="3068"/>
              </a:cxn>
              <a:cxn ang="0">
                <a:pos x="1061596" y="42468"/>
              </a:cxn>
              <a:cxn ang="0">
                <a:pos x="1121851" y="35914"/>
              </a:cxn>
              <a:cxn ang="0">
                <a:pos x="1206930" y="619"/>
              </a:cxn>
              <a:cxn ang="0">
                <a:pos x="1295789" y="19088"/>
              </a:cxn>
              <a:cxn ang="0">
                <a:pos x="1374536" y="103639"/>
              </a:cxn>
              <a:cxn ang="0">
                <a:pos x="1436930" y="189983"/>
              </a:cxn>
              <a:cxn ang="0">
                <a:pos x="1501239" y="256381"/>
              </a:cxn>
              <a:cxn ang="0">
                <a:pos x="1534970" y="347847"/>
              </a:cxn>
              <a:cxn ang="0">
                <a:pos x="1531585" y="450911"/>
              </a:cxn>
              <a:cxn ang="0">
                <a:pos x="1527583" y="466103"/>
              </a:cxn>
              <a:cxn ang="0">
                <a:pos x="1522695" y="480933"/>
              </a:cxn>
              <a:cxn ang="0">
                <a:pos x="1562853" y="572139"/>
              </a:cxn>
              <a:cxn ang="0">
                <a:pos x="1573454" y="670456"/>
              </a:cxn>
              <a:cxn ang="0">
                <a:pos x="1555520" y="766707"/>
              </a:cxn>
              <a:cxn ang="0">
                <a:pos x="1510075" y="851713"/>
              </a:cxn>
              <a:cxn ang="0">
                <a:pos x="1422865" y="924378"/>
              </a:cxn>
              <a:cxn ang="0">
                <a:pos x="1357498" y="993936"/>
              </a:cxn>
              <a:cxn ang="0">
                <a:pos x="1325227" y="1082018"/>
              </a:cxn>
              <a:cxn ang="0">
                <a:pos x="1267928" y="1148245"/>
              </a:cxn>
              <a:cxn ang="0">
                <a:pos x="1192423" y="1184729"/>
              </a:cxn>
              <a:cxn ang="0">
                <a:pos x="1121073" y="1186734"/>
              </a:cxn>
              <a:cxn ang="0">
                <a:pos x="1065797" y="1167848"/>
              </a:cxn>
              <a:cxn ang="0">
                <a:pos x="1023624" y="1200309"/>
              </a:cxn>
              <a:cxn ang="0">
                <a:pos x="972181" y="1280259"/>
              </a:cxn>
              <a:cxn ang="0">
                <a:pos x="902137" y="1333943"/>
              </a:cxn>
              <a:cxn ang="0">
                <a:pos x="820411" y="1356996"/>
              </a:cxn>
              <a:cxn ang="0">
                <a:pos x="733923" y="1345054"/>
              </a:cxn>
              <a:cxn ang="0">
                <a:pos x="658849" y="1300564"/>
              </a:cxn>
              <a:cxn ang="0">
                <a:pos x="600891" y="1228862"/>
              </a:cxn>
              <a:cxn ang="0">
                <a:pos x="517429" y="1268327"/>
              </a:cxn>
              <a:cxn ang="0">
                <a:pos x="430809" y="1274871"/>
              </a:cxn>
              <a:cxn ang="0">
                <a:pos x="347380" y="1250357"/>
              </a:cxn>
              <a:cxn ang="0">
                <a:pos x="273488" y="1196650"/>
              </a:cxn>
              <a:cxn ang="0">
                <a:pos x="215484" y="1115616"/>
              </a:cxn>
              <a:cxn ang="0">
                <a:pos x="169971" y="1108809"/>
              </a:cxn>
              <a:cxn ang="0">
                <a:pos x="95700" y="1070879"/>
              </a:cxn>
              <a:cxn ang="0">
                <a:pos x="47024" y="994962"/>
              </a:cxn>
              <a:cxn ang="0">
                <a:pos x="36219" y="906091"/>
              </a:cxn>
              <a:cxn ang="0">
                <a:pos x="57471" y="830364"/>
              </a:cxn>
              <a:cxn ang="0">
                <a:pos x="44813" y="767061"/>
              </a:cxn>
              <a:cxn ang="0">
                <a:pos x="5162" y="683956"/>
              </a:cxn>
              <a:cxn ang="0">
                <a:pos x="5331" y="588557"/>
              </a:cxn>
              <a:cxn ang="0">
                <a:pos x="44166" y="507246"/>
              </a:cxn>
              <a:cxn ang="0">
                <a:pos x="105550" y="460562"/>
              </a:cxn>
              <a:cxn ang="0">
                <a:pos x="143208" y="446694"/>
              </a:cxn>
            </a:cxnLst>
            <a:rect l="0" t="0" r="r" b="b"/>
            <a:pathLst>
              <a:path w="1573529" h="1356995">
                <a:moveTo>
                  <a:pt x="143208" y="446694"/>
                </a:moveTo>
                <a:lnTo>
                  <a:pt x="141178" y="394639"/>
                </a:lnTo>
                <a:lnTo>
                  <a:pt x="146884" y="344427"/>
                </a:lnTo>
                <a:lnTo>
                  <a:pt x="159733" y="296977"/>
                </a:lnTo>
                <a:lnTo>
                  <a:pt x="179129" y="253206"/>
                </a:lnTo>
                <a:lnTo>
                  <a:pt x="204479" y="214032"/>
                </a:lnTo>
                <a:lnTo>
                  <a:pt x="235188" y="180372"/>
                </a:lnTo>
                <a:lnTo>
                  <a:pt x="270663" y="153146"/>
                </a:lnTo>
                <a:lnTo>
                  <a:pt x="310309" y="133270"/>
                </a:lnTo>
                <a:lnTo>
                  <a:pt x="353533" y="121663"/>
                </a:lnTo>
                <a:lnTo>
                  <a:pt x="394420" y="119173"/>
                </a:lnTo>
                <a:lnTo>
                  <a:pt x="434822" y="124638"/>
                </a:lnTo>
                <a:lnTo>
                  <a:pt x="473905" y="137862"/>
                </a:lnTo>
                <a:lnTo>
                  <a:pt x="510835" y="158646"/>
                </a:lnTo>
                <a:lnTo>
                  <a:pt x="536229" y="115239"/>
                </a:lnTo>
                <a:lnTo>
                  <a:pt x="568277" y="80853"/>
                </a:lnTo>
                <a:lnTo>
                  <a:pt x="605403" y="56055"/>
                </a:lnTo>
                <a:lnTo>
                  <a:pt x="646032" y="41415"/>
                </a:lnTo>
                <a:lnTo>
                  <a:pt x="688590" y="37498"/>
                </a:lnTo>
                <a:lnTo>
                  <a:pt x="731501" y="44873"/>
                </a:lnTo>
                <a:lnTo>
                  <a:pt x="773191" y="64107"/>
                </a:lnTo>
                <a:lnTo>
                  <a:pt x="807933" y="91880"/>
                </a:lnTo>
                <a:lnTo>
                  <a:pt x="818289" y="103032"/>
                </a:lnTo>
                <a:lnTo>
                  <a:pt x="842207" y="61575"/>
                </a:lnTo>
                <a:lnTo>
                  <a:pt x="873464" y="30051"/>
                </a:lnTo>
                <a:lnTo>
                  <a:pt x="910029" y="9260"/>
                </a:lnTo>
                <a:lnTo>
                  <a:pt x="949872" y="0"/>
                </a:lnTo>
                <a:lnTo>
                  <a:pt x="990962" y="3068"/>
                </a:lnTo>
                <a:lnTo>
                  <a:pt x="1031268" y="19263"/>
                </a:lnTo>
                <a:lnTo>
                  <a:pt x="1061596" y="42468"/>
                </a:lnTo>
                <a:lnTo>
                  <a:pt x="1086666" y="73149"/>
                </a:lnTo>
                <a:lnTo>
                  <a:pt x="1121851" y="35914"/>
                </a:lnTo>
                <a:lnTo>
                  <a:pt x="1162731" y="11661"/>
                </a:lnTo>
                <a:lnTo>
                  <a:pt x="1206930" y="619"/>
                </a:lnTo>
                <a:lnTo>
                  <a:pt x="1252074" y="3019"/>
                </a:lnTo>
                <a:lnTo>
                  <a:pt x="1295789" y="19088"/>
                </a:lnTo>
                <a:lnTo>
                  <a:pt x="1335700" y="49057"/>
                </a:lnTo>
                <a:lnTo>
                  <a:pt x="1374536" y="103639"/>
                </a:lnTo>
                <a:lnTo>
                  <a:pt x="1395352" y="170393"/>
                </a:lnTo>
                <a:lnTo>
                  <a:pt x="1436930" y="189983"/>
                </a:lnTo>
                <a:lnTo>
                  <a:pt x="1472498" y="219207"/>
                </a:lnTo>
                <a:lnTo>
                  <a:pt x="1501239" y="256381"/>
                </a:lnTo>
                <a:lnTo>
                  <a:pt x="1522335" y="299823"/>
                </a:lnTo>
                <a:lnTo>
                  <a:pt x="1534970" y="347847"/>
                </a:lnTo>
                <a:lnTo>
                  <a:pt x="1538325" y="398771"/>
                </a:lnTo>
                <a:lnTo>
                  <a:pt x="1531585" y="450911"/>
                </a:lnTo>
                <a:lnTo>
                  <a:pt x="1529694" y="458549"/>
                </a:lnTo>
                <a:lnTo>
                  <a:pt x="1527583" y="466103"/>
                </a:lnTo>
                <a:lnTo>
                  <a:pt x="1525250" y="473567"/>
                </a:lnTo>
                <a:lnTo>
                  <a:pt x="1522695" y="480933"/>
                </a:lnTo>
                <a:lnTo>
                  <a:pt x="1546533" y="525074"/>
                </a:lnTo>
                <a:lnTo>
                  <a:pt x="1562853" y="572139"/>
                </a:lnTo>
                <a:lnTo>
                  <a:pt x="1571784" y="620982"/>
                </a:lnTo>
                <a:lnTo>
                  <a:pt x="1573454" y="670456"/>
                </a:lnTo>
                <a:lnTo>
                  <a:pt x="1567990" y="719414"/>
                </a:lnTo>
                <a:lnTo>
                  <a:pt x="1555520" y="766707"/>
                </a:lnTo>
                <a:lnTo>
                  <a:pt x="1536172" y="811189"/>
                </a:lnTo>
                <a:lnTo>
                  <a:pt x="1510075" y="851713"/>
                </a:lnTo>
                <a:lnTo>
                  <a:pt x="1477356" y="887130"/>
                </a:lnTo>
                <a:lnTo>
                  <a:pt x="1422865" y="924378"/>
                </a:lnTo>
                <a:lnTo>
                  <a:pt x="1362116" y="944166"/>
                </a:lnTo>
                <a:lnTo>
                  <a:pt x="1357498" y="993936"/>
                </a:lnTo>
                <a:lnTo>
                  <a:pt x="1344917" y="1040216"/>
                </a:lnTo>
                <a:lnTo>
                  <a:pt x="1325227" y="1082018"/>
                </a:lnTo>
                <a:lnTo>
                  <a:pt x="1299279" y="1118356"/>
                </a:lnTo>
                <a:lnTo>
                  <a:pt x="1267928" y="1148245"/>
                </a:lnTo>
                <a:lnTo>
                  <a:pt x="1232025" y="1170698"/>
                </a:lnTo>
                <a:lnTo>
                  <a:pt x="1192423" y="1184729"/>
                </a:lnTo>
                <a:lnTo>
                  <a:pt x="1149975" y="1189352"/>
                </a:lnTo>
                <a:lnTo>
                  <a:pt x="1121073" y="1186734"/>
                </a:lnTo>
                <a:lnTo>
                  <a:pt x="1092882" y="1179521"/>
                </a:lnTo>
                <a:lnTo>
                  <a:pt x="1065797" y="1167848"/>
                </a:lnTo>
                <a:lnTo>
                  <a:pt x="1040209" y="1151849"/>
                </a:lnTo>
                <a:lnTo>
                  <a:pt x="1023624" y="1200309"/>
                </a:lnTo>
                <a:lnTo>
                  <a:pt x="1000660" y="1243294"/>
                </a:lnTo>
                <a:lnTo>
                  <a:pt x="972181" y="1280259"/>
                </a:lnTo>
                <a:lnTo>
                  <a:pt x="939051" y="1310657"/>
                </a:lnTo>
                <a:lnTo>
                  <a:pt x="902137" y="1333943"/>
                </a:lnTo>
                <a:lnTo>
                  <a:pt x="862302" y="1349571"/>
                </a:lnTo>
                <a:lnTo>
                  <a:pt x="820411" y="1356996"/>
                </a:lnTo>
                <a:lnTo>
                  <a:pt x="777330" y="1355672"/>
                </a:lnTo>
                <a:lnTo>
                  <a:pt x="733923" y="1345054"/>
                </a:lnTo>
                <a:lnTo>
                  <a:pt x="694622" y="1326540"/>
                </a:lnTo>
                <a:lnTo>
                  <a:pt x="658849" y="1300564"/>
                </a:lnTo>
                <a:lnTo>
                  <a:pt x="627354" y="1267786"/>
                </a:lnTo>
                <a:lnTo>
                  <a:pt x="600891" y="1228862"/>
                </a:lnTo>
                <a:lnTo>
                  <a:pt x="559951" y="1252826"/>
                </a:lnTo>
                <a:lnTo>
                  <a:pt x="517429" y="1268327"/>
                </a:lnTo>
                <a:lnTo>
                  <a:pt x="474117" y="1275598"/>
                </a:lnTo>
                <a:lnTo>
                  <a:pt x="430809" y="1274871"/>
                </a:lnTo>
                <a:lnTo>
                  <a:pt x="388299" y="1266379"/>
                </a:lnTo>
                <a:lnTo>
                  <a:pt x="347380" y="1250357"/>
                </a:lnTo>
                <a:lnTo>
                  <a:pt x="308845" y="1227036"/>
                </a:lnTo>
                <a:lnTo>
                  <a:pt x="273488" y="1196650"/>
                </a:lnTo>
                <a:lnTo>
                  <a:pt x="242103" y="1159432"/>
                </a:lnTo>
                <a:lnTo>
                  <a:pt x="215484" y="1115616"/>
                </a:lnTo>
                <a:lnTo>
                  <a:pt x="212512" y="1109647"/>
                </a:lnTo>
                <a:lnTo>
                  <a:pt x="169971" y="1108809"/>
                </a:lnTo>
                <a:lnTo>
                  <a:pt x="130475" y="1095369"/>
                </a:lnTo>
                <a:lnTo>
                  <a:pt x="95700" y="1070879"/>
                </a:lnTo>
                <a:lnTo>
                  <a:pt x="67325" y="1036892"/>
                </a:lnTo>
                <a:lnTo>
                  <a:pt x="47024" y="994962"/>
                </a:lnTo>
                <a:lnTo>
                  <a:pt x="36477" y="946642"/>
                </a:lnTo>
                <a:lnTo>
                  <a:pt x="36219" y="906091"/>
                </a:lnTo>
                <a:lnTo>
                  <a:pt x="43343" y="866877"/>
                </a:lnTo>
                <a:lnTo>
                  <a:pt x="57471" y="830364"/>
                </a:lnTo>
                <a:lnTo>
                  <a:pt x="78222" y="797913"/>
                </a:lnTo>
                <a:lnTo>
                  <a:pt x="44813" y="767061"/>
                </a:lnTo>
                <a:lnTo>
                  <a:pt x="20280" y="728263"/>
                </a:lnTo>
                <a:lnTo>
                  <a:pt x="5162" y="683956"/>
                </a:lnTo>
                <a:lnTo>
                  <a:pt x="0" y="636575"/>
                </a:lnTo>
                <a:lnTo>
                  <a:pt x="5331" y="588557"/>
                </a:lnTo>
                <a:lnTo>
                  <a:pt x="21694" y="542338"/>
                </a:lnTo>
                <a:lnTo>
                  <a:pt x="44166" y="507246"/>
                </a:lnTo>
                <a:lnTo>
                  <a:pt x="72547" y="479662"/>
                </a:lnTo>
                <a:lnTo>
                  <a:pt x="105550" y="460562"/>
                </a:lnTo>
                <a:lnTo>
                  <a:pt x="141887" y="450923"/>
                </a:lnTo>
                <a:lnTo>
                  <a:pt x="143208" y="446694"/>
                </a:lnTo>
                <a:close/>
              </a:path>
            </a:pathLst>
          </a:custGeom>
          <a:noFill/>
          <a:ln w="127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199" name="object 144"/>
          <p:cNvSpPr>
            <a:spLocks/>
          </p:cNvSpPr>
          <p:nvPr/>
        </p:nvSpPr>
        <p:spPr bwMode="auto">
          <a:xfrm>
            <a:off x="2435225" y="2511425"/>
            <a:ext cx="93663" cy="25400"/>
          </a:xfrm>
          <a:custGeom>
            <a:avLst/>
            <a:gdLst/>
            <a:ahLst/>
            <a:cxnLst>
              <a:cxn ang="0">
                <a:pos x="92151" y="25044"/>
              </a:cxn>
              <a:cxn ang="0">
                <a:pos x="68099" y="25088"/>
              </a:cxn>
              <a:cxn ang="0">
                <a:pos x="44451" y="20856"/>
              </a:cxn>
              <a:cxn ang="0">
                <a:pos x="21615" y="12457"/>
              </a:cxn>
              <a:cxn ang="0">
                <a:pos x="0" y="0"/>
              </a:cxn>
            </a:cxnLst>
            <a:rect l="0" t="0" r="r" b="b"/>
            <a:pathLst>
              <a:path w="92710" h="25400">
                <a:moveTo>
                  <a:pt x="92151" y="25044"/>
                </a:moveTo>
                <a:lnTo>
                  <a:pt x="68099" y="25088"/>
                </a:lnTo>
                <a:lnTo>
                  <a:pt x="44451" y="20856"/>
                </a:lnTo>
                <a:lnTo>
                  <a:pt x="21615" y="12457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200" name="object 145"/>
          <p:cNvSpPr>
            <a:spLocks/>
          </p:cNvSpPr>
          <p:nvPr/>
        </p:nvSpPr>
        <p:spPr bwMode="auto">
          <a:xfrm>
            <a:off x="2568575" y="2811463"/>
            <a:ext cx="41275" cy="11112"/>
          </a:xfrm>
          <a:custGeom>
            <a:avLst/>
            <a:gdLst/>
            <a:ahLst/>
            <a:cxnLst>
              <a:cxn ang="0">
                <a:pos x="40309" y="0"/>
              </a:cxn>
              <a:cxn ang="0">
                <a:pos x="30502" y="4161"/>
              </a:cxn>
              <a:cxn ang="0">
                <a:pos x="20493" y="7551"/>
              </a:cxn>
              <a:cxn ang="0">
                <a:pos x="10314" y="10163"/>
              </a:cxn>
              <a:cxn ang="0">
                <a:pos x="0" y="11988"/>
              </a:cxn>
            </a:cxnLst>
            <a:rect l="0" t="0" r="r" b="b"/>
            <a:pathLst>
              <a:path w="40639" h="12064">
                <a:moveTo>
                  <a:pt x="40309" y="0"/>
                </a:moveTo>
                <a:lnTo>
                  <a:pt x="30502" y="4161"/>
                </a:lnTo>
                <a:lnTo>
                  <a:pt x="20493" y="7551"/>
                </a:lnTo>
                <a:lnTo>
                  <a:pt x="10314" y="10163"/>
                </a:lnTo>
                <a:lnTo>
                  <a:pt x="0" y="11988"/>
                </a:lnTo>
              </a:path>
            </a:pathLst>
          </a:custGeom>
          <a:noFill/>
          <a:ln w="127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201" name="object 146"/>
          <p:cNvSpPr>
            <a:spLocks/>
          </p:cNvSpPr>
          <p:nvPr/>
        </p:nvSpPr>
        <p:spPr bwMode="auto">
          <a:xfrm>
            <a:off x="2932113" y="2887663"/>
            <a:ext cx="25400" cy="55562"/>
          </a:xfrm>
          <a:custGeom>
            <a:avLst/>
            <a:gdLst/>
            <a:ahLst/>
            <a:cxnLst>
              <a:cxn ang="0">
                <a:pos x="24295" y="54660"/>
              </a:cxn>
              <a:cxn ang="0">
                <a:pos x="17298" y="41585"/>
              </a:cxn>
              <a:cxn ang="0">
                <a:pos x="10909" y="28097"/>
              </a:cxn>
              <a:cxn ang="0">
                <a:pos x="5139" y="14225"/>
              </a:cxn>
              <a:cxn ang="0">
                <a:pos x="0" y="0"/>
              </a:cxn>
            </a:cxnLst>
            <a:rect l="0" t="0" r="r" b="b"/>
            <a:pathLst>
              <a:path w="24764" h="55244">
                <a:moveTo>
                  <a:pt x="24295" y="54660"/>
                </a:moveTo>
                <a:lnTo>
                  <a:pt x="17298" y="41585"/>
                </a:lnTo>
                <a:lnTo>
                  <a:pt x="10909" y="28097"/>
                </a:lnTo>
                <a:lnTo>
                  <a:pt x="5139" y="14225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202" name="object 147"/>
          <p:cNvSpPr>
            <a:spLocks/>
          </p:cNvSpPr>
          <p:nvPr/>
        </p:nvSpPr>
        <p:spPr bwMode="auto">
          <a:xfrm>
            <a:off x="3395663" y="2806700"/>
            <a:ext cx="11112" cy="60325"/>
          </a:xfrm>
          <a:custGeom>
            <a:avLst/>
            <a:gdLst/>
            <a:ahLst/>
            <a:cxnLst>
              <a:cxn ang="0">
                <a:pos x="9702" y="0"/>
              </a:cxn>
              <a:cxn ang="0">
                <a:pos x="8293" y="15208"/>
              </a:cxn>
              <a:cxn ang="0">
                <a:pos x="6203" y="30295"/>
              </a:cxn>
              <a:cxn ang="0">
                <a:pos x="3437" y="45230"/>
              </a:cxn>
              <a:cxn ang="0">
                <a:pos x="0" y="59982"/>
              </a:cxn>
            </a:cxnLst>
            <a:rect l="0" t="0" r="r" b="b"/>
            <a:pathLst>
              <a:path w="10160" h="60325">
                <a:moveTo>
                  <a:pt x="9702" y="0"/>
                </a:moveTo>
                <a:lnTo>
                  <a:pt x="8293" y="15208"/>
                </a:lnTo>
                <a:lnTo>
                  <a:pt x="6203" y="30295"/>
                </a:lnTo>
                <a:lnTo>
                  <a:pt x="3437" y="45230"/>
                </a:lnTo>
                <a:lnTo>
                  <a:pt x="0" y="59982"/>
                </a:lnTo>
              </a:path>
            </a:pathLst>
          </a:custGeom>
          <a:noFill/>
          <a:ln w="127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203" name="object 148"/>
          <p:cNvSpPr>
            <a:spLocks/>
          </p:cNvSpPr>
          <p:nvPr/>
        </p:nvSpPr>
        <p:spPr bwMode="auto">
          <a:xfrm>
            <a:off x="3598863" y="2435225"/>
            <a:ext cx="119062" cy="2254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0367" y="30192"/>
              </a:cxn>
              <a:cxn ang="0">
                <a:pos x="73330" y="69507"/>
              </a:cxn>
              <a:cxn ang="0">
                <a:pos x="97937" y="116147"/>
              </a:cxn>
              <a:cxn ang="0">
                <a:pos x="113240" y="168312"/>
              </a:cxn>
              <a:cxn ang="0">
                <a:pos x="118287" y="224205"/>
              </a:cxn>
            </a:cxnLst>
            <a:rect l="0" t="0" r="r" b="b"/>
            <a:pathLst>
              <a:path w="118745" h="224789">
                <a:moveTo>
                  <a:pt x="0" y="0"/>
                </a:moveTo>
                <a:lnTo>
                  <a:pt x="40367" y="30192"/>
                </a:lnTo>
                <a:lnTo>
                  <a:pt x="73330" y="69507"/>
                </a:lnTo>
                <a:lnTo>
                  <a:pt x="97937" y="116147"/>
                </a:lnTo>
                <a:lnTo>
                  <a:pt x="113240" y="168312"/>
                </a:lnTo>
                <a:lnTo>
                  <a:pt x="118287" y="224205"/>
                </a:lnTo>
              </a:path>
            </a:pathLst>
          </a:custGeom>
          <a:noFill/>
          <a:ln w="127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204" name="object 149"/>
          <p:cNvSpPr>
            <a:spLocks/>
          </p:cNvSpPr>
          <p:nvPr/>
        </p:nvSpPr>
        <p:spPr bwMode="auto">
          <a:xfrm>
            <a:off x="3825875" y="2197100"/>
            <a:ext cx="52388" cy="84138"/>
          </a:xfrm>
          <a:custGeom>
            <a:avLst/>
            <a:gdLst/>
            <a:ahLst/>
            <a:cxnLst>
              <a:cxn ang="0">
                <a:pos x="52666" y="0"/>
              </a:cxn>
              <a:cxn ang="0">
                <a:pos x="42666" y="23605"/>
              </a:cxn>
              <a:cxn ang="0">
                <a:pos x="30467" y="45627"/>
              </a:cxn>
              <a:cxn ang="0">
                <a:pos x="16201" y="65854"/>
              </a:cxn>
              <a:cxn ang="0">
                <a:pos x="0" y="84074"/>
              </a:cxn>
            </a:cxnLst>
            <a:rect l="0" t="0" r="r" b="b"/>
            <a:pathLst>
              <a:path w="52704" h="84455">
                <a:moveTo>
                  <a:pt x="52666" y="0"/>
                </a:moveTo>
                <a:lnTo>
                  <a:pt x="42666" y="23605"/>
                </a:lnTo>
                <a:lnTo>
                  <a:pt x="30467" y="45627"/>
                </a:lnTo>
                <a:lnTo>
                  <a:pt x="16201" y="65854"/>
                </a:lnTo>
                <a:lnTo>
                  <a:pt x="0" y="84074"/>
                </a:lnTo>
              </a:path>
            </a:pathLst>
          </a:custGeom>
          <a:noFill/>
          <a:ln w="127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205" name="object 150"/>
          <p:cNvSpPr>
            <a:spLocks/>
          </p:cNvSpPr>
          <p:nvPr/>
        </p:nvSpPr>
        <p:spPr bwMode="auto">
          <a:xfrm>
            <a:off x="3751263" y="1884363"/>
            <a:ext cx="3175" cy="412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09" y="9855"/>
              </a:cxn>
              <a:cxn ang="0">
                <a:pos x="2209" y="19769"/>
              </a:cxn>
              <a:cxn ang="0">
                <a:pos x="2700" y="29723"/>
              </a:cxn>
              <a:cxn ang="0">
                <a:pos x="2781" y="39700"/>
              </a:cxn>
            </a:cxnLst>
            <a:rect l="0" t="0" r="r" b="b"/>
            <a:pathLst>
              <a:path w="3175" h="40005">
                <a:moveTo>
                  <a:pt x="0" y="0"/>
                </a:moveTo>
                <a:lnTo>
                  <a:pt x="1309" y="9855"/>
                </a:lnTo>
                <a:lnTo>
                  <a:pt x="2209" y="19769"/>
                </a:lnTo>
                <a:lnTo>
                  <a:pt x="2700" y="29723"/>
                </a:lnTo>
                <a:lnTo>
                  <a:pt x="2781" y="39700"/>
                </a:lnTo>
              </a:path>
            </a:pathLst>
          </a:custGeom>
          <a:noFill/>
          <a:ln w="12699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206" name="object 151"/>
          <p:cNvSpPr>
            <a:spLocks/>
          </p:cNvSpPr>
          <p:nvPr/>
        </p:nvSpPr>
        <p:spPr bwMode="auto">
          <a:xfrm>
            <a:off x="3414713" y="1787525"/>
            <a:ext cx="28575" cy="50800"/>
          </a:xfrm>
          <a:custGeom>
            <a:avLst/>
            <a:gdLst/>
            <a:ahLst/>
            <a:cxnLst>
              <a:cxn ang="0">
                <a:pos x="0" y="50634"/>
              </a:cxn>
              <a:cxn ang="0">
                <a:pos x="5563" y="37143"/>
              </a:cxn>
              <a:cxn ang="0">
                <a:pos x="11931" y="24174"/>
              </a:cxn>
              <a:cxn ang="0">
                <a:pos x="19080" y="11776"/>
              </a:cxn>
              <a:cxn ang="0">
                <a:pos x="26987" y="0"/>
              </a:cxn>
            </a:cxnLst>
            <a:rect l="0" t="0" r="r" b="b"/>
            <a:pathLst>
              <a:path w="27304" h="50800">
                <a:moveTo>
                  <a:pt x="0" y="50634"/>
                </a:moveTo>
                <a:lnTo>
                  <a:pt x="5563" y="37143"/>
                </a:lnTo>
                <a:lnTo>
                  <a:pt x="11931" y="24174"/>
                </a:lnTo>
                <a:lnTo>
                  <a:pt x="19080" y="11776"/>
                </a:lnTo>
                <a:lnTo>
                  <a:pt x="26987" y="0"/>
                </a:lnTo>
              </a:path>
            </a:pathLst>
          </a:custGeom>
          <a:noFill/>
          <a:ln w="127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207" name="object 152"/>
          <p:cNvSpPr>
            <a:spLocks/>
          </p:cNvSpPr>
          <p:nvPr/>
        </p:nvSpPr>
        <p:spPr bwMode="auto">
          <a:xfrm>
            <a:off x="3162300" y="1819275"/>
            <a:ext cx="14288" cy="42863"/>
          </a:xfrm>
          <a:custGeom>
            <a:avLst/>
            <a:gdLst/>
            <a:ahLst/>
            <a:cxnLst>
              <a:cxn ang="0">
                <a:pos x="0" y="43675"/>
              </a:cxn>
              <a:cxn ang="0">
                <a:pos x="2393" y="32414"/>
              </a:cxn>
              <a:cxn ang="0">
                <a:pos x="5376" y="21361"/>
              </a:cxn>
              <a:cxn ang="0">
                <a:pos x="8938" y="10546"/>
              </a:cxn>
              <a:cxn ang="0">
                <a:pos x="13068" y="0"/>
              </a:cxn>
            </a:cxnLst>
            <a:rect l="0" t="0" r="r" b="b"/>
            <a:pathLst>
              <a:path w="13335" h="43814">
                <a:moveTo>
                  <a:pt x="0" y="43675"/>
                </a:moveTo>
                <a:lnTo>
                  <a:pt x="2393" y="32414"/>
                </a:lnTo>
                <a:lnTo>
                  <a:pt x="5376" y="21361"/>
                </a:lnTo>
                <a:lnTo>
                  <a:pt x="8938" y="10546"/>
                </a:lnTo>
                <a:lnTo>
                  <a:pt x="13068" y="0"/>
                </a:lnTo>
              </a:path>
            </a:pathLst>
          </a:custGeom>
          <a:noFill/>
          <a:ln w="127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208" name="object 153"/>
          <p:cNvSpPr>
            <a:spLocks/>
          </p:cNvSpPr>
          <p:nvPr/>
        </p:nvSpPr>
        <p:spPr bwMode="auto">
          <a:xfrm>
            <a:off x="2867025" y="1878013"/>
            <a:ext cx="47625" cy="428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624" y="9305"/>
              </a:cxn>
              <a:cxn ang="0">
                <a:pos x="24736" y="19486"/>
              </a:cxn>
              <a:cxn ang="0">
                <a:pos x="36300" y="30512"/>
              </a:cxn>
              <a:cxn ang="0">
                <a:pos x="47282" y="42354"/>
              </a:cxn>
            </a:cxnLst>
            <a:rect l="0" t="0" r="r" b="b"/>
            <a:pathLst>
              <a:path w="47625" h="42544">
                <a:moveTo>
                  <a:pt x="0" y="0"/>
                </a:moveTo>
                <a:lnTo>
                  <a:pt x="12624" y="9305"/>
                </a:lnTo>
                <a:lnTo>
                  <a:pt x="24736" y="19486"/>
                </a:lnTo>
                <a:lnTo>
                  <a:pt x="36300" y="30512"/>
                </a:lnTo>
                <a:lnTo>
                  <a:pt x="47282" y="42354"/>
                </a:lnTo>
              </a:path>
            </a:pathLst>
          </a:custGeom>
          <a:noFill/>
          <a:ln w="127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209" name="object 154"/>
          <p:cNvSpPr>
            <a:spLocks/>
          </p:cNvSpPr>
          <p:nvPr/>
        </p:nvSpPr>
        <p:spPr bwMode="auto">
          <a:xfrm>
            <a:off x="2498725" y="2165350"/>
            <a:ext cx="9525" cy="46038"/>
          </a:xfrm>
          <a:custGeom>
            <a:avLst/>
            <a:gdLst/>
            <a:ahLst/>
            <a:cxnLst>
              <a:cxn ang="0">
                <a:pos x="8254" y="44564"/>
              </a:cxn>
              <a:cxn ang="0">
                <a:pos x="5629" y="33572"/>
              </a:cxn>
              <a:cxn ang="0">
                <a:pos x="3375" y="22472"/>
              </a:cxn>
              <a:cxn ang="0">
                <a:pos x="1497" y="11277"/>
              </a:cxn>
              <a:cxn ang="0">
                <a:pos x="0" y="0"/>
              </a:cxn>
            </a:cxnLst>
            <a:rect l="0" t="0" r="r" b="b"/>
            <a:pathLst>
              <a:path w="8255" h="45085">
                <a:moveTo>
                  <a:pt x="8254" y="44564"/>
                </a:moveTo>
                <a:lnTo>
                  <a:pt x="5629" y="33572"/>
                </a:lnTo>
                <a:lnTo>
                  <a:pt x="3375" y="22472"/>
                </a:lnTo>
                <a:lnTo>
                  <a:pt x="1497" y="11277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211" name="object 156"/>
          <p:cNvSpPr>
            <a:spLocks noChangeArrowheads="1"/>
          </p:cNvSpPr>
          <p:nvPr/>
        </p:nvSpPr>
        <p:spPr bwMode="auto">
          <a:xfrm>
            <a:off x="3219450" y="4087813"/>
            <a:ext cx="80963" cy="82550"/>
          </a:xfrm>
          <a:prstGeom prst="rect">
            <a:avLst/>
          </a:prstGeom>
          <a:blipFill dpi="0" rotWithShape="1">
            <a:blip r:embed="rId5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212" name="object 157"/>
          <p:cNvSpPr>
            <a:spLocks/>
          </p:cNvSpPr>
          <p:nvPr/>
        </p:nvSpPr>
        <p:spPr bwMode="auto">
          <a:xfrm>
            <a:off x="2427288" y="3362325"/>
            <a:ext cx="1787525" cy="1573213"/>
          </a:xfrm>
          <a:custGeom>
            <a:avLst/>
            <a:gdLst/>
            <a:ahLst/>
            <a:cxnLst>
              <a:cxn ang="0">
                <a:pos x="163095" y="420119"/>
              </a:cxn>
              <a:cxn ang="0">
                <a:pos x="205415" y="289305"/>
              </a:cxn>
              <a:cxn ang="0">
                <a:pos x="288127" y="191146"/>
              </a:cxn>
              <a:cxn ang="0">
                <a:pos x="401250" y="141356"/>
              </a:cxn>
              <a:cxn ang="0">
                <a:pos x="538046" y="160105"/>
              </a:cxn>
              <a:cxn ang="0">
                <a:pos x="635569" y="103035"/>
              </a:cxn>
              <a:cxn ang="0">
                <a:pos x="751615" y="45247"/>
              </a:cxn>
              <a:cxn ang="0">
                <a:pos x="878148" y="74719"/>
              </a:cxn>
              <a:cxn ang="0">
                <a:pos x="952114" y="77954"/>
              </a:cxn>
              <a:cxn ang="0">
                <a:pos x="1052717" y="4920"/>
              </a:cxn>
              <a:cxn ang="0">
                <a:pos x="1171416" y="22789"/>
              </a:cxn>
              <a:cxn ang="0">
                <a:pos x="1268172" y="47304"/>
              </a:cxn>
              <a:cxn ang="0">
                <a:pos x="1393039" y="464"/>
              </a:cxn>
              <a:cxn ang="0">
                <a:pos x="1517364" y="57282"/>
              </a:cxn>
              <a:cxn ang="0">
                <a:pos x="1576064" y="157770"/>
              </a:cxn>
              <a:cxn ang="0">
                <a:pos x="1663395" y="244902"/>
              </a:cxn>
              <a:cxn ang="0">
                <a:pos x="1736001" y="367980"/>
              </a:cxn>
              <a:cxn ang="0">
                <a:pos x="1739944" y="522597"/>
              </a:cxn>
              <a:cxn ang="0">
                <a:pos x="1732751" y="548829"/>
              </a:cxn>
              <a:cxn ang="0">
                <a:pos x="1769716" y="642836"/>
              </a:cxn>
              <a:cxn ang="0">
                <a:pos x="1787293" y="781998"/>
              </a:cxn>
              <a:cxn ang="0">
                <a:pos x="1756113" y="916830"/>
              </a:cxn>
              <a:cxn ang="0">
                <a:pos x="1678324" y="1027689"/>
              </a:cxn>
              <a:cxn ang="0">
                <a:pos x="1547361" y="1093716"/>
              </a:cxn>
              <a:cxn ang="0">
                <a:pos x="1513744" y="1237855"/>
              </a:cxn>
              <a:cxn ang="0">
                <a:pos x="1427258" y="1339709"/>
              </a:cxn>
              <a:cxn ang="0">
                <a:pos x="1306290" y="1377625"/>
              </a:cxn>
              <a:cxn ang="0">
                <a:pos x="1210642" y="1352725"/>
              </a:cxn>
              <a:cxn ang="0">
                <a:pos x="1142374" y="1430667"/>
              </a:cxn>
              <a:cxn ang="0">
                <a:pos x="1046112" y="1532632"/>
              </a:cxn>
              <a:cxn ang="0">
                <a:pos x="922075" y="1572264"/>
              </a:cxn>
              <a:cxn ang="0">
                <a:pos x="788851" y="1536479"/>
              </a:cxn>
              <a:cxn ang="0">
                <a:pos x="682339" y="1423370"/>
              </a:cxn>
              <a:cxn ang="0">
                <a:pos x="562946" y="1474453"/>
              </a:cxn>
              <a:cxn ang="0">
                <a:pos x="440761" y="1466815"/>
              </a:cxn>
              <a:cxn ang="0">
                <a:pos x="329875" y="1404673"/>
              </a:cxn>
              <a:cxn ang="0">
                <a:pos x="244380" y="1292243"/>
              </a:cxn>
              <a:cxn ang="0">
                <a:pos x="160137" y="1274641"/>
              </a:cxn>
              <a:cxn ang="0">
                <a:pos x="68407" y="1188088"/>
              </a:cxn>
              <a:cxn ang="0">
                <a:pos x="40678" y="1049644"/>
              </a:cxn>
              <a:cxn ang="0">
                <a:pos x="88398" y="924375"/>
              </a:cxn>
              <a:cxn ang="0">
                <a:pos x="11391" y="815016"/>
              </a:cxn>
              <a:cxn ang="0">
                <a:pos x="7444" y="674131"/>
              </a:cxn>
              <a:cxn ang="0">
                <a:pos x="81955" y="555875"/>
              </a:cxn>
              <a:cxn ang="0">
                <a:pos x="162249" y="517708"/>
              </a:cxn>
            </a:cxnLst>
            <a:rect l="0" t="0" r="r" b="b"/>
            <a:pathLst>
              <a:path w="1787525" h="1572260">
                <a:moveTo>
                  <a:pt x="162249" y="517708"/>
                </a:moveTo>
                <a:lnTo>
                  <a:pt x="159689" y="468263"/>
                </a:lnTo>
                <a:lnTo>
                  <a:pt x="163095" y="420119"/>
                </a:lnTo>
                <a:lnTo>
                  <a:pt x="172098" y="373856"/>
                </a:lnTo>
                <a:lnTo>
                  <a:pt x="186328" y="330057"/>
                </a:lnTo>
                <a:lnTo>
                  <a:pt x="205415" y="289305"/>
                </a:lnTo>
                <a:lnTo>
                  <a:pt x="228991" y="252181"/>
                </a:lnTo>
                <a:lnTo>
                  <a:pt x="256684" y="219267"/>
                </a:lnTo>
                <a:lnTo>
                  <a:pt x="288127" y="191146"/>
                </a:lnTo>
                <a:lnTo>
                  <a:pt x="322948" y="168399"/>
                </a:lnTo>
                <a:lnTo>
                  <a:pt x="360779" y="151608"/>
                </a:lnTo>
                <a:lnTo>
                  <a:pt x="401250" y="141356"/>
                </a:lnTo>
                <a:lnTo>
                  <a:pt x="447720" y="138473"/>
                </a:lnTo>
                <a:lnTo>
                  <a:pt x="493633" y="144798"/>
                </a:lnTo>
                <a:lnTo>
                  <a:pt x="538046" y="160105"/>
                </a:lnTo>
                <a:lnTo>
                  <a:pt x="580015" y="184168"/>
                </a:lnTo>
                <a:lnTo>
                  <a:pt x="604812" y="139634"/>
                </a:lnTo>
                <a:lnTo>
                  <a:pt x="635569" y="103035"/>
                </a:lnTo>
                <a:lnTo>
                  <a:pt x="671088" y="74811"/>
                </a:lnTo>
                <a:lnTo>
                  <a:pt x="710170" y="55401"/>
                </a:lnTo>
                <a:lnTo>
                  <a:pt x="751615" y="45247"/>
                </a:lnTo>
                <a:lnTo>
                  <a:pt x="794226" y="44788"/>
                </a:lnTo>
                <a:lnTo>
                  <a:pt x="836803" y="54465"/>
                </a:lnTo>
                <a:lnTo>
                  <a:pt x="878148" y="74719"/>
                </a:lnTo>
                <a:lnTo>
                  <a:pt x="917615" y="106868"/>
                </a:lnTo>
                <a:lnTo>
                  <a:pt x="929379" y="119779"/>
                </a:lnTo>
                <a:lnTo>
                  <a:pt x="952114" y="77954"/>
                </a:lnTo>
                <a:lnTo>
                  <a:pt x="981217" y="44480"/>
                </a:lnTo>
                <a:lnTo>
                  <a:pt x="1015235" y="19942"/>
                </a:lnTo>
                <a:lnTo>
                  <a:pt x="1052717" y="4920"/>
                </a:lnTo>
                <a:lnTo>
                  <a:pt x="1092209" y="0"/>
                </a:lnTo>
                <a:lnTo>
                  <a:pt x="1132260" y="5761"/>
                </a:lnTo>
                <a:lnTo>
                  <a:pt x="1171416" y="22789"/>
                </a:lnTo>
                <a:lnTo>
                  <a:pt x="1205868" y="49656"/>
                </a:lnTo>
                <a:lnTo>
                  <a:pt x="1234357" y="85171"/>
                </a:lnTo>
                <a:lnTo>
                  <a:pt x="1268172" y="47304"/>
                </a:lnTo>
                <a:lnTo>
                  <a:pt x="1307023" y="20452"/>
                </a:lnTo>
                <a:lnTo>
                  <a:pt x="1349212" y="4783"/>
                </a:lnTo>
                <a:lnTo>
                  <a:pt x="1393039" y="464"/>
                </a:lnTo>
                <a:lnTo>
                  <a:pt x="1436806" y="7663"/>
                </a:lnTo>
                <a:lnTo>
                  <a:pt x="1478814" y="26546"/>
                </a:lnTo>
                <a:lnTo>
                  <a:pt x="1517364" y="57282"/>
                </a:lnTo>
                <a:lnTo>
                  <a:pt x="1541789" y="86722"/>
                </a:lnTo>
                <a:lnTo>
                  <a:pt x="1561484" y="120484"/>
                </a:lnTo>
                <a:lnTo>
                  <a:pt x="1576064" y="157770"/>
                </a:lnTo>
                <a:lnTo>
                  <a:pt x="1585144" y="197782"/>
                </a:lnTo>
                <a:lnTo>
                  <a:pt x="1626840" y="216978"/>
                </a:lnTo>
                <a:lnTo>
                  <a:pt x="1663395" y="244902"/>
                </a:lnTo>
                <a:lnTo>
                  <a:pt x="1694189" y="280247"/>
                </a:lnTo>
                <a:lnTo>
                  <a:pt x="1718599" y="321709"/>
                </a:lnTo>
                <a:lnTo>
                  <a:pt x="1736001" y="367980"/>
                </a:lnTo>
                <a:lnTo>
                  <a:pt x="1745775" y="417756"/>
                </a:lnTo>
                <a:lnTo>
                  <a:pt x="1747297" y="469730"/>
                </a:lnTo>
                <a:lnTo>
                  <a:pt x="1739944" y="522597"/>
                </a:lnTo>
                <a:lnTo>
                  <a:pt x="1737799" y="531440"/>
                </a:lnTo>
                <a:lnTo>
                  <a:pt x="1735401" y="540187"/>
                </a:lnTo>
                <a:lnTo>
                  <a:pt x="1732751" y="548829"/>
                </a:lnTo>
                <a:lnTo>
                  <a:pt x="1729848" y="557357"/>
                </a:lnTo>
                <a:lnTo>
                  <a:pt x="1752650" y="598882"/>
                </a:lnTo>
                <a:lnTo>
                  <a:pt x="1769716" y="642836"/>
                </a:lnTo>
                <a:lnTo>
                  <a:pt x="1781125" y="688491"/>
                </a:lnTo>
                <a:lnTo>
                  <a:pt x="1786958" y="735121"/>
                </a:lnTo>
                <a:lnTo>
                  <a:pt x="1787293" y="781998"/>
                </a:lnTo>
                <a:lnTo>
                  <a:pt x="1782211" y="828393"/>
                </a:lnTo>
                <a:lnTo>
                  <a:pt x="1771791" y="873580"/>
                </a:lnTo>
                <a:lnTo>
                  <a:pt x="1756113" y="916830"/>
                </a:lnTo>
                <a:lnTo>
                  <a:pt x="1735256" y="957417"/>
                </a:lnTo>
                <a:lnTo>
                  <a:pt x="1709299" y="994613"/>
                </a:lnTo>
                <a:lnTo>
                  <a:pt x="1678324" y="1027689"/>
                </a:lnTo>
                <a:lnTo>
                  <a:pt x="1648454" y="1051679"/>
                </a:lnTo>
                <a:lnTo>
                  <a:pt x="1582567" y="1084900"/>
                </a:lnTo>
                <a:lnTo>
                  <a:pt x="1547361" y="1093716"/>
                </a:lnTo>
                <a:lnTo>
                  <a:pt x="1543165" y="1145125"/>
                </a:lnTo>
                <a:lnTo>
                  <a:pt x="1531732" y="1193438"/>
                </a:lnTo>
                <a:lnTo>
                  <a:pt x="1513744" y="1237855"/>
                </a:lnTo>
                <a:lnTo>
                  <a:pt x="1489882" y="1277574"/>
                </a:lnTo>
                <a:lnTo>
                  <a:pt x="1460826" y="1311793"/>
                </a:lnTo>
                <a:lnTo>
                  <a:pt x="1427258" y="1339709"/>
                </a:lnTo>
                <a:lnTo>
                  <a:pt x="1389859" y="1360521"/>
                </a:lnTo>
                <a:lnTo>
                  <a:pt x="1349309" y="1373427"/>
                </a:lnTo>
                <a:lnTo>
                  <a:pt x="1306290" y="1377625"/>
                </a:lnTo>
                <a:lnTo>
                  <a:pt x="1273453" y="1374591"/>
                </a:lnTo>
                <a:lnTo>
                  <a:pt x="1241422" y="1366239"/>
                </a:lnTo>
                <a:lnTo>
                  <a:pt x="1210642" y="1352725"/>
                </a:lnTo>
                <a:lnTo>
                  <a:pt x="1181563" y="1334204"/>
                </a:lnTo>
                <a:lnTo>
                  <a:pt x="1164945" y="1384977"/>
                </a:lnTo>
                <a:lnTo>
                  <a:pt x="1142374" y="1430667"/>
                </a:lnTo>
                <a:lnTo>
                  <a:pt x="1114567" y="1470813"/>
                </a:lnTo>
                <a:lnTo>
                  <a:pt x="1082240" y="1504955"/>
                </a:lnTo>
                <a:lnTo>
                  <a:pt x="1046112" y="1532632"/>
                </a:lnTo>
                <a:lnTo>
                  <a:pt x="1006897" y="1553383"/>
                </a:lnTo>
                <a:lnTo>
                  <a:pt x="965312" y="1566747"/>
                </a:lnTo>
                <a:lnTo>
                  <a:pt x="922075" y="1572264"/>
                </a:lnTo>
                <a:lnTo>
                  <a:pt x="877901" y="1569473"/>
                </a:lnTo>
                <a:lnTo>
                  <a:pt x="833507" y="1557914"/>
                </a:lnTo>
                <a:lnTo>
                  <a:pt x="788851" y="1536479"/>
                </a:lnTo>
                <a:lnTo>
                  <a:pt x="748203" y="1506401"/>
                </a:lnTo>
                <a:lnTo>
                  <a:pt x="712415" y="1468444"/>
                </a:lnTo>
                <a:lnTo>
                  <a:pt x="682339" y="1423370"/>
                </a:lnTo>
                <a:lnTo>
                  <a:pt x="643721" y="1447183"/>
                </a:lnTo>
                <a:lnTo>
                  <a:pt x="603750" y="1464158"/>
                </a:lnTo>
                <a:lnTo>
                  <a:pt x="562946" y="1474453"/>
                </a:lnTo>
                <a:lnTo>
                  <a:pt x="521832" y="1478224"/>
                </a:lnTo>
                <a:lnTo>
                  <a:pt x="480930" y="1475626"/>
                </a:lnTo>
                <a:lnTo>
                  <a:pt x="440761" y="1466815"/>
                </a:lnTo>
                <a:lnTo>
                  <a:pt x="401848" y="1451949"/>
                </a:lnTo>
                <a:lnTo>
                  <a:pt x="364712" y="1431183"/>
                </a:lnTo>
                <a:lnTo>
                  <a:pt x="329875" y="1404673"/>
                </a:lnTo>
                <a:lnTo>
                  <a:pt x="297860" y="1372576"/>
                </a:lnTo>
                <a:lnTo>
                  <a:pt x="269187" y="1335047"/>
                </a:lnTo>
                <a:lnTo>
                  <a:pt x="244380" y="1292243"/>
                </a:lnTo>
                <a:lnTo>
                  <a:pt x="241001" y="1285334"/>
                </a:lnTo>
                <a:lnTo>
                  <a:pt x="199399" y="1285444"/>
                </a:lnTo>
                <a:lnTo>
                  <a:pt x="160137" y="1274641"/>
                </a:lnTo>
                <a:lnTo>
                  <a:pt x="124417" y="1254058"/>
                </a:lnTo>
                <a:lnTo>
                  <a:pt x="93440" y="1224830"/>
                </a:lnTo>
                <a:lnTo>
                  <a:pt x="68407" y="1188088"/>
                </a:lnTo>
                <a:lnTo>
                  <a:pt x="50519" y="1144967"/>
                </a:lnTo>
                <a:lnTo>
                  <a:pt x="40976" y="1096599"/>
                </a:lnTo>
                <a:lnTo>
                  <a:pt x="40678" y="1049644"/>
                </a:lnTo>
                <a:lnTo>
                  <a:pt x="48771" y="1004239"/>
                </a:lnTo>
                <a:lnTo>
                  <a:pt x="64822" y="961957"/>
                </a:lnTo>
                <a:lnTo>
                  <a:pt x="88398" y="924375"/>
                </a:lnTo>
                <a:lnTo>
                  <a:pt x="55253" y="894385"/>
                </a:lnTo>
                <a:lnTo>
                  <a:pt x="29456" y="857340"/>
                </a:lnTo>
                <a:lnTo>
                  <a:pt x="11391" y="815016"/>
                </a:lnTo>
                <a:lnTo>
                  <a:pt x="1444" y="769189"/>
                </a:lnTo>
                <a:lnTo>
                  <a:pt x="0" y="721635"/>
                </a:lnTo>
                <a:lnTo>
                  <a:pt x="7444" y="674131"/>
                </a:lnTo>
                <a:lnTo>
                  <a:pt x="24162" y="628452"/>
                </a:lnTo>
                <a:lnTo>
                  <a:pt x="49702" y="587816"/>
                </a:lnTo>
                <a:lnTo>
                  <a:pt x="81955" y="555875"/>
                </a:lnTo>
                <a:lnTo>
                  <a:pt x="119457" y="533758"/>
                </a:lnTo>
                <a:lnTo>
                  <a:pt x="160750" y="522597"/>
                </a:lnTo>
                <a:lnTo>
                  <a:pt x="162249" y="517708"/>
                </a:lnTo>
                <a:close/>
              </a:path>
            </a:pathLst>
          </a:custGeom>
          <a:noFill/>
          <a:ln w="12699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213" name="object 158"/>
          <p:cNvSpPr>
            <a:spLocks/>
          </p:cNvSpPr>
          <p:nvPr/>
        </p:nvSpPr>
        <p:spPr bwMode="auto">
          <a:xfrm>
            <a:off x="2517775" y="4281488"/>
            <a:ext cx="104775" cy="28575"/>
          </a:xfrm>
          <a:custGeom>
            <a:avLst/>
            <a:gdLst/>
            <a:ahLst/>
            <a:cxnLst>
              <a:cxn ang="0">
                <a:pos x="104724" y="28994"/>
              </a:cxn>
              <a:cxn ang="0">
                <a:pos x="77390" y="29046"/>
              </a:cxn>
              <a:cxn ang="0">
                <a:pos x="50519" y="24145"/>
              </a:cxn>
              <a:cxn ang="0">
                <a:pos x="24569" y="14420"/>
              </a:cxn>
              <a:cxn ang="0">
                <a:pos x="0" y="0"/>
              </a:cxn>
            </a:cxnLst>
            <a:rect l="0" t="0" r="r" b="b"/>
            <a:pathLst>
              <a:path w="104775" h="29210">
                <a:moveTo>
                  <a:pt x="104724" y="28994"/>
                </a:moveTo>
                <a:lnTo>
                  <a:pt x="77390" y="29046"/>
                </a:lnTo>
                <a:lnTo>
                  <a:pt x="50519" y="24145"/>
                </a:lnTo>
                <a:lnTo>
                  <a:pt x="24569" y="14420"/>
                </a:lnTo>
                <a:lnTo>
                  <a:pt x="0" y="0"/>
                </a:lnTo>
              </a:path>
            </a:pathLst>
          </a:custGeom>
          <a:noFill/>
          <a:ln w="12699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214" name="object 159"/>
          <p:cNvSpPr>
            <a:spLocks/>
          </p:cNvSpPr>
          <p:nvPr/>
        </p:nvSpPr>
        <p:spPr bwMode="auto">
          <a:xfrm>
            <a:off x="2670175" y="4627563"/>
            <a:ext cx="46038" cy="14287"/>
          </a:xfrm>
          <a:custGeom>
            <a:avLst/>
            <a:gdLst/>
            <a:ahLst/>
            <a:cxnLst>
              <a:cxn ang="0">
                <a:pos x="45808" y="0"/>
              </a:cxn>
              <a:cxn ang="0">
                <a:pos x="34661" y="4815"/>
              </a:cxn>
              <a:cxn ang="0">
                <a:pos x="23285" y="8740"/>
              </a:cxn>
              <a:cxn ang="0">
                <a:pos x="11718" y="11765"/>
              </a:cxn>
              <a:cxn ang="0">
                <a:pos x="0" y="13881"/>
              </a:cxn>
            </a:cxnLst>
            <a:rect l="0" t="0" r="r" b="b"/>
            <a:pathLst>
              <a:path w="46355" h="13970">
                <a:moveTo>
                  <a:pt x="45808" y="0"/>
                </a:moveTo>
                <a:lnTo>
                  <a:pt x="34661" y="4815"/>
                </a:lnTo>
                <a:lnTo>
                  <a:pt x="23285" y="8740"/>
                </a:lnTo>
                <a:lnTo>
                  <a:pt x="11718" y="11765"/>
                </a:lnTo>
                <a:lnTo>
                  <a:pt x="0" y="13881"/>
                </a:lnTo>
              </a:path>
            </a:pathLst>
          </a:custGeom>
          <a:noFill/>
          <a:ln w="127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215" name="object 160"/>
          <p:cNvSpPr>
            <a:spLocks/>
          </p:cNvSpPr>
          <p:nvPr/>
        </p:nvSpPr>
        <p:spPr bwMode="auto">
          <a:xfrm>
            <a:off x="3082925" y="4716463"/>
            <a:ext cx="26988" cy="63500"/>
          </a:xfrm>
          <a:custGeom>
            <a:avLst/>
            <a:gdLst/>
            <a:ahLst/>
            <a:cxnLst>
              <a:cxn ang="0">
                <a:pos x="27609" y="63309"/>
              </a:cxn>
              <a:cxn ang="0">
                <a:pos x="19656" y="48163"/>
              </a:cxn>
              <a:cxn ang="0">
                <a:pos x="12395" y="32540"/>
              </a:cxn>
              <a:cxn ang="0">
                <a:pos x="5839" y="16475"/>
              </a:cxn>
              <a:cxn ang="0">
                <a:pos x="0" y="0"/>
              </a:cxn>
            </a:cxnLst>
            <a:rect l="0" t="0" r="r" b="b"/>
            <a:pathLst>
              <a:path w="27939" h="63500">
                <a:moveTo>
                  <a:pt x="27609" y="63309"/>
                </a:moveTo>
                <a:lnTo>
                  <a:pt x="19656" y="48163"/>
                </a:lnTo>
                <a:lnTo>
                  <a:pt x="12395" y="32540"/>
                </a:lnTo>
                <a:lnTo>
                  <a:pt x="5839" y="16475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216" name="object 161"/>
          <p:cNvSpPr>
            <a:spLocks/>
          </p:cNvSpPr>
          <p:nvPr/>
        </p:nvSpPr>
        <p:spPr bwMode="auto">
          <a:xfrm>
            <a:off x="3609975" y="4621213"/>
            <a:ext cx="11113" cy="69850"/>
          </a:xfrm>
          <a:custGeom>
            <a:avLst/>
            <a:gdLst/>
            <a:ahLst/>
            <a:cxnLst>
              <a:cxn ang="0">
                <a:pos x="11023" y="0"/>
              </a:cxn>
              <a:cxn ang="0">
                <a:pos x="9417" y="17610"/>
              </a:cxn>
              <a:cxn ang="0">
                <a:pos x="7040" y="35080"/>
              </a:cxn>
              <a:cxn ang="0">
                <a:pos x="3899" y="52374"/>
              </a:cxn>
              <a:cxn ang="0">
                <a:pos x="0" y="69456"/>
              </a:cxn>
            </a:cxnLst>
            <a:rect l="0" t="0" r="r" b="b"/>
            <a:pathLst>
              <a:path w="11429" h="69850">
                <a:moveTo>
                  <a:pt x="11023" y="0"/>
                </a:moveTo>
                <a:lnTo>
                  <a:pt x="9417" y="17610"/>
                </a:lnTo>
                <a:lnTo>
                  <a:pt x="7040" y="35080"/>
                </a:lnTo>
                <a:lnTo>
                  <a:pt x="3899" y="52374"/>
                </a:lnTo>
                <a:lnTo>
                  <a:pt x="0" y="69456"/>
                </a:lnTo>
              </a:path>
            </a:pathLst>
          </a:custGeom>
          <a:noFill/>
          <a:ln w="127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217" name="object 162"/>
          <p:cNvSpPr>
            <a:spLocks/>
          </p:cNvSpPr>
          <p:nvPr/>
        </p:nvSpPr>
        <p:spPr bwMode="auto">
          <a:xfrm>
            <a:off x="3840163" y="4192588"/>
            <a:ext cx="134937" cy="2603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781" y="28344"/>
              </a:cxn>
              <a:cxn ang="0">
                <a:pos x="71842" y="64264"/>
              </a:cxn>
              <a:cxn ang="0">
                <a:pos x="98559" y="106554"/>
              </a:cxn>
              <a:cxn ang="0">
                <a:pos x="118310" y="154010"/>
              </a:cxn>
              <a:cxn ang="0">
                <a:pos x="130470" y="205427"/>
              </a:cxn>
              <a:cxn ang="0">
                <a:pos x="134416" y="259600"/>
              </a:cxn>
            </a:cxnLst>
            <a:rect l="0" t="0" r="r" b="b"/>
            <a:pathLst>
              <a:path w="134620" h="259714">
                <a:moveTo>
                  <a:pt x="0" y="0"/>
                </a:moveTo>
                <a:lnTo>
                  <a:pt x="38781" y="28344"/>
                </a:lnTo>
                <a:lnTo>
                  <a:pt x="71842" y="64264"/>
                </a:lnTo>
                <a:lnTo>
                  <a:pt x="98559" y="106554"/>
                </a:lnTo>
                <a:lnTo>
                  <a:pt x="118310" y="154010"/>
                </a:lnTo>
                <a:lnTo>
                  <a:pt x="130470" y="205427"/>
                </a:lnTo>
                <a:lnTo>
                  <a:pt x="134416" y="259600"/>
                </a:lnTo>
              </a:path>
            </a:pathLst>
          </a:custGeom>
          <a:noFill/>
          <a:ln w="127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218" name="object 163"/>
          <p:cNvSpPr>
            <a:spLocks/>
          </p:cNvSpPr>
          <p:nvPr/>
        </p:nvSpPr>
        <p:spPr bwMode="auto">
          <a:xfrm>
            <a:off x="4097338" y="3916363"/>
            <a:ext cx="60325" cy="96837"/>
          </a:xfrm>
          <a:custGeom>
            <a:avLst/>
            <a:gdLst/>
            <a:ahLst/>
            <a:cxnLst>
              <a:cxn ang="0">
                <a:pos x="59855" y="0"/>
              </a:cxn>
              <a:cxn ang="0">
                <a:pos x="48495" y="27336"/>
              </a:cxn>
              <a:cxn ang="0">
                <a:pos x="34632" y="52835"/>
              </a:cxn>
              <a:cxn ang="0">
                <a:pos x="18417" y="76252"/>
              </a:cxn>
              <a:cxn ang="0">
                <a:pos x="0" y="97345"/>
              </a:cxn>
            </a:cxnLst>
            <a:rect l="0" t="0" r="r" b="b"/>
            <a:pathLst>
              <a:path w="60325" h="97789">
                <a:moveTo>
                  <a:pt x="59855" y="0"/>
                </a:moveTo>
                <a:lnTo>
                  <a:pt x="48495" y="27336"/>
                </a:lnTo>
                <a:lnTo>
                  <a:pt x="34632" y="52835"/>
                </a:lnTo>
                <a:lnTo>
                  <a:pt x="18417" y="76252"/>
                </a:lnTo>
                <a:lnTo>
                  <a:pt x="0" y="97345"/>
                </a:lnTo>
              </a:path>
            </a:pathLst>
          </a:custGeom>
          <a:noFill/>
          <a:ln w="127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219" name="object 164"/>
          <p:cNvSpPr>
            <a:spLocks/>
          </p:cNvSpPr>
          <p:nvPr/>
        </p:nvSpPr>
        <p:spPr bwMode="auto">
          <a:xfrm>
            <a:off x="4013200" y="3554413"/>
            <a:ext cx="3175" cy="476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483" y="11412"/>
              </a:cxn>
              <a:cxn ang="0">
                <a:pos x="2503" y="22890"/>
              </a:cxn>
              <a:cxn ang="0">
                <a:pos x="3059" y="34413"/>
              </a:cxn>
              <a:cxn ang="0">
                <a:pos x="3149" y="45961"/>
              </a:cxn>
            </a:cxnLst>
            <a:rect l="0" t="0" r="r" b="b"/>
            <a:pathLst>
              <a:path w="3175" h="46354">
                <a:moveTo>
                  <a:pt x="0" y="0"/>
                </a:moveTo>
                <a:lnTo>
                  <a:pt x="1483" y="11412"/>
                </a:lnTo>
                <a:lnTo>
                  <a:pt x="2503" y="22890"/>
                </a:lnTo>
                <a:lnTo>
                  <a:pt x="3059" y="34413"/>
                </a:lnTo>
                <a:lnTo>
                  <a:pt x="3149" y="45961"/>
                </a:lnTo>
              </a:path>
            </a:pathLst>
          </a:custGeom>
          <a:noFill/>
          <a:ln w="127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220" name="object 165"/>
          <p:cNvSpPr>
            <a:spLocks/>
          </p:cNvSpPr>
          <p:nvPr/>
        </p:nvSpPr>
        <p:spPr bwMode="auto">
          <a:xfrm>
            <a:off x="3630613" y="3443288"/>
            <a:ext cx="31750" cy="58737"/>
          </a:xfrm>
          <a:custGeom>
            <a:avLst/>
            <a:gdLst/>
            <a:ahLst/>
            <a:cxnLst>
              <a:cxn ang="0">
                <a:pos x="0" y="58623"/>
              </a:cxn>
              <a:cxn ang="0">
                <a:pos x="6317" y="43000"/>
              </a:cxn>
              <a:cxn ang="0">
                <a:pos x="13552" y="27982"/>
              </a:cxn>
              <a:cxn ang="0">
                <a:pos x="21675" y="13630"/>
              </a:cxn>
              <a:cxn ang="0">
                <a:pos x="30657" y="0"/>
              </a:cxn>
            </a:cxnLst>
            <a:rect l="0" t="0" r="r" b="b"/>
            <a:pathLst>
              <a:path w="31114" h="59054">
                <a:moveTo>
                  <a:pt x="0" y="58623"/>
                </a:moveTo>
                <a:lnTo>
                  <a:pt x="6317" y="43000"/>
                </a:lnTo>
                <a:lnTo>
                  <a:pt x="13552" y="27982"/>
                </a:lnTo>
                <a:lnTo>
                  <a:pt x="21675" y="13630"/>
                </a:lnTo>
                <a:lnTo>
                  <a:pt x="30657" y="0"/>
                </a:lnTo>
              </a:path>
            </a:pathLst>
          </a:custGeom>
          <a:noFill/>
          <a:ln w="127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221" name="object 166"/>
          <p:cNvSpPr>
            <a:spLocks/>
          </p:cNvSpPr>
          <p:nvPr/>
        </p:nvSpPr>
        <p:spPr bwMode="auto">
          <a:xfrm>
            <a:off x="3344863" y="3478213"/>
            <a:ext cx="14287" cy="50800"/>
          </a:xfrm>
          <a:custGeom>
            <a:avLst/>
            <a:gdLst/>
            <a:ahLst/>
            <a:cxnLst>
              <a:cxn ang="0">
                <a:pos x="0" y="50558"/>
              </a:cxn>
              <a:cxn ang="0">
                <a:pos x="2727" y="37522"/>
              </a:cxn>
              <a:cxn ang="0">
                <a:pos x="6119" y="24726"/>
              </a:cxn>
              <a:cxn ang="0">
                <a:pos x="10167" y="12207"/>
              </a:cxn>
              <a:cxn ang="0">
                <a:pos x="14859" y="0"/>
              </a:cxn>
            </a:cxnLst>
            <a:rect l="0" t="0" r="r" b="b"/>
            <a:pathLst>
              <a:path w="15239" h="50800">
                <a:moveTo>
                  <a:pt x="0" y="50558"/>
                </a:moveTo>
                <a:lnTo>
                  <a:pt x="2727" y="37522"/>
                </a:lnTo>
                <a:lnTo>
                  <a:pt x="6119" y="24726"/>
                </a:lnTo>
                <a:lnTo>
                  <a:pt x="10167" y="12207"/>
                </a:lnTo>
                <a:lnTo>
                  <a:pt x="14859" y="0"/>
                </a:lnTo>
              </a:path>
            </a:pathLst>
          </a:custGeom>
          <a:noFill/>
          <a:ln w="127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222" name="object 167"/>
          <p:cNvSpPr>
            <a:spLocks/>
          </p:cNvSpPr>
          <p:nvPr/>
        </p:nvSpPr>
        <p:spPr bwMode="auto">
          <a:xfrm>
            <a:off x="3008313" y="3546475"/>
            <a:ext cx="53975" cy="492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4350" y="10783"/>
              </a:cxn>
              <a:cxn ang="0">
                <a:pos x="28116" y="22577"/>
              </a:cxn>
              <a:cxn ang="0">
                <a:pos x="41260" y="35347"/>
              </a:cxn>
              <a:cxn ang="0">
                <a:pos x="53746" y="49060"/>
              </a:cxn>
            </a:cxnLst>
            <a:rect l="0" t="0" r="r" b="b"/>
            <a:pathLst>
              <a:path w="53975" h="49529">
                <a:moveTo>
                  <a:pt x="0" y="0"/>
                </a:moveTo>
                <a:lnTo>
                  <a:pt x="14350" y="10783"/>
                </a:lnTo>
                <a:lnTo>
                  <a:pt x="28116" y="22577"/>
                </a:lnTo>
                <a:lnTo>
                  <a:pt x="41260" y="35347"/>
                </a:lnTo>
                <a:lnTo>
                  <a:pt x="53746" y="49060"/>
                </a:lnTo>
              </a:path>
            </a:pathLst>
          </a:custGeom>
          <a:noFill/>
          <a:ln w="127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223" name="object 168"/>
          <p:cNvSpPr>
            <a:spLocks/>
          </p:cNvSpPr>
          <p:nvPr/>
        </p:nvSpPr>
        <p:spPr bwMode="auto">
          <a:xfrm>
            <a:off x="2590800" y="3879850"/>
            <a:ext cx="9525" cy="52388"/>
          </a:xfrm>
          <a:custGeom>
            <a:avLst/>
            <a:gdLst/>
            <a:ahLst/>
            <a:cxnLst>
              <a:cxn ang="0">
                <a:pos x="9385" y="51600"/>
              </a:cxn>
              <a:cxn ang="0">
                <a:pos x="6397" y="38872"/>
              </a:cxn>
              <a:cxn ang="0">
                <a:pos x="3835" y="26019"/>
              </a:cxn>
              <a:cxn ang="0">
                <a:pos x="1702" y="13055"/>
              </a:cxn>
              <a:cxn ang="0">
                <a:pos x="0" y="0"/>
              </a:cxn>
            </a:cxnLst>
            <a:rect l="0" t="0" r="r" b="b"/>
            <a:pathLst>
              <a:path w="9525" h="52070">
                <a:moveTo>
                  <a:pt x="9385" y="51600"/>
                </a:moveTo>
                <a:lnTo>
                  <a:pt x="6397" y="38872"/>
                </a:lnTo>
                <a:lnTo>
                  <a:pt x="3835" y="26019"/>
                </a:lnTo>
                <a:lnTo>
                  <a:pt x="1702" y="13055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225" name="object 170"/>
          <p:cNvSpPr>
            <a:spLocks noChangeArrowheads="1"/>
          </p:cNvSpPr>
          <p:nvPr/>
        </p:nvSpPr>
        <p:spPr bwMode="auto">
          <a:xfrm>
            <a:off x="5532438" y="3478213"/>
            <a:ext cx="82550" cy="82550"/>
          </a:xfrm>
          <a:prstGeom prst="rect">
            <a:avLst/>
          </a:prstGeom>
          <a:blipFill dpi="0" rotWithShape="1">
            <a:blip r:embed="rId5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226" name="object 171"/>
          <p:cNvSpPr>
            <a:spLocks/>
          </p:cNvSpPr>
          <p:nvPr/>
        </p:nvSpPr>
        <p:spPr bwMode="auto">
          <a:xfrm>
            <a:off x="4641850" y="2719388"/>
            <a:ext cx="2003425" cy="1644650"/>
          </a:xfrm>
          <a:custGeom>
            <a:avLst/>
            <a:gdLst/>
            <a:ahLst/>
            <a:cxnLst>
              <a:cxn ang="0">
                <a:pos x="182668" y="439221"/>
              </a:cxn>
              <a:cxn ang="0">
                <a:pos x="230068" y="302462"/>
              </a:cxn>
              <a:cxn ang="0">
                <a:pos x="322706" y="199838"/>
              </a:cxn>
              <a:cxn ang="0">
                <a:pos x="449402" y="147784"/>
              </a:cxn>
              <a:cxn ang="0">
                <a:pos x="602614" y="167390"/>
              </a:cxn>
              <a:cxn ang="0">
                <a:pos x="703678" y="115490"/>
              </a:cxn>
              <a:cxn ang="0">
                <a:pos x="815781" y="51986"/>
              </a:cxn>
              <a:cxn ang="0">
                <a:pos x="942461" y="58739"/>
              </a:cxn>
              <a:cxn ang="0">
                <a:pos x="1040917" y="125228"/>
              </a:cxn>
              <a:cxn ang="0">
                <a:pos x="1137071" y="20850"/>
              </a:cxn>
              <a:cxn ang="0">
                <a:pos x="1268134" y="6021"/>
              </a:cxn>
              <a:cxn ang="0">
                <a:pos x="1382483" y="89046"/>
              </a:cxn>
              <a:cxn ang="0">
                <a:pos x="1493078" y="9762"/>
              </a:cxn>
              <a:cxn ang="0">
                <a:pos x="1621242" y="11794"/>
              </a:cxn>
              <a:cxn ang="0">
                <a:pos x="1726807" y="90666"/>
              </a:cxn>
              <a:cxn ang="0">
                <a:pos x="1775358" y="206775"/>
              </a:cxn>
              <a:cxn ang="0">
                <a:pos x="1886761" y="279891"/>
              </a:cxn>
              <a:cxn ang="0">
                <a:pos x="1948964" y="401713"/>
              </a:cxn>
              <a:cxn ang="0">
                <a:pos x="1948751" y="546348"/>
              </a:cxn>
              <a:cxn ang="0">
                <a:pos x="1940686" y="573771"/>
              </a:cxn>
              <a:cxn ang="0">
                <a:pos x="1979347" y="664249"/>
              </a:cxn>
              <a:cxn ang="0">
                <a:pos x="2002364" y="797140"/>
              </a:cxn>
              <a:cxn ang="0">
                <a:pos x="1979212" y="928622"/>
              </a:cxn>
              <a:cxn ang="0">
                <a:pos x="1911751" y="1042877"/>
              </a:cxn>
              <a:cxn ang="0">
                <a:pos x="1810378" y="1119492"/>
              </a:cxn>
              <a:cxn ang="0">
                <a:pos x="1729201" y="1191938"/>
              </a:cxn>
              <a:cxn ang="0">
                <a:pos x="1680107" y="1319679"/>
              </a:cxn>
              <a:cxn ang="0">
                <a:pos x="1586386" y="1407947"/>
              </a:cxn>
              <a:cxn ang="0">
                <a:pos x="1463052" y="1440237"/>
              </a:cxn>
              <a:cxn ang="0">
                <a:pos x="1355923" y="1414218"/>
              </a:cxn>
              <a:cxn ang="0">
                <a:pos x="1284522" y="1487431"/>
              </a:cxn>
              <a:cxn ang="0">
                <a:pos x="1190525" y="1590017"/>
              </a:cxn>
              <a:cxn ang="0">
                <a:pos x="1068102" y="1640372"/>
              </a:cxn>
              <a:cxn ang="0">
                <a:pos x="933538" y="1628731"/>
              </a:cxn>
              <a:cxn ang="0">
                <a:pos x="821255" y="1559948"/>
              </a:cxn>
              <a:cxn ang="0">
                <a:pos x="724370" y="1511302"/>
              </a:cxn>
              <a:cxn ang="0">
                <a:pos x="598632" y="1544919"/>
              </a:cxn>
              <a:cxn ang="0">
                <a:pos x="473334" y="1527094"/>
              </a:cxn>
              <a:cxn ang="0">
                <a:pos x="360889" y="1461292"/>
              </a:cxn>
              <a:cxn ang="0">
                <a:pos x="273710" y="1350982"/>
              </a:cxn>
              <a:cxn ang="0">
                <a:pos x="179359" y="1332584"/>
              </a:cxn>
              <a:cxn ang="0">
                <a:pos x="76623" y="1242097"/>
              </a:cxn>
              <a:cxn ang="0">
                <a:pos x="45559" y="1097354"/>
              </a:cxn>
              <a:cxn ang="0">
                <a:pos x="99009" y="966400"/>
              </a:cxn>
              <a:cxn ang="0">
                <a:pos x="12758" y="852067"/>
              </a:cxn>
              <a:cxn ang="0">
                <a:pos x="8338" y="704772"/>
              </a:cxn>
              <a:cxn ang="0">
                <a:pos x="91790" y="581147"/>
              </a:cxn>
              <a:cxn ang="0">
                <a:pos x="181724" y="541242"/>
              </a:cxn>
            </a:cxnLst>
            <a:rect l="0" t="0" r="r" b="b"/>
            <a:pathLst>
              <a:path w="2002790" h="1644014">
                <a:moveTo>
                  <a:pt x="181724" y="541242"/>
                </a:moveTo>
                <a:lnTo>
                  <a:pt x="178854" y="489553"/>
                </a:lnTo>
                <a:lnTo>
                  <a:pt x="182668" y="439221"/>
                </a:lnTo>
                <a:lnTo>
                  <a:pt x="192751" y="390856"/>
                </a:lnTo>
                <a:lnTo>
                  <a:pt x="208689" y="345067"/>
                </a:lnTo>
                <a:lnTo>
                  <a:pt x="230068" y="302462"/>
                </a:lnTo>
                <a:lnTo>
                  <a:pt x="256473" y="263649"/>
                </a:lnTo>
                <a:lnTo>
                  <a:pt x="287490" y="229238"/>
                </a:lnTo>
                <a:lnTo>
                  <a:pt x="322706" y="199838"/>
                </a:lnTo>
                <a:lnTo>
                  <a:pt x="361706" y="176056"/>
                </a:lnTo>
                <a:lnTo>
                  <a:pt x="404076" y="158502"/>
                </a:lnTo>
                <a:lnTo>
                  <a:pt x="449402" y="147784"/>
                </a:lnTo>
                <a:lnTo>
                  <a:pt x="501449" y="144770"/>
                </a:lnTo>
                <a:lnTo>
                  <a:pt x="552872" y="151384"/>
                </a:lnTo>
                <a:lnTo>
                  <a:pt x="602614" y="167390"/>
                </a:lnTo>
                <a:lnTo>
                  <a:pt x="649617" y="192551"/>
                </a:lnTo>
                <a:lnTo>
                  <a:pt x="673951" y="150764"/>
                </a:lnTo>
                <a:lnTo>
                  <a:pt x="703678" y="115490"/>
                </a:lnTo>
                <a:lnTo>
                  <a:pt x="737854" y="87054"/>
                </a:lnTo>
                <a:lnTo>
                  <a:pt x="775536" y="65778"/>
                </a:lnTo>
                <a:lnTo>
                  <a:pt x="815781" y="51986"/>
                </a:lnTo>
                <a:lnTo>
                  <a:pt x="857646" y="46000"/>
                </a:lnTo>
                <a:lnTo>
                  <a:pt x="900187" y="48143"/>
                </a:lnTo>
                <a:lnTo>
                  <a:pt x="942461" y="58739"/>
                </a:lnTo>
                <a:lnTo>
                  <a:pt x="983525" y="78111"/>
                </a:lnTo>
                <a:lnTo>
                  <a:pt x="1027736" y="111730"/>
                </a:lnTo>
                <a:lnTo>
                  <a:pt x="1040917" y="125228"/>
                </a:lnTo>
                <a:lnTo>
                  <a:pt x="1066378" y="81500"/>
                </a:lnTo>
                <a:lnTo>
                  <a:pt x="1098972" y="46504"/>
                </a:lnTo>
                <a:lnTo>
                  <a:pt x="1137071" y="20850"/>
                </a:lnTo>
                <a:lnTo>
                  <a:pt x="1179050" y="5145"/>
                </a:lnTo>
                <a:lnTo>
                  <a:pt x="1223280" y="0"/>
                </a:lnTo>
                <a:lnTo>
                  <a:pt x="1268134" y="6021"/>
                </a:lnTo>
                <a:lnTo>
                  <a:pt x="1311986" y="23819"/>
                </a:lnTo>
                <a:lnTo>
                  <a:pt x="1350578" y="51913"/>
                </a:lnTo>
                <a:lnTo>
                  <a:pt x="1382483" y="89046"/>
                </a:lnTo>
                <a:lnTo>
                  <a:pt x="1415272" y="53778"/>
                </a:lnTo>
                <a:lnTo>
                  <a:pt x="1452562" y="27311"/>
                </a:lnTo>
                <a:lnTo>
                  <a:pt x="1493078" y="9762"/>
                </a:lnTo>
                <a:lnTo>
                  <a:pt x="1535547" y="1248"/>
                </a:lnTo>
                <a:lnTo>
                  <a:pt x="1578693" y="1886"/>
                </a:lnTo>
                <a:lnTo>
                  <a:pt x="1621242" y="11794"/>
                </a:lnTo>
                <a:lnTo>
                  <a:pt x="1661919" y="31088"/>
                </a:lnTo>
                <a:lnTo>
                  <a:pt x="1699450" y="59887"/>
                </a:lnTo>
                <a:lnTo>
                  <a:pt x="1726807" y="90666"/>
                </a:lnTo>
                <a:lnTo>
                  <a:pt x="1748867" y="125963"/>
                </a:lnTo>
                <a:lnTo>
                  <a:pt x="1765196" y="164945"/>
                </a:lnTo>
                <a:lnTo>
                  <a:pt x="1775358" y="206775"/>
                </a:lnTo>
                <a:lnTo>
                  <a:pt x="1817143" y="224137"/>
                </a:lnTo>
                <a:lnTo>
                  <a:pt x="1854440" y="248829"/>
                </a:lnTo>
                <a:lnTo>
                  <a:pt x="1886761" y="279891"/>
                </a:lnTo>
                <a:lnTo>
                  <a:pt x="1913614" y="316366"/>
                </a:lnTo>
                <a:lnTo>
                  <a:pt x="1934512" y="357293"/>
                </a:lnTo>
                <a:lnTo>
                  <a:pt x="1948964" y="401713"/>
                </a:lnTo>
                <a:lnTo>
                  <a:pt x="1956481" y="448669"/>
                </a:lnTo>
                <a:lnTo>
                  <a:pt x="1956573" y="497200"/>
                </a:lnTo>
                <a:lnTo>
                  <a:pt x="1948751" y="546348"/>
                </a:lnTo>
                <a:lnTo>
                  <a:pt x="1946343" y="555595"/>
                </a:lnTo>
                <a:lnTo>
                  <a:pt x="1943655" y="564739"/>
                </a:lnTo>
                <a:lnTo>
                  <a:pt x="1940686" y="573771"/>
                </a:lnTo>
                <a:lnTo>
                  <a:pt x="1937435" y="582682"/>
                </a:lnTo>
                <a:lnTo>
                  <a:pt x="1961094" y="622372"/>
                </a:lnTo>
                <a:lnTo>
                  <a:pt x="1979347" y="664249"/>
                </a:lnTo>
                <a:lnTo>
                  <a:pt x="1992264" y="707727"/>
                </a:lnTo>
                <a:lnTo>
                  <a:pt x="1999913" y="752219"/>
                </a:lnTo>
                <a:lnTo>
                  <a:pt x="2002364" y="797140"/>
                </a:lnTo>
                <a:lnTo>
                  <a:pt x="1999684" y="841905"/>
                </a:lnTo>
                <a:lnTo>
                  <a:pt x="1991944" y="885928"/>
                </a:lnTo>
                <a:lnTo>
                  <a:pt x="1979212" y="928622"/>
                </a:lnTo>
                <a:lnTo>
                  <a:pt x="1961556" y="969402"/>
                </a:lnTo>
                <a:lnTo>
                  <a:pt x="1939046" y="1007683"/>
                </a:lnTo>
                <a:lnTo>
                  <a:pt x="1911751" y="1042877"/>
                </a:lnTo>
                <a:lnTo>
                  <a:pt x="1879739" y="1074401"/>
                </a:lnTo>
                <a:lnTo>
                  <a:pt x="1846283" y="1099483"/>
                </a:lnTo>
                <a:lnTo>
                  <a:pt x="1810378" y="1119492"/>
                </a:lnTo>
                <a:lnTo>
                  <a:pt x="1772483" y="1134216"/>
                </a:lnTo>
                <a:lnTo>
                  <a:pt x="1733054" y="1143438"/>
                </a:lnTo>
                <a:lnTo>
                  <a:pt x="1729201" y="1191938"/>
                </a:lnTo>
                <a:lnTo>
                  <a:pt x="1718722" y="1237885"/>
                </a:lnTo>
                <a:lnTo>
                  <a:pt x="1702171" y="1280669"/>
                </a:lnTo>
                <a:lnTo>
                  <a:pt x="1680107" y="1319679"/>
                </a:lnTo>
                <a:lnTo>
                  <a:pt x="1653084" y="1354303"/>
                </a:lnTo>
                <a:lnTo>
                  <a:pt x="1621658" y="1383929"/>
                </a:lnTo>
                <a:lnTo>
                  <a:pt x="1586386" y="1407947"/>
                </a:lnTo>
                <a:lnTo>
                  <a:pt x="1547824" y="1425745"/>
                </a:lnTo>
                <a:lnTo>
                  <a:pt x="1506527" y="1436712"/>
                </a:lnTo>
                <a:lnTo>
                  <a:pt x="1463052" y="1440237"/>
                </a:lnTo>
                <a:lnTo>
                  <a:pt x="1426274" y="1437076"/>
                </a:lnTo>
                <a:lnTo>
                  <a:pt x="1390397" y="1428348"/>
                </a:lnTo>
                <a:lnTo>
                  <a:pt x="1355923" y="1414218"/>
                </a:lnTo>
                <a:lnTo>
                  <a:pt x="1323352" y="1394847"/>
                </a:lnTo>
                <a:lnTo>
                  <a:pt x="1306722" y="1443317"/>
                </a:lnTo>
                <a:lnTo>
                  <a:pt x="1284522" y="1487431"/>
                </a:lnTo>
                <a:lnTo>
                  <a:pt x="1257353" y="1526827"/>
                </a:lnTo>
                <a:lnTo>
                  <a:pt x="1225820" y="1561143"/>
                </a:lnTo>
                <a:lnTo>
                  <a:pt x="1190525" y="1590017"/>
                </a:lnTo>
                <a:lnTo>
                  <a:pt x="1152072" y="1613088"/>
                </a:lnTo>
                <a:lnTo>
                  <a:pt x="1111063" y="1629994"/>
                </a:lnTo>
                <a:lnTo>
                  <a:pt x="1068102" y="1640372"/>
                </a:lnTo>
                <a:lnTo>
                  <a:pt x="1023792" y="1643863"/>
                </a:lnTo>
                <a:lnTo>
                  <a:pt x="978737" y="1640103"/>
                </a:lnTo>
                <a:lnTo>
                  <a:pt x="933538" y="1628731"/>
                </a:lnTo>
                <a:lnTo>
                  <a:pt x="893198" y="1611550"/>
                </a:lnTo>
                <a:lnTo>
                  <a:pt x="855606" y="1588487"/>
                </a:lnTo>
                <a:lnTo>
                  <a:pt x="821255" y="1559948"/>
                </a:lnTo>
                <a:lnTo>
                  <a:pt x="790634" y="1526338"/>
                </a:lnTo>
                <a:lnTo>
                  <a:pt x="764235" y="1488065"/>
                </a:lnTo>
                <a:lnTo>
                  <a:pt x="724370" y="1511302"/>
                </a:lnTo>
                <a:lnTo>
                  <a:pt x="683174" y="1528438"/>
                </a:lnTo>
                <a:lnTo>
                  <a:pt x="641108" y="1539601"/>
                </a:lnTo>
                <a:lnTo>
                  <a:pt x="598632" y="1544919"/>
                </a:lnTo>
                <a:lnTo>
                  <a:pt x="556204" y="1544522"/>
                </a:lnTo>
                <a:lnTo>
                  <a:pt x="514285" y="1538538"/>
                </a:lnTo>
                <a:lnTo>
                  <a:pt x="473334" y="1527094"/>
                </a:lnTo>
                <a:lnTo>
                  <a:pt x="433811" y="1510319"/>
                </a:lnTo>
                <a:lnTo>
                  <a:pt x="396176" y="1488343"/>
                </a:lnTo>
                <a:lnTo>
                  <a:pt x="360889" y="1461292"/>
                </a:lnTo>
                <a:lnTo>
                  <a:pt x="328409" y="1429296"/>
                </a:lnTo>
                <a:lnTo>
                  <a:pt x="299196" y="1392483"/>
                </a:lnTo>
                <a:lnTo>
                  <a:pt x="273710" y="1350982"/>
                </a:lnTo>
                <a:lnTo>
                  <a:pt x="269925" y="1343768"/>
                </a:lnTo>
                <a:lnTo>
                  <a:pt x="223331" y="1343880"/>
                </a:lnTo>
                <a:lnTo>
                  <a:pt x="179359" y="1332584"/>
                </a:lnTo>
                <a:lnTo>
                  <a:pt x="139354" y="1311066"/>
                </a:lnTo>
                <a:lnTo>
                  <a:pt x="104660" y="1280509"/>
                </a:lnTo>
                <a:lnTo>
                  <a:pt x="76623" y="1242097"/>
                </a:lnTo>
                <a:lnTo>
                  <a:pt x="56587" y="1197015"/>
                </a:lnTo>
                <a:lnTo>
                  <a:pt x="45897" y="1146448"/>
                </a:lnTo>
                <a:lnTo>
                  <a:pt x="45559" y="1097354"/>
                </a:lnTo>
                <a:lnTo>
                  <a:pt x="54622" y="1049885"/>
                </a:lnTo>
                <a:lnTo>
                  <a:pt x="72601" y="1005686"/>
                </a:lnTo>
                <a:lnTo>
                  <a:pt x="99009" y="966400"/>
                </a:lnTo>
                <a:lnTo>
                  <a:pt x="61886" y="935047"/>
                </a:lnTo>
                <a:lnTo>
                  <a:pt x="32992" y="896317"/>
                </a:lnTo>
                <a:lnTo>
                  <a:pt x="12758" y="852067"/>
                </a:lnTo>
                <a:lnTo>
                  <a:pt x="1617" y="804155"/>
                </a:lnTo>
                <a:lnTo>
                  <a:pt x="0" y="754437"/>
                </a:lnTo>
                <a:lnTo>
                  <a:pt x="8338" y="704772"/>
                </a:lnTo>
                <a:lnTo>
                  <a:pt x="27063" y="657015"/>
                </a:lnTo>
                <a:lnTo>
                  <a:pt x="55667" y="614539"/>
                </a:lnTo>
                <a:lnTo>
                  <a:pt x="91790" y="581147"/>
                </a:lnTo>
                <a:lnTo>
                  <a:pt x="133792" y="558026"/>
                </a:lnTo>
                <a:lnTo>
                  <a:pt x="180035" y="546360"/>
                </a:lnTo>
                <a:lnTo>
                  <a:pt x="181724" y="541242"/>
                </a:lnTo>
                <a:close/>
              </a:path>
            </a:pathLst>
          </a:custGeom>
          <a:noFill/>
          <a:ln w="127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227" name="object 172"/>
          <p:cNvSpPr>
            <a:spLocks/>
          </p:cNvSpPr>
          <p:nvPr/>
        </p:nvSpPr>
        <p:spPr bwMode="auto">
          <a:xfrm>
            <a:off x="4743450" y="3679825"/>
            <a:ext cx="117475" cy="30163"/>
          </a:xfrm>
          <a:custGeom>
            <a:avLst/>
            <a:gdLst/>
            <a:ahLst/>
            <a:cxnLst>
              <a:cxn ang="0">
                <a:pos x="117284" y="30314"/>
              </a:cxn>
              <a:cxn ang="0">
                <a:pos x="86671" y="30368"/>
              </a:cxn>
              <a:cxn ang="0">
                <a:pos x="56575" y="25244"/>
              </a:cxn>
              <a:cxn ang="0">
                <a:pos x="27512" y="15077"/>
              </a:cxn>
              <a:cxn ang="0">
                <a:pos x="0" y="0"/>
              </a:cxn>
            </a:cxnLst>
            <a:rect l="0" t="0" r="r" b="b"/>
            <a:pathLst>
              <a:path w="117475" h="30479">
                <a:moveTo>
                  <a:pt x="117284" y="30314"/>
                </a:moveTo>
                <a:lnTo>
                  <a:pt x="86671" y="30368"/>
                </a:lnTo>
                <a:lnTo>
                  <a:pt x="56575" y="25244"/>
                </a:lnTo>
                <a:lnTo>
                  <a:pt x="27512" y="15077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228" name="object 173"/>
          <p:cNvSpPr>
            <a:spLocks/>
          </p:cNvSpPr>
          <p:nvPr/>
        </p:nvSpPr>
        <p:spPr bwMode="auto">
          <a:xfrm>
            <a:off x="4913313" y="4041775"/>
            <a:ext cx="50800" cy="14288"/>
          </a:xfrm>
          <a:custGeom>
            <a:avLst/>
            <a:gdLst/>
            <a:ahLst/>
            <a:cxnLst>
              <a:cxn ang="0">
                <a:pos x="51307" y="0"/>
              </a:cxn>
              <a:cxn ang="0">
                <a:pos x="38822" y="5034"/>
              </a:cxn>
              <a:cxn ang="0">
                <a:pos x="26082" y="9137"/>
              </a:cxn>
              <a:cxn ang="0">
                <a:pos x="13128" y="12297"/>
              </a:cxn>
              <a:cxn ang="0">
                <a:pos x="0" y="14503"/>
              </a:cxn>
            </a:cxnLst>
            <a:rect l="0" t="0" r="r" b="b"/>
            <a:pathLst>
              <a:path w="51435" h="14604">
                <a:moveTo>
                  <a:pt x="51307" y="0"/>
                </a:moveTo>
                <a:lnTo>
                  <a:pt x="38822" y="5034"/>
                </a:lnTo>
                <a:lnTo>
                  <a:pt x="26082" y="9137"/>
                </a:lnTo>
                <a:lnTo>
                  <a:pt x="13128" y="12297"/>
                </a:lnTo>
                <a:lnTo>
                  <a:pt x="0" y="14503"/>
                </a:lnTo>
              </a:path>
            </a:pathLst>
          </a:custGeom>
          <a:noFill/>
          <a:ln w="127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229" name="object 174"/>
          <p:cNvSpPr>
            <a:spLocks/>
          </p:cNvSpPr>
          <p:nvPr/>
        </p:nvSpPr>
        <p:spPr bwMode="auto">
          <a:xfrm>
            <a:off x="5375275" y="4135438"/>
            <a:ext cx="31750" cy="66675"/>
          </a:xfrm>
          <a:custGeom>
            <a:avLst/>
            <a:gdLst/>
            <a:ahLst/>
            <a:cxnLst>
              <a:cxn ang="0">
                <a:pos x="30911" y="66179"/>
              </a:cxn>
              <a:cxn ang="0">
                <a:pos x="22011" y="50345"/>
              </a:cxn>
              <a:cxn ang="0">
                <a:pos x="13879" y="34013"/>
              </a:cxn>
              <a:cxn ang="0">
                <a:pos x="6535" y="17220"/>
              </a:cxn>
              <a:cxn ang="0">
                <a:pos x="0" y="0"/>
              </a:cxn>
            </a:cxnLst>
            <a:rect l="0" t="0" r="r" b="b"/>
            <a:pathLst>
              <a:path w="31114" h="66675">
                <a:moveTo>
                  <a:pt x="30911" y="66179"/>
                </a:moveTo>
                <a:lnTo>
                  <a:pt x="22011" y="50345"/>
                </a:lnTo>
                <a:lnTo>
                  <a:pt x="13879" y="34013"/>
                </a:lnTo>
                <a:lnTo>
                  <a:pt x="6535" y="1722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230" name="object 175"/>
          <p:cNvSpPr>
            <a:spLocks/>
          </p:cNvSpPr>
          <p:nvPr/>
        </p:nvSpPr>
        <p:spPr bwMode="auto">
          <a:xfrm>
            <a:off x="5965825" y="4037013"/>
            <a:ext cx="12700" cy="73025"/>
          </a:xfrm>
          <a:custGeom>
            <a:avLst/>
            <a:gdLst/>
            <a:ahLst/>
            <a:cxnLst>
              <a:cxn ang="0">
                <a:pos x="12344" y="0"/>
              </a:cxn>
              <a:cxn ang="0">
                <a:pos x="10547" y="18408"/>
              </a:cxn>
              <a:cxn ang="0">
                <a:pos x="7886" y="36669"/>
              </a:cxn>
              <a:cxn ang="0">
                <a:pos x="4368" y="54747"/>
              </a:cxn>
              <a:cxn ang="0">
                <a:pos x="0" y="72605"/>
              </a:cxn>
            </a:cxnLst>
            <a:rect l="0" t="0" r="r" b="b"/>
            <a:pathLst>
              <a:path w="12700" h="73025">
                <a:moveTo>
                  <a:pt x="12344" y="0"/>
                </a:moveTo>
                <a:lnTo>
                  <a:pt x="10547" y="18408"/>
                </a:lnTo>
                <a:lnTo>
                  <a:pt x="7886" y="36669"/>
                </a:lnTo>
                <a:lnTo>
                  <a:pt x="4368" y="54747"/>
                </a:lnTo>
                <a:lnTo>
                  <a:pt x="0" y="72605"/>
                </a:lnTo>
              </a:path>
            </a:pathLst>
          </a:custGeom>
          <a:noFill/>
          <a:ln w="12699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231" name="object 176"/>
          <p:cNvSpPr>
            <a:spLocks/>
          </p:cNvSpPr>
          <p:nvPr/>
        </p:nvSpPr>
        <p:spPr bwMode="auto">
          <a:xfrm>
            <a:off x="6223000" y="3587750"/>
            <a:ext cx="152400" cy="2714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7606" y="24881"/>
              </a:cxn>
              <a:cxn ang="0">
                <a:pos x="70580" y="55715"/>
              </a:cxn>
              <a:cxn ang="0">
                <a:pos x="98482" y="91708"/>
              </a:cxn>
              <a:cxn ang="0">
                <a:pos x="120870" y="132066"/>
              </a:cxn>
              <a:cxn ang="0">
                <a:pos x="137306" y="175997"/>
              </a:cxn>
              <a:cxn ang="0">
                <a:pos x="147349" y="222705"/>
              </a:cxn>
              <a:cxn ang="0">
                <a:pos x="150558" y="271399"/>
              </a:cxn>
            </a:cxnLst>
            <a:rect l="0" t="0" r="r" b="b"/>
            <a:pathLst>
              <a:path w="151129" h="271779">
                <a:moveTo>
                  <a:pt x="0" y="0"/>
                </a:moveTo>
                <a:lnTo>
                  <a:pt x="37606" y="24881"/>
                </a:lnTo>
                <a:lnTo>
                  <a:pt x="70580" y="55715"/>
                </a:lnTo>
                <a:lnTo>
                  <a:pt x="98482" y="91708"/>
                </a:lnTo>
                <a:lnTo>
                  <a:pt x="120870" y="132066"/>
                </a:lnTo>
                <a:lnTo>
                  <a:pt x="137306" y="175997"/>
                </a:lnTo>
                <a:lnTo>
                  <a:pt x="147349" y="222705"/>
                </a:lnTo>
                <a:lnTo>
                  <a:pt x="150558" y="271399"/>
                </a:lnTo>
              </a:path>
            </a:pathLst>
          </a:custGeom>
          <a:noFill/>
          <a:ln w="127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232" name="object 177"/>
          <p:cNvSpPr>
            <a:spLocks/>
          </p:cNvSpPr>
          <p:nvPr/>
        </p:nvSpPr>
        <p:spPr bwMode="auto">
          <a:xfrm>
            <a:off x="6511925" y="3298825"/>
            <a:ext cx="66675" cy="101600"/>
          </a:xfrm>
          <a:custGeom>
            <a:avLst/>
            <a:gdLst/>
            <a:ahLst/>
            <a:cxnLst>
              <a:cxn ang="0">
                <a:pos x="67043" y="0"/>
              </a:cxn>
              <a:cxn ang="0">
                <a:pos x="54310" y="28577"/>
              </a:cxn>
              <a:cxn ang="0">
                <a:pos x="38779" y="55235"/>
              </a:cxn>
              <a:cxn ang="0">
                <a:pos x="20619" y="79717"/>
              </a:cxn>
              <a:cxn ang="0">
                <a:pos x="0" y="101765"/>
              </a:cxn>
            </a:cxnLst>
            <a:rect l="0" t="0" r="r" b="b"/>
            <a:pathLst>
              <a:path w="67309" h="102235">
                <a:moveTo>
                  <a:pt x="67043" y="0"/>
                </a:moveTo>
                <a:lnTo>
                  <a:pt x="54310" y="28577"/>
                </a:lnTo>
                <a:lnTo>
                  <a:pt x="38779" y="55235"/>
                </a:lnTo>
                <a:lnTo>
                  <a:pt x="20619" y="79717"/>
                </a:lnTo>
                <a:lnTo>
                  <a:pt x="0" y="101765"/>
                </a:lnTo>
              </a:path>
            </a:pathLst>
          </a:custGeom>
          <a:noFill/>
          <a:ln w="12699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233" name="object 178"/>
          <p:cNvSpPr>
            <a:spLocks/>
          </p:cNvSpPr>
          <p:nvPr/>
        </p:nvSpPr>
        <p:spPr bwMode="auto">
          <a:xfrm>
            <a:off x="6418263" y="2921000"/>
            <a:ext cx="3175" cy="476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664" y="11930"/>
              </a:cxn>
              <a:cxn ang="0">
                <a:pos x="2809" y="23933"/>
              </a:cxn>
              <a:cxn ang="0">
                <a:pos x="3436" y="35983"/>
              </a:cxn>
              <a:cxn ang="0">
                <a:pos x="3543" y="48056"/>
              </a:cxn>
            </a:cxnLst>
            <a:rect l="0" t="0" r="r" b="b"/>
            <a:pathLst>
              <a:path w="3810" h="48260">
                <a:moveTo>
                  <a:pt x="0" y="0"/>
                </a:moveTo>
                <a:lnTo>
                  <a:pt x="1664" y="11930"/>
                </a:lnTo>
                <a:lnTo>
                  <a:pt x="2809" y="23933"/>
                </a:lnTo>
                <a:lnTo>
                  <a:pt x="3436" y="35983"/>
                </a:lnTo>
                <a:lnTo>
                  <a:pt x="3543" y="48056"/>
                </a:lnTo>
              </a:path>
            </a:pathLst>
          </a:custGeom>
          <a:noFill/>
          <a:ln w="127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234" name="object 179"/>
          <p:cNvSpPr>
            <a:spLocks/>
          </p:cNvSpPr>
          <p:nvPr/>
        </p:nvSpPr>
        <p:spPr bwMode="auto">
          <a:xfrm>
            <a:off x="5989638" y="2803525"/>
            <a:ext cx="34925" cy="61913"/>
          </a:xfrm>
          <a:custGeom>
            <a:avLst/>
            <a:gdLst/>
            <a:ahLst/>
            <a:cxnLst>
              <a:cxn ang="0">
                <a:pos x="0" y="61290"/>
              </a:cxn>
              <a:cxn ang="0">
                <a:pos x="7078" y="44957"/>
              </a:cxn>
              <a:cxn ang="0">
                <a:pos x="15184" y="29259"/>
              </a:cxn>
              <a:cxn ang="0">
                <a:pos x="24283" y="14253"/>
              </a:cxn>
              <a:cxn ang="0">
                <a:pos x="34340" y="0"/>
              </a:cxn>
            </a:cxnLst>
            <a:rect l="0" t="0" r="r" b="b"/>
            <a:pathLst>
              <a:path w="34925" h="61594">
                <a:moveTo>
                  <a:pt x="0" y="61290"/>
                </a:moveTo>
                <a:lnTo>
                  <a:pt x="7078" y="44957"/>
                </a:lnTo>
                <a:lnTo>
                  <a:pt x="15184" y="29259"/>
                </a:lnTo>
                <a:lnTo>
                  <a:pt x="24283" y="14253"/>
                </a:lnTo>
                <a:lnTo>
                  <a:pt x="34340" y="0"/>
                </a:lnTo>
              </a:path>
            </a:pathLst>
          </a:custGeom>
          <a:noFill/>
          <a:ln w="127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235" name="object 180"/>
          <p:cNvSpPr>
            <a:spLocks/>
          </p:cNvSpPr>
          <p:nvPr/>
        </p:nvSpPr>
        <p:spPr bwMode="auto">
          <a:xfrm>
            <a:off x="5668963" y="2841625"/>
            <a:ext cx="17462" cy="52388"/>
          </a:xfrm>
          <a:custGeom>
            <a:avLst/>
            <a:gdLst/>
            <a:ahLst/>
            <a:cxnLst>
              <a:cxn ang="0">
                <a:pos x="0" y="52857"/>
              </a:cxn>
              <a:cxn ang="0">
                <a:pos x="3051" y="39231"/>
              </a:cxn>
              <a:cxn ang="0">
                <a:pos x="6846" y="25852"/>
              </a:cxn>
              <a:cxn ang="0">
                <a:pos x="11378" y="12761"/>
              </a:cxn>
              <a:cxn ang="0">
                <a:pos x="16637" y="0"/>
              </a:cxn>
            </a:cxnLst>
            <a:rect l="0" t="0" r="r" b="b"/>
            <a:pathLst>
              <a:path w="17145" h="53339">
                <a:moveTo>
                  <a:pt x="0" y="52857"/>
                </a:moveTo>
                <a:lnTo>
                  <a:pt x="3051" y="39231"/>
                </a:lnTo>
                <a:lnTo>
                  <a:pt x="6846" y="25852"/>
                </a:lnTo>
                <a:lnTo>
                  <a:pt x="11378" y="12761"/>
                </a:lnTo>
                <a:lnTo>
                  <a:pt x="16637" y="0"/>
                </a:lnTo>
              </a:path>
            </a:pathLst>
          </a:custGeom>
          <a:noFill/>
          <a:ln w="127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236" name="object 181"/>
          <p:cNvSpPr>
            <a:spLocks/>
          </p:cNvSpPr>
          <p:nvPr/>
        </p:nvSpPr>
        <p:spPr bwMode="auto">
          <a:xfrm>
            <a:off x="5291138" y="2911475"/>
            <a:ext cx="60325" cy="523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6069" y="11266"/>
              </a:cxn>
              <a:cxn ang="0">
                <a:pos x="31483" y="23593"/>
              </a:cxn>
              <a:cxn ang="0">
                <a:pos x="46202" y="36943"/>
              </a:cxn>
              <a:cxn ang="0">
                <a:pos x="60185" y="51282"/>
              </a:cxn>
            </a:cxnLst>
            <a:rect l="0" t="0" r="r" b="b"/>
            <a:pathLst>
              <a:path w="60325" h="51435">
                <a:moveTo>
                  <a:pt x="0" y="0"/>
                </a:moveTo>
                <a:lnTo>
                  <a:pt x="16069" y="11266"/>
                </a:lnTo>
                <a:lnTo>
                  <a:pt x="31483" y="23593"/>
                </a:lnTo>
                <a:lnTo>
                  <a:pt x="46202" y="36943"/>
                </a:lnTo>
                <a:lnTo>
                  <a:pt x="60185" y="51282"/>
                </a:lnTo>
              </a:path>
            </a:pathLst>
          </a:custGeom>
          <a:noFill/>
          <a:ln w="127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237" name="object 182"/>
          <p:cNvSpPr>
            <a:spLocks/>
          </p:cNvSpPr>
          <p:nvPr/>
        </p:nvSpPr>
        <p:spPr bwMode="auto">
          <a:xfrm>
            <a:off x="4824413" y="3260725"/>
            <a:ext cx="11112" cy="53975"/>
          </a:xfrm>
          <a:custGeom>
            <a:avLst/>
            <a:gdLst/>
            <a:ahLst/>
            <a:cxnLst>
              <a:cxn ang="0">
                <a:pos x="10502" y="53962"/>
              </a:cxn>
              <a:cxn ang="0">
                <a:pos x="7165" y="40653"/>
              </a:cxn>
              <a:cxn ang="0">
                <a:pos x="4298" y="27214"/>
              </a:cxn>
              <a:cxn ang="0">
                <a:pos x="1908" y="13659"/>
              </a:cxn>
              <a:cxn ang="0">
                <a:pos x="0" y="0"/>
              </a:cxn>
            </a:cxnLst>
            <a:rect l="0" t="0" r="r" b="b"/>
            <a:pathLst>
              <a:path w="10795" h="53975">
                <a:moveTo>
                  <a:pt x="10502" y="53962"/>
                </a:moveTo>
                <a:lnTo>
                  <a:pt x="7165" y="40653"/>
                </a:lnTo>
                <a:lnTo>
                  <a:pt x="4298" y="27214"/>
                </a:lnTo>
                <a:lnTo>
                  <a:pt x="1908" y="13659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3" name="object 18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2: </a:t>
            </a:r>
            <a:r>
              <a:rPr dirty="0">
                <a:latin typeface="Tahoma"/>
                <a:cs typeface="Tahoma"/>
              </a:rPr>
              <a:t>Basic </a:t>
            </a:r>
            <a:r>
              <a:rPr spc="-5" dirty="0">
                <a:latin typeface="Tahoma"/>
                <a:cs typeface="Tahoma"/>
              </a:rPr>
              <a:t>Data Mining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Techniques</a:t>
            </a:r>
          </a:p>
        </p:txBody>
      </p:sp>
      <p:sp>
        <p:nvSpPr>
          <p:cNvPr id="45239" name="object 18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081F8A3A-24BF-4C85-B0FA-676DB9F53356}" type="slidenum">
              <a:rPr lang="th-TH"/>
              <a:pPr marL="25400"/>
              <a:t>38</a:t>
            </a:fld>
            <a:endParaRPr lang="th-TH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object 2"/>
          <p:cNvSpPr>
            <a:spLocks noChangeArrowheads="1"/>
          </p:cNvSpPr>
          <p:nvPr/>
        </p:nvSpPr>
        <p:spPr bwMode="auto">
          <a:xfrm>
            <a:off x="258763" y="254000"/>
            <a:ext cx="4941887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spc="-5" dirty="0"/>
              <a:t>What </a:t>
            </a:r>
            <a:r>
              <a:rPr sz="3600" dirty="0"/>
              <a:t>is</a:t>
            </a:r>
            <a:r>
              <a:rPr sz="3600" spc="-85" dirty="0"/>
              <a:t> </a:t>
            </a:r>
            <a:r>
              <a:rPr sz="3600" spc="-5" dirty="0"/>
              <a:t>Similarity?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828675" y="1168400"/>
            <a:ext cx="8085138" cy="6318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2875"/>
              </a:lnSpc>
            </a:pPr>
            <a:r>
              <a:rPr lang="th-TH" sz="2400">
                <a:solidFill>
                  <a:srgbClr val="006FC0"/>
                </a:solidFill>
                <a:latin typeface="Calibri" pitchFamily="34" charset="0"/>
                <a:cs typeface="Cordia New" pitchFamily="34" charset="-34"/>
              </a:rPr>
              <a:t>“The </a:t>
            </a:r>
            <a:r>
              <a:rPr lang="th-TH" sz="2400">
                <a:solidFill>
                  <a:srgbClr val="C00000"/>
                </a:solidFill>
                <a:latin typeface="Calibri" pitchFamily="34" charset="0"/>
                <a:cs typeface="Cordia New" pitchFamily="34" charset="-34"/>
              </a:rPr>
              <a:t>quality </a:t>
            </a:r>
            <a:r>
              <a:rPr lang="th-TH" sz="2400">
                <a:solidFill>
                  <a:srgbClr val="006FC0"/>
                </a:solidFill>
                <a:latin typeface="Calibri" pitchFamily="34" charset="0"/>
                <a:cs typeface="Cordia New" pitchFamily="34" charset="-34"/>
              </a:rPr>
              <a:t>or </a:t>
            </a:r>
            <a:r>
              <a:rPr lang="th-TH" sz="2400">
                <a:solidFill>
                  <a:srgbClr val="C00000"/>
                </a:solidFill>
                <a:latin typeface="Calibri" pitchFamily="34" charset="0"/>
                <a:cs typeface="Cordia New" pitchFamily="34" charset="-34"/>
              </a:rPr>
              <a:t>state </a:t>
            </a:r>
            <a:r>
              <a:rPr lang="th-TH" sz="2400">
                <a:solidFill>
                  <a:srgbClr val="006FC0"/>
                </a:solidFill>
                <a:latin typeface="Calibri" pitchFamily="34" charset="0"/>
                <a:cs typeface="Cordia New" pitchFamily="34" charset="-34"/>
              </a:rPr>
              <a:t>of being similar; resemblance; likeness.”</a:t>
            </a:r>
            <a:endParaRPr lang="th-TH" sz="2400">
              <a:latin typeface="Calibri" pitchFamily="34" charset="0"/>
              <a:cs typeface="Cordia New" pitchFamily="34" charset="-34"/>
            </a:endParaRPr>
          </a:p>
          <a:p>
            <a:pPr marL="12700" algn="r">
              <a:lnSpc>
                <a:spcPts val="1913"/>
              </a:lnSpc>
            </a:pPr>
            <a:r>
              <a:rPr lang="th-TH" sz="1600" b="1">
                <a:latin typeface="Calibri" pitchFamily="34" charset="0"/>
                <a:cs typeface="Cordia New" pitchFamily="34" charset="-34"/>
              </a:rPr>
              <a:t>Webster’s dictionary</a:t>
            </a:r>
            <a:endParaRPr lang="th-TH" sz="1600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6084" name="object 5"/>
          <p:cNvSpPr>
            <a:spLocks noChangeArrowheads="1"/>
          </p:cNvSpPr>
          <p:nvPr/>
        </p:nvSpPr>
        <p:spPr bwMode="auto">
          <a:xfrm>
            <a:off x="95250" y="1666875"/>
            <a:ext cx="3514725" cy="21685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6085" name="object 6"/>
          <p:cNvSpPr>
            <a:spLocks noChangeArrowheads="1"/>
          </p:cNvSpPr>
          <p:nvPr/>
        </p:nvSpPr>
        <p:spPr bwMode="auto">
          <a:xfrm>
            <a:off x="288925" y="1860550"/>
            <a:ext cx="3132138" cy="1785938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6086" name="object 7"/>
          <p:cNvSpPr>
            <a:spLocks noChangeArrowheads="1"/>
          </p:cNvSpPr>
          <p:nvPr/>
        </p:nvSpPr>
        <p:spPr bwMode="auto">
          <a:xfrm>
            <a:off x="666750" y="3883025"/>
            <a:ext cx="2455863" cy="213995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6087" name="object 8"/>
          <p:cNvSpPr>
            <a:spLocks noChangeArrowheads="1"/>
          </p:cNvSpPr>
          <p:nvPr/>
        </p:nvSpPr>
        <p:spPr bwMode="auto">
          <a:xfrm>
            <a:off x="857250" y="4071938"/>
            <a:ext cx="2074863" cy="176212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6088" name="object 9"/>
          <p:cNvSpPr>
            <a:spLocks noChangeArrowheads="1"/>
          </p:cNvSpPr>
          <p:nvPr/>
        </p:nvSpPr>
        <p:spPr bwMode="auto">
          <a:xfrm>
            <a:off x="3095625" y="2309813"/>
            <a:ext cx="3382963" cy="3554412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6089" name="object 10"/>
          <p:cNvSpPr>
            <a:spLocks noChangeArrowheads="1"/>
          </p:cNvSpPr>
          <p:nvPr/>
        </p:nvSpPr>
        <p:spPr bwMode="auto">
          <a:xfrm>
            <a:off x="3289300" y="2503488"/>
            <a:ext cx="3000375" cy="317182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6090" name="object 11"/>
          <p:cNvSpPr>
            <a:spLocks noChangeArrowheads="1"/>
          </p:cNvSpPr>
          <p:nvPr/>
        </p:nvSpPr>
        <p:spPr bwMode="auto">
          <a:xfrm>
            <a:off x="6240463" y="1738313"/>
            <a:ext cx="2744787" cy="3729037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6091" name="object 12"/>
          <p:cNvSpPr>
            <a:spLocks noChangeArrowheads="1"/>
          </p:cNvSpPr>
          <p:nvPr/>
        </p:nvSpPr>
        <p:spPr bwMode="auto">
          <a:xfrm>
            <a:off x="6432550" y="1931988"/>
            <a:ext cx="2362200" cy="334645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" name="object 1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2: </a:t>
            </a:r>
            <a:r>
              <a:rPr dirty="0">
                <a:latin typeface="Tahoma"/>
                <a:cs typeface="Tahoma"/>
              </a:rPr>
              <a:t>Basic </a:t>
            </a:r>
            <a:r>
              <a:rPr spc="-5" dirty="0">
                <a:latin typeface="Tahoma"/>
                <a:cs typeface="Tahoma"/>
              </a:rPr>
              <a:t>Data Mining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Techniques</a:t>
            </a:r>
          </a:p>
        </p:txBody>
      </p:sp>
      <p:sp>
        <p:nvSpPr>
          <p:cNvPr id="46093" name="object 1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2D177E62-1F8A-4D9D-B07F-E747CEE1DFCE}" type="slidenum">
              <a:rPr lang="th-TH"/>
              <a:pPr marL="25400"/>
              <a:t>39</a:t>
            </a:fld>
            <a:endParaRPr lang="th-TH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16013"/>
            <a:ext cx="7899400" cy="20177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Many definitions:</a:t>
            </a:r>
          </a:p>
          <a:p>
            <a:pPr marL="755650" lvl="1" indent="-285750">
              <a:spcBef>
                <a:spcPts val="475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Non-trivial </a:t>
            </a:r>
            <a:r>
              <a:rPr lang="th-TH" sz="20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extraction </a:t>
            </a:r>
            <a:r>
              <a:rPr lang="th-TH" sz="2000">
                <a:latin typeface="Tahoma" pitchFamily="34" charset="0"/>
                <a:cs typeface="Tahoma" pitchFamily="34" charset="0"/>
              </a:rPr>
              <a:t>of implicit, previously unknown and </a:t>
            </a:r>
            <a:r>
              <a:rPr lang="th-TH" sz="20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useful  information </a:t>
            </a:r>
            <a:r>
              <a:rPr lang="th-TH" sz="2000">
                <a:latin typeface="Tahoma" pitchFamily="34" charset="0"/>
                <a:cs typeface="Tahoma" pitchFamily="34" charset="0"/>
              </a:rPr>
              <a:t>from data</a:t>
            </a:r>
          </a:p>
          <a:p>
            <a:pPr marL="755650" lvl="1" indent="-285750">
              <a:spcBef>
                <a:spcPts val="475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Exploration &amp; analysis, by automatic or semi-automatic means,  of large quantities of data in order to </a:t>
            </a:r>
            <a:r>
              <a:rPr lang="th-TH" sz="20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discover meaningful  patterns</a:t>
            </a:r>
            <a:endParaRPr lang="th-TH" sz="20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242" name="object 3"/>
          <p:cNvSpPr>
            <a:spLocks noChangeArrowheads="1"/>
          </p:cNvSpPr>
          <p:nvPr/>
        </p:nvSpPr>
        <p:spPr bwMode="auto">
          <a:xfrm>
            <a:off x="258763" y="254000"/>
            <a:ext cx="5514975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spc="-5" dirty="0"/>
              <a:t>What </a:t>
            </a:r>
            <a:r>
              <a:rPr sz="3600" dirty="0"/>
              <a:t>is </a:t>
            </a:r>
            <a:r>
              <a:rPr sz="3600" spc="-5" dirty="0"/>
              <a:t>Data</a:t>
            </a:r>
            <a:r>
              <a:rPr sz="3600" spc="-100" dirty="0"/>
              <a:t> </a:t>
            </a:r>
            <a:r>
              <a:rPr sz="3600" spc="-5" dirty="0"/>
              <a:t>Mining?</a:t>
            </a:r>
            <a:endParaRPr sz="3600"/>
          </a:p>
        </p:txBody>
      </p:sp>
      <p:sp>
        <p:nvSpPr>
          <p:cNvPr id="10244" name="object 5"/>
          <p:cNvSpPr>
            <a:spLocks noChangeArrowheads="1"/>
          </p:cNvSpPr>
          <p:nvPr/>
        </p:nvSpPr>
        <p:spPr bwMode="auto">
          <a:xfrm>
            <a:off x="1311275" y="5189538"/>
            <a:ext cx="381000" cy="30956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245" name="object 6"/>
          <p:cNvSpPr>
            <a:spLocks noChangeArrowheads="1"/>
          </p:cNvSpPr>
          <p:nvPr/>
        </p:nvSpPr>
        <p:spPr bwMode="auto">
          <a:xfrm>
            <a:off x="1357313" y="5241925"/>
            <a:ext cx="285750" cy="18891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246" name="object 7"/>
          <p:cNvSpPr>
            <a:spLocks noChangeArrowheads="1"/>
          </p:cNvSpPr>
          <p:nvPr/>
        </p:nvSpPr>
        <p:spPr bwMode="auto">
          <a:xfrm>
            <a:off x="1357313" y="5216525"/>
            <a:ext cx="285750" cy="52388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247" name="object 8"/>
          <p:cNvSpPr>
            <a:spLocks/>
          </p:cNvSpPr>
          <p:nvPr/>
        </p:nvSpPr>
        <p:spPr bwMode="auto">
          <a:xfrm>
            <a:off x="1357313" y="5216525"/>
            <a:ext cx="285750" cy="214313"/>
          </a:xfrm>
          <a:custGeom>
            <a:avLst/>
            <a:gdLst/>
            <a:ahLst/>
            <a:cxnLst>
              <a:cxn ang="0">
                <a:pos x="285750" y="26784"/>
              </a:cxn>
              <a:cxn ang="0">
                <a:pos x="274521" y="37211"/>
              </a:cxn>
              <a:cxn ang="0">
                <a:pos x="243901" y="45724"/>
              </a:cxn>
              <a:cxn ang="0">
                <a:pos x="198487" y="51464"/>
              </a:cxn>
              <a:cxn ang="0">
                <a:pos x="142875" y="53568"/>
              </a:cxn>
              <a:cxn ang="0">
                <a:pos x="87262" y="51464"/>
              </a:cxn>
              <a:cxn ang="0">
                <a:pos x="41848" y="45724"/>
              </a:cxn>
              <a:cxn ang="0">
                <a:pos x="11228" y="37211"/>
              </a:cxn>
              <a:cxn ang="0">
                <a:pos x="0" y="26784"/>
              </a:cxn>
              <a:cxn ang="0">
                <a:pos x="11228" y="16357"/>
              </a:cxn>
              <a:cxn ang="0">
                <a:pos x="41848" y="7843"/>
              </a:cxn>
              <a:cxn ang="0">
                <a:pos x="87262" y="2104"/>
              </a:cxn>
              <a:cxn ang="0">
                <a:pos x="142875" y="0"/>
              </a:cxn>
              <a:cxn ang="0">
                <a:pos x="198487" y="2104"/>
              </a:cxn>
              <a:cxn ang="0">
                <a:pos x="243901" y="7843"/>
              </a:cxn>
              <a:cxn ang="0">
                <a:pos x="274521" y="16357"/>
              </a:cxn>
              <a:cxn ang="0">
                <a:pos x="285750" y="26784"/>
              </a:cxn>
              <a:cxn ang="0">
                <a:pos x="285750" y="187515"/>
              </a:cxn>
              <a:cxn ang="0">
                <a:pos x="274521" y="197944"/>
              </a:cxn>
              <a:cxn ang="0">
                <a:pos x="243901" y="206462"/>
              </a:cxn>
              <a:cxn ang="0">
                <a:pos x="198487" y="212206"/>
              </a:cxn>
              <a:cxn ang="0">
                <a:pos x="142875" y="214312"/>
              </a:cxn>
              <a:cxn ang="0">
                <a:pos x="87262" y="212206"/>
              </a:cxn>
              <a:cxn ang="0">
                <a:pos x="41848" y="206462"/>
              </a:cxn>
              <a:cxn ang="0">
                <a:pos x="11228" y="197944"/>
              </a:cxn>
              <a:cxn ang="0">
                <a:pos x="0" y="187515"/>
              </a:cxn>
              <a:cxn ang="0">
                <a:pos x="0" y="26784"/>
              </a:cxn>
            </a:cxnLst>
            <a:rect l="0" t="0" r="r" b="b"/>
            <a:pathLst>
              <a:path w="285750" h="214629">
                <a:moveTo>
                  <a:pt x="285750" y="26784"/>
                </a:moveTo>
                <a:lnTo>
                  <a:pt x="274521" y="37211"/>
                </a:lnTo>
                <a:lnTo>
                  <a:pt x="243901" y="45724"/>
                </a:lnTo>
                <a:lnTo>
                  <a:pt x="198487" y="51464"/>
                </a:lnTo>
                <a:lnTo>
                  <a:pt x="142875" y="53568"/>
                </a:lnTo>
                <a:lnTo>
                  <a:pt x="87262" y="51464"/>
                </a:lnTo>
                <a:lnTo>
                  <a:pt x="41848" y="45724"/>
                </a:lnTo>
                <a:lnTo>
                  <a:pt x="11228" y="37211"/>
                </a:lnTo>
                <a:lnTo>
                  <a:pt x="0" y="26784"/>
                </a:lnTo>
                <a:lnTo>
                  <a:pt x="11228" y="16357"/>
                </a:lnTo>
                <a:lnTo>
                  <a:pt x="41848" y="7843"/>
                </a:lnTo>
                <a:lnTo>
                  <a:pt x="87262" y="2104"/>
                </a:lnTo>
                <a:lnTo>
                  <a:pt x="142875" y="0"/>
                </a:lnTo>
                <a:lnTo>
                  <a:pt x="198487" y="2104"/>
                </a:lnTo>
                <a:lnTo>
                  <a:pt x="243901" y="7843"/>
                </a:lnTo>
                <a:lnTo>
                  <a:pt x="274521" y="16357"/>
                </a:lnTo>
                <a:lnTo>
                  <a:pt x="285750" y="26784"/>
                </a:lnTo>
                <a:lnTo>
                  <a:pt x="285750" y="187515"/>
                </a:lnTo>
                <a:lnTo>
                  <a:pt x="274521" y="197944"/>
                </a:lnTo>
                <a:lnTo>
                  <a:pt x="243901" y="206462"/>
                </a:lnTo>
                <a:lnTo>
                  <a:pt x="198487" y="212206"/>
                </a:lnTo>
                <a:lnTo>
                  <a:pt x="142875" y="214312"/>
                </a:lnTo>
                <a:lnTo>
                  <a:pt x="87262" y="212206"/>
                </a:lnTo>
                <a:lnTo>
                  <a:pt x="41848" y="206462"/>
                </a:lnTo>
                <a:lnTo>
                  <a:pt x="11228" y="197944"/>
                </a:lnTo>
                <a:lnTo>
                  <a:pt x="0" y="187515"/>
                </a:lnTo>
                <a:lnTo>
                  <a:pt x="0" y="26784"/>
                </a:lnTo>
              </a:path>
            </a:pathLst>
          </a:custGeom>
          <a:noFill/>
          <a:ln w="12700">
            <a:solidFill>
              <a:srgbClr val="7C5F9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48" name="object 9"/>
          <p:cNvSpPr>
            <a:spLocks noChangeArrowheads="1"/>
          </p:cNvSpPr>
          <p:nvPr/>
        </p:nvSpPr>
        <p:spPr bwMode="auto">
          <a:xfrm>
            <a:off x="1096963" y="5118100"/>
            <a:ext cx="381000" cy="309563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249" name="object 10"/>
          <p:cNvSpPr>
            <a:spLocks noChangeArrowheads="1"/>
          </p:cNvSpPr>
          <p:nvPr/>
        </p:nvSpPr>
        <p:spPr bwMode="auto">
          <a:xfrm>
            <a:off x="1143000" y="5170488"/>
            <a:ext cx="285750" cy="188912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250" name="object 11"/>
          <p:cNvSpPr>
            <a:spLocks noChangeArrowheads="1"/>
          </p:cNvSpPr>
          <p:nvPr/>
        </p:nvSpPr>
        <p:spPr bwMode="auto">
          <a:xfrm>
            <a:off x="1143000" y="5145088"/>
            <a:ext cx="285750" cy="52387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251" name="object 12"/>
          <p:cNvSpPr>
            <a:spLocks/>
          </p:cNvSpPr>
          <p:nvPr/>
        </p:nvSpPr>
        <p:spPr bwMode="auto">
          <a:xfrm>
            <a:off x="1143000" y="5145088"/>
            <a:ext cx="285750" cy="214312"/>
          </a:xfrm>
          <a:custGeom>
            <a:avLst/>
            <a:gdLst/>
            <a:ahLst/>
            <a:cxnLst>
              <a:cxn ang="0">
                <a:pos x="285750" y="26784"/>
              </a:cxn>
              <a:cxn ang="0">
                <a:pos x="274521" y="37211"/>
              </a:cxn>
              <a:cxn ang="0">
                <a:pos x="243901" y="45724"/>
              </a:cxn>
              <a:cxn ang="0">
                <a:pos x="198487" y="51464"/>
              </a:cxn>
              <a:cxn ang="0">
                <a:pos x="142875" y="53568"/>
              </a:cxn>
              <a:cxn ang="0">
                <a:pos x="87262" y="51464"/>
              </a:cxn>
              <a:cxn ang="0">
                <a:pos x="41848" y="45724"/>
              </a:cxn>
              <a:cxn ang="0">
                <a:pos x="11228" y="37211"/>
              </a:cxn>
              <a:cxn ang="0">
                <a:pos x="0" y="26784"/>
              </a:cxn>
              <a:cxn ang="0">
                <a:pos x="11228" y="16357"/>
              </a:cxn>
              <a:cxn ang="0">
                <a:pos x="41848" y="7843"/>
              </a:cxn>
              <a:cxn ang="0">
                <a:pos x="87262" y="2104"/>
              </a:cxn>
              <a:cxn ang="0">
                <a:pos x="142875" y="0"/>
              </a:cxn>
              <a:cxn ang="0">
                <a:pos x="198487" y="2104"/>
              </a:cxn>
              <a:cxn ang="0">
                <a:pos x="243901" y="7843"/>
              </a:cxn>
              <a:cxn ang="0">
                <a:pos x="274521" y="16357"/>
              </a:cxn>
              <a:cxn ang="0">
                <a:pos x="285750" y="26784"/>
              </a:cxn>
              <a:cxn ang="0">
                <a:pos x="285750" y="187515"/>
              </a:cxn>
              <a:cxn ang="0">
                <a:pos x="274521" y="197944"/>
              </a:cxn>
              <a:cxn ang="0">
                <a:pos x="243901" y="206462"/>
              </a:cxn>
              <a:cxn ang="0">
                <a:pos x="198487" y="212206"/>
              </a:cxn>
              <a:cxn ang="0">
                <a:pos x="142875" y="214312"/>
              </a:cxn>
              <a:cxn ang="0">
                <a:pos x="87262" y="212206"/>
              </a:cxn>
              <a:cxn ang="0">
                <a:pos x="41848" y="206462"/>
              </a:cxn>
              <a:cxn ang="0">
                <a:pos x="11228" y="197944"/>
              </a:cxn>
              <a:cxn ang="0">
                <a:pos x="0" y="187515"/>
              </a:cxn>
              <a:cxn ang="0">
                <a:pos x="0" y="26784"/>
              </a:cxn>
            </a:cxnLst>
            <a:rect l="0" t="0" r="r" b="b"/>
            <a:pathLst>
              <a:path w="285750" h="214629">
                <a:moveTo>
                  <a:pt x="285750" y="26784"/>
                </a:moveTo>
                <a:lnTo>
                  <a:pt x="274521" y="37211"/>
                </a:lnTo>
                <a:lnTo>
                  <a:pt x="243901" y="45724"/>
                </a:lnTo>
                <a:lnTo>
                  <a:pt x="198487" y="51464"/>
                </a:lnTo>
                <a:lnTo>
                  <a:pt x="142875" y="53568"/>
                </a:lnTo>
                <a:lnTo>
                  <a:pt x="87262" y="51464"/>
                </a:lnTo>
                <a:lnTo>
                  <a:pt x="41848" y="45724"/>
                </a:lnTo>
                <a:lnTo>
                  <a:pt x="11228" y="37211"/>
                </a:lnTo>
                <a:lnTo>
                  <a:pt x="0" y="26784"/>
                </a:lnTo>
                <a:lnTo>
                  <a:pt x="11228" y="16357"/>
                </a:lnTo>
                <a:lnTo>
                  <a:pt x="41848" y="7843"/>
                </a:lnTo>
                <a:lnTo>
                  <a:pt x="87262" y="2104"/>
                </a:lnTo>
                <a:lnTo>
                  <a:pt x="142875" y="0"/>
                </a:lnTo>
                <a:lnTo>
                  <a:pt x="198487" y="2104"/>
                </a:lnTo>
                <a:lnTo>
                  <a:pt x="243901" y="7843"/>
                </a:lnTo>
                <a:lnTo>
                  <a:pt x="274521" y="16357"/>
                </a:lnTo>
                <a:lnTo>
                  <a:pt x="285750" y="26784"/>
                </a:lnTo>
                <a:lnTo>
                  <a:pt x="285750" y="187515"/>
                </a:lnTo>
                <a:lnTo>
                  <a:pt x="274521" y="197944"/>
                </a:lnTo>
                <a:lnTo>
                  <a:pt x="243901" y="206462"/>
                </a:lnTo>
                <a:lnTo>
                  <a:pt x="198487" y="212206"/>
                </a:lnTo>
                <a:lnTo>
                  <a:pt x="142875" y="214312"/>
                </a:lnTo>
                <a:lnTo>
                  <a:pt x="87262" y="212206"/>
                </a:lnTo>
                <a:lnTo>
                  <a:pt x="41848" y="206462"/>
                </a:lnTo>
                <a:lnTo>
                  <a:pt x="11228" y="197944"/>
                </a:lnTo>
                <a:lnTo>
                  <a:pt x="0" y="187515"/>
                </a:lnTo>
                <a:lnTo>
                  <a:pt x="0" y="26784"/>
                </a:lnTo>
              </a:path>
            </a:pathLst>
          </a:custGeom>
          <a:noFill/>
          <a:ln w="12700">
            <a:solidFill>
              <a:srgbClr val="7C5F9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52" name="object 13"/>
          <p:cNvSpPr>
            <a:spLocks noChangeArrowheads="1"/>
          </p:cNvSpPr>
          <p:nvPr/>
        </p:nvSpPr>
        <p:spPr bwMode="auto">
          <a:xfrm>
            <a:off x="1168400" y="5332413"/>
            <a:ext cx="381000" cy="309562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253" name="object 14"/>
          <p:cNvSpPr>
            <a:spLocks noChangeArrowheads="1"/>
          </p:cNvSpPr>
          <p:nvPr/>
        </p:nvSpPr>
        <p:spPr bwMode="auto">
          <a:xfrm>
            <a:off x="1214438" y="5384800"/>
            <a:ext cx="285750" cy="188913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254" name="object 15"/>
          <p:cNvSpPr>
            <a:spLocks noChangeArrowheads="1"/>
          </p:cNvSpPr>
          <p:nvPr/>
        </p:nvSpPr>
        <p:spPr bwMode="auto">
          <a:xfrm>
            <a:off x="1214438" y="5359400"/>
            <a:ext cx="285750" cy="52388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255" name="object 16"/>
          <p:cNvSpPr>
            <a:spLocks/>
          </p:cNvSpPr>
          <p:nvPr/>
        </p:nvSpPr>
        <p:spPr bwMode="auto">
          <a:xfrm>
            <a:off x="1214438" y="5359400"/>
            <a:ext cx="285750" cy="214313"/>
          </a:xfrm>
          <a:custGeom>
            <a:avLst/>
            <a:gdLst/>
            <a:ahLst/>
            <a:cxnLst>
              <a:cxn ang="0">
                <a:pos x="285750" y="26784"/>
              </a:cxn>
              <a:cxn ang="0">
                <a:pos x="274521" y="37211"/>
              </a:cxn>
              <a:cxn ang="0">
                <a:pos x="243901" y="45724"/>
              </a:cxn>
              <a:cxn ang="0">
                <a:pos x="198487" y="51464"/>
              </a:cxn>
              <a:cxn ang="0">
                <a:pos x="142875" y="53568"/>
              </a:cxn>
              <a:cxn ang="0">
                <a:pos x="87262" y="51464"/>
              </a:cxn>
              <a:cxn ang="0">
                <a:pos x="41848" y="45724"/>
              </a:cxn>
              <a:cxn ang="0">
                <a:pos x="11228" y="37211"/>
              </a:cxn>
              <a:cxn ang="0">
                <a:pos x="0" y="26784"/>
              </a:cxn>
              <a:cxn ang="0">
                <a:pos x="11228" y="16357"/>
              </a:cxn>
              <a:cxn ang="0">
                <a:pos x="41848" y="7843"/>
              </a:cxn>
              <a:cxn ang="0">
                <a:pos x="87262" y="2104"/>
              </a:cxn>
              <a:cxn ang="0">
                <a:pos x="142875" y="0"/>
              </a:cxn>
              <a:cxn ang="0">
                <a:pos x="198487" y="2104"/>
              </a:cxn>
              <a:cxn ang="0">
                <a:pos x="243901" y="7843"/>
              </a:cxn>
              <a:cxn ang="0">
                <a:pos x="274521" y="16357"/>
              </a:cxn>
              <a:cxn ang="0">
                <a:pos x="285750" y="26784"/>
              </a:cxn>
              <a:cxn ang="0">
                <a:pos x="285750" y="187515"/>
              </a:cxn>
              <a:cxn ang="0">
                <a:pos x="274521" y="197944"/>
              </a:cxn>
              <a:cxn ang="0">
                <a:pos x="243901" y="206462"/>
              </a:cxn>
              <a:cxn ang="0">
                <a:pos x="198487" y="212206"/>
              </a:cxn>
              <a:cxn ang="0">
                <a:pos x="142875" y="214312"/>
              </a:cxn>
              <a:cxn ang="0">
                <a:pos x="87262" y="212206"/>
              </a:cxn>
              <a:cxn ang="0">
                <a:pos x="41848" y="206462"/>
              </a:cxn>
              <a:cxn ang="0">
                <a:pos x="11228" y="197944"/>
              </a:cxn>
              <a:cxn ang="0">
                <a:pos x="0" y="187515"/>
              </a:cxn>
              <a:cxn ang="0">
                <a:pos x="0" y="26784"/>
              </a:cxn>
            </a:cxnLst>
            <a:rect l="0" t="0" r="r" b="b"/>
            <a:pathLst>
              <a:path w="285750" h="214629">
                <a:moveTo>
                  <a:pt x="285750" y="26784"/>
                </a:moveTo>
                <a:lnTo>
                  <a:pt x="274521" y="37211"/>
                </a:lnTo>
                <a:lnTo>
                  <a:pt x="243901" y="45724"/>
                </a:lnTo>
                <a:lnTo>
                  <a:pt x="198487" y="51464"/>
                </a:lnTo>
                <a:lnTo>
                  <a:pt x="142875" y="53568"/>
                </a:lnTo>
                <a:lnTo>
                  <a:pt x="87262" y="51464"/>
                </a:lnTo>
                <a:lnTo>
                  <a:pt x="41848" y="45724"/>
                </a:lnTo>
                <a:lnTo>
                  <a:pt x="11228" y="37211"/>
                </a:lnTo>
                <a:lnTo>
                  <a:pt x="0" y="26784"/>
                </a:lnTo>
                <a:lnTo>
                  <a:pt x="11228" y="16357"/>
                </a:lnTo>
                <a:lnTo>
                  <a:pt x="41848" y="7843"/>
                </a:lnTo>
                <a:lnTo>
                  <a:pt x="87262" y="2104"/>
                </a:lnTo>
                <a:lnTo>
                  <a:pt x="142875" y="0"/>
                </a:lnTo>
                <a:lnTo>
                  <a:pt x="198487" y="2104"/>
                </a:lnTo>
                <a:lnTo>
                  <a:pt x="243901" y="7843"/>
                </a:lnTo>
                <a:lnTo>
                  <a:pt x="274521" y="16357"/>
                </a:lnTo>
                <a:lnTo>
                  <a:pt x="285750" y="26784"/>
                </a:lnTo>
                <a:lnTo>
                  <a:pt x="285750" y="187515"/>
                </a:lnTo>
                <a:lnTo>
                  <a:pt x="274521" y="197944"/>
                </a:lnTo>
                <a:lnTo>
                  <a:pt x="243901" y="206462"/>
                </a:lnTo>
                <a:lnTo>
                  <a:pt x="198487" y="212206"/>
                </a:lnTo>
                <a:lnTo>
                  <a:pt x="142875" y="214312"/>
                </a:lnTo>
                <a:lnTo>
                  <a:pt x="87262" y="212206"/>
                </a:lnTo>
                <a:lnTo>
                  <a:pt x="41848" y="206462"/>
                </a:lnTo>
                <a:lnTo>
                  <a:pt x="11228" y="197944"/>
                </a:lnTo>
                <a:lnTo>
                  <a:pt x="0" y="187515"/>
                </a:lnTo>
                <a:lnTo>
                  <a:pt x="0" y="26784"/>
                </a:lnTo>
              </a:path>
            </a:pathLst>
          </a:custGeom>
          <a:noFill/>
          <a:ln w="12700">
            <a:solidFill>
              <a:srgbClr val="7C5F9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56" name="object 17"/>
          <p:cNvSpPr>
            <a:spLocks noChangeArrowheads="1"/>
          </p:cNvSpPr>
          <p:nvPr/>
        </p:nvSpPr>
        <p:spPr bwMode="auto">
          <a:xfrm>
            <a:off x="2168525" y="4760913"/>
            <a:ext cx="309563" cy="255587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257" name="object 18"/>
          <p:cNvSpPr>
            <a:spLocks noChangeArrowheads="1"/>
          </p:cNvSpPr>
          <p:nvPr/>
        </p:nvSpPr>
        <p:spPr bwMode="auto">
          <a:xfrm>
            <a:off x="2214563" y="4806950"/>
            <a:ext cx="214312" cy="141288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258" name="object 19"/>
          <p:cNvSpPr>
            <a:spLocks noChangeArrowheads="1"/>
          </p:cNvSpPr>
          <p:nvPr/>
        </p:nvSpPr>
        <p:spPr bwMode="auto">
          <a:xfrm>
            <a:off x="2214563" y="4787900"/>
            <a:ext cx="214312" cy="39688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259" name="object 20"/>
          <p:cNvSpPr>
            <a:spLocks/>
          </p:cNvSpPr>
          <p:nvPr/>
        </p:nvSpPr>
        <p:spPr bwMode="auto">
          <a:xfrm>
            <a:off x="2214563" y="4787900"/>
            <a:ext cx="214312" cy="160338"/>
          </a:xfrm>
          <a:custGeom>
            <a:avLst/>
            <a:gdLst/>
            <a:ahLst/>
            <a:cxnLst>
              <a:cxn ang="0">
                <a:pos x="214312" y="20091"/>
              </a:cxn>
              <a:cxn ang="0">
                <a:pos x="148861" y="38604"/>
              </a:cxn>
              <a:cxn ang="0">
                <a:pos x="107149" y="40182"/>
              </a:cxn>
              <a:cxn ang="0">
                <a:pos x="65440" y="38604"/>
              </a:cxn>
              <a:cxn ang="0">
                <a:pos x="8419" y="27913"/>
              </a:cxn>
              <a:cxn ang="0">
                <a:pos x="0" y="20091"/>
              </a:cxn>
              <a:cxn ang="0">
                <a:pos x="8421" y="12269"/>
              </a:cxn>
              <a:cxn ang="0">
                <a:pos x="31386" y="5883"/>
              </a:cxn>
              <a:cxn ang="0">
                <a:pos x="65445" y="1578"/>
              </a:cxn>
              <a:cxn ang="0">
                <a:pos x="107149" y="0"/>
              </a:cxn>
              <a:cxn ang="0">
                <a:pos x="148861" y="1578"/>
              </a:cxn>
              <a:cxn ang="0">
                <a:pos x="182924" y="5883"/>
              </a:cxn>
              <a:cxn ang="0">
                <a:pos x="205890" y="12269"/>
              </a:cxn>
              <a:cxn ang="0">
                <a:pos x="214312" y="20091"/>
              </a:cxn>
              <a:cxn ang="0">
                <a:pos x="214312" y="140639"/>
              </a:cxn>
              <a:cxn ang="0">
                <a:pos x="205890" y="148461"/>
              </a:cxn>
              <a:cxn ang="0">
                <a:pos x="182924" y="154847"/>
              </a:cxn>
              <a:cxn ang="0">
                <a:pos x="148861" y="159152"/>
              </a:cxn>
              <a:cxn ang="0">
                <a:pos x="107149" y="160731"/>
              </a:cxn>
              <a:cxn ang="0">
                <a:pos x="65440" y="159152"/>
              </a:cxn>
              <a:cxn ang="0">
                <a:pos x="31381" y="154847"/>
              </a:cxn>
              <a:cxn ang="0">
                <a:pos x="8419" y="148461"/>
              </a:cxn>
              <a:cxn ang="0">
                <a:pos x="0" y="140639"/>
              </a:cxn>
              <a:cxn ang="0">
                <a:pos x="0" y="20091"/>
              </a:cxn>
            </a:cxnLst>
            <a:rect l="0" t="0" r="r" b="b"/>
            <a:pathLst>
              <a:path w="214630" h="161289">
                <a:moveTo>
                  <a:pt x="214312" y="20091"/>
                </a:moveTo>
                <a:lnTo>
                  <a:pt x="148861" y="38604"/>
                </a:lnTo>
                <a:lnTo>
                  <a:pt x="107149" y="40182"/>
                </a:lnTo>
                <a:lnTo>
                  <a:pt x="65440" y="38604"/>
                </a:lnTo>
                <a:lnTo>
                  <a:pt x="8419" y="27913"/>
                </a:lnTo>
                <a:lnTo>
                  <a:pt x="0" y="20091"/>
                </a:lnTo>
                <a:lnTo>
                  <a:pt x="8421" y="12269"/>
                </a:lnTo>
                <a:lnTo>
                  <a:pt x="31386" y="5883"/>
                </a:lnTo>
                <a:lnTo>
                  <a:pt x="65445" y="1578"/>
                </a:lnTo>
                <a:lnTo>
                  <a:pt x="107149" y="0"/>
                </a:lnTo>
                <a:lnTo>
                  <a:pt x="148861" y="1578"/>
                </a:lnTo>
                <a:lnTo>
                  <a:pt x="182924" y="5883"/>
                </a:lnTo>
                <a:lnTo>
                  <a:pt x="205890" y="12269"/>
                </a:lnTo>
                <a:lnTo>
                  <a:pt x="214312" y="20091"/>
                </a:lnTo>
                <a:lnTo>
                  <a:pt x="214312" y="140639"/>
                </a:lnTo>
                <a:lnTo>
                  <a:pt x="205890" y="148461"/>
                </a:lnTo>
                <a:lnTo>
                  <a:pt x="182924" y="154847"/>
                </a:lnTo>
                <a:lnTo>
                  <a:pt x="148861" y="159152"/>
                </a:lnTo>
                <a:lnTo>
                  <a:pt x="107149" y="160731"/>
                </a:lnTo>
                <a:lnTo>
                  <a:pt x="65440" y="159152"/>
                </a:lnTo>
                <a:lnTo>
                  <a:pt x="31381" y="154847"/>
                </a:lnTo>
                <a:lnTo>
                  <a:pt x="8419" y="148461"/>
                </a:lnTo>
                <a:lnTo>
                  <a:pt x="0" y="140639"/>
                </a:lnTo>
                <a:lnTo>
                  <a:pt x="0" y="20091"/>
                </a:lnTo>
              </a:path>
            </a:pathLst>
          </a:custGeom>
          <a:noFill/>
          <a:ln w="1270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60" name="object 21"/>
          <p:cNvSpPr>
            <a:spLocks noChangeArrowheads="1"/>
          </p:cNvSpPr>
          <p:nvPr/>
        </p:nvSpPr>
        <p:spPr bwMode="auto">
          <a:xfrm>
            <a:off x="2454275" y="4832350"/>
            <a:ext cx="309563" cy="255588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261" name="object 22"/>
          <p:cNvSpPr>
            <a:spLocks noChangeArrowheads="1"/>
          </p:cNvSpPr>
          <p:nvPr/>
        </p:nvSpPr>
        <p:spPr bwMode="auto">
          <a:xfrm>
            <a:off x="2500313" y="4878388"/>
            <a:ext cx="214312" cy="141287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262" name="object 23"/>
          <p:cNvSpPr>
            <a:spLocks noChangeArrowheads="1"/>
          </p:cNvSpPr>
          <p:nvPr/>
        </p:nvSpPr>
        <p:spPr bwMode="auto">
          <a:xfrm>
            <a:off x="2500313" y="4859338"/>
            <a:ext cx="214312" cy="39687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263" name="object 24"/>
          <p:cNvSpPr>
            <a:spLocks/>
          </p:cNvSpPr>
          <p:nvPr/>
        </p:nvSpPr>
        <p:spPr bwMode="auto">
          <a:xfrm>
            <a:off x="2500313" y="4859338"/>
            <a:ext cx="214312" cy="160337"/>
          </a:xfrm>
          <a:custGeom>
            <a:avLst/>
            <a:gdLst/>
            <a:ahLst/>
            <a:cxnLst>
              <a:cxn ang="0">
                <a:pos x="214312" y="20091"/>
              </a:cxn>
              <a:cxn ang="0">
                <a:pos x="148861" y="38604"/>
              </a:cxn>
              <a:cxn ang="0">
                <a:pos x="107149" y="40182"/>
              </a:cxn>
              <a:cxn ang="0">
                <a:pos x="65440" y="38604"/>
              </a:cxn>
              <a:cxn ang="0">
                <a:pos x="8419" y="27913"/>
              </a:cxn>
              <a:cxn ang="0">
                <a:pos x="0" y="20091"/>
              </a:cxn>
              <a:cxn ang="0">
                <a:pos x="8421" y="12269"/>
              </a:cxn>
              <a:cxn ang="0">
                <a:pos x="31386" y="5883"/>
              </a:cxn>
              <a:cxn ang="0">
                <a:pos x="65445" y="1578"/>
              </a:cxn>
              <a:cxn ang="0">
                <a:pos x="107149" y="0"/>
              </a:cxn>
              <a:cxn ang="0">
                <a:pos x="148861" y="1578"/>
              </a:cxn>
              <a:cxn ang="0">
                <a:pos x="182924" y="5883"/>
              </a:cxn>
              <a:cxn ang="0">
                <a:pos x="205890" y="12269"/>
              </a:cxn>
              <a:cxn ang="0">
                <a:pos x="214312" y="20091"/>
              </a:cxn>
              <a:cxn ang="0">
                <a:pos x="214312" y="140639"/>
              </a:cxn>
              <a:cxn ang="0">
                <a:pos x="205890" y="148461"/>
              </a:cxn>
              <a:cxn ang="0">
                <a:pos x="182924" y="154847"/>
              </a:cxn>
              <a:cxn ang="0">
                <a:pos x="148861" y="159152"/>
              </a:cxn>
              <a:cxn ang="0">
                <a:pos x="107149" y="160731"/>
              </a:cxn>
              <a:cxn ang="0">
                <a:pos x="65440" y="159152"/>
              </a:cxn>
              <a:cxn ang="0">
                <a:pos x="31381" y="154847"/>
              </a:cxn>
              <a:cxn ang="0">
                <a:pos x="8419" y="148461"/>
              </a:cxn>
              <a:cxn ang="0">
                <a:pos x="0" y="140639"/>
              </a:cxn>
              <a:cxn ang="0">
                <a:pos x="0" y="20091"/>
              </a:cxn>
            </a:cxnLst>
            <a:rect l="0" t="0" r="r" b="b"/>
            <a:pathLst>
              <a:path w="214630" h="161289">
                <a:moveTo>
                  <a:pt x="214312" y="20091"/>
                </a:moveTo>
                <a:lnTo>
                  <a:pt x="148861" y="38604"/>
                </a:lnTo>
                <a:lnTo>
                  <a:pt x="107149" y="40182"/>
                </a:lnTo>
                <a:lnTo>
                  <a:pt x="65440" y="38604"/>
                </a:lnTo>
                <a:lnTo>
                  <a:pt x="8419" y="27913"/>
                </a:lnTo>
                <a:lnTo>
                  <a:pt x="0" y="20091"/>
                </a:lnTo>
                <a:lnTo>
                  <a:pt x="8421" y="12269"/>
                </a:lnTo>
                <a:lnTo>
                  <a:pt x="31386" y="5883"/>
                </a:lnTo>
                <a:lnTo>
                  <a:pt x="65445" y="1578"/>
                </a:lnTo>
                <a:lnTo>
                  <a:pt x="107149" y="0"/>
                </a:lnTo>
                <a:lnTo>
                  <a:pt x="148861" y="1578"/>
                </a:lnTo>
                <a:lnTo>
                  <a:pt x="182924" y="5883"/>
                </a:lnTo>
                <a:lnTo>
                  <a:pt x="205890" y="12269"/>
                </a:lnTo>
                <a:lnTo>
                  <a:pt x="214312" y="20091"/>
                </a:lnTo>
                <a:lnTo>
                  <a:pt x="214312" y="140639"/>
                </a:lnTo>
                <a:lnTo>
                  <a:pt x="205890" y="148461"/>
                </a:lnTo>
                <a:lnTo>
                  <a:pt x="182924" y="154847"/>
                </a:lnTo>
                <a:lnTo>
                  <a:pt x="148861" y="159152"/>
                </a:lnTo>
                <a:lnTo>
                  <a:pt x="107149" y="160731"/>
                </a:lnTo>
                <a:lnTo>
                  <a:pt x="65440" y="159152"/>
                </a:lnTo>
                <a:lnTo>
                  <a:pt x="31381" y="154847"/>
                </a:lnTo>
                <a:lnTo>
                  <a:pt x="8419" y="148461"/>
                </a:lnTo>
                <a:lnTo>
                  <a:pt x="0" y="140639"/>
                </a:lnTo>
                <a:lnTo>
                  <a:pt x="0" y="20091"/>
                </a:lnTo>
              </a:path>
            </a:pathLst>
          </a:custGeom>
          <a:noFill/>
          <a:ln w="1270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64" name="object 25"/>
          <p:cNvSpPr>
            <a:spLocks noChangeArrowheads="1"/>
          </p:cNvSpPr>
          <p:nvPr/>
        </p:nvSpPr>
        <p:spPr bwMode="auto">
          <a:xfrm>
            <a:off x="2239963" y="4975225"/>
            <a:ext cx="309562" cy="255588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265" name="object 26"/>
          <p:cNvSpPr>
            <a:spLocks noChangeArrowheads="1"/>
          </p:cNvSpPr>
          <p:nvPr/>
        </p:nvSpPr>
        <p:spPr bwMode="auto">
          <a:xfrm>
            <a:off x="2286000" y="5021263"/>
            <a:ext cx="214313" cy="141287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266" name="object 27"/>
          <p:cNvSpPr>
            <a:spLocks noChangeArrowheads="1"/>
          </p:cNvSpPr>
          <p:nvPr/>
        </p:nvSpPr>
        <p:spPr bwMode="auto">
          <a:xfrm>
            <a:off x="2286000" y="5002213"/>
            <a:ext cx="214313" cy="39687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267" name="object 28"/>
          <p:cNvSpPr>
            <a:spLocks/>
          </p:cNvSpPr>
          <p:nvPr/>
        </p:nvSpPr>
        <p:spPr bwMode="auto">
          <a:xfrm>
            <a:off x="2286000" y="5002213"/>
            <a:ext cx="214313" cy="160337"/>
          </a:xfrm>
          <a:custGeom>
            <a:avLst/>
            <a:gdLst/>
            <a:ahLst/>
            <a:cxnLst>
              <a:cxn ang="0">
                <a:pos x="214312" y="20091"/>
              </a:cxn>
              <a:cxn ang="0">
                <a:pos x="148861" y="38604"/>
              </a:cxn>
              <a:cxn ang="0">
                <a:pos x="107149" y="40182"/>
              </a:cxn>
              <a:cxn ang="0">
                <a:pos x="65445" y="38604"/>
              </a:cxn>
              <a:cxn ang="0">
                <a:pos x="8421" y="27913"/>
              </a:cxn>
              <a:cxn ang="0">
                <a:pos x="0" y="20091"/>
              </a:cxn>
              <a:cxn ang="0">
                <a:pos x="8421" y="12269"/>
              </a:cxn>
              <a:cxn ang="0">
                <a:pos x="31386" y="5883"/>
              </a:cxn>
              <a:cxn ang="0">
                <a:pos x="65445" y="1578"/>
              </a:cxn>
              <a:cxn ang="0">
                <a:pos x="107149" y="0"/>
              </a:cxn>
              <a:cxn ang="0">
                <a:pos x="148861" y="1578"/>
              </a:cxn>
              <a:cxn ang="0">
                <a:pos x="182924" y="5883"/>
              </a:cxn>
              <a:cxn ang="0">
                <a:pos x="205890" y="12269"/>
              </a:cxn>
              <a:cxn ang="0">
                <a:pos x="214312" y="20091"/>
              </a:cxn>
              <a:cxn ang="0">
                <a:pos x="214312" y="140639"/>
              </a:cxn>
              <a:cxn ang="0">
                <a:pos x="205890" y="148461"/>
              </a:cxn>
              <a:cxn ang="0">
                <a:pos x="182924" y="154847"/>
              </a:cxn>
              <a:cxn ang="0">
                <a:pos x="148861" y="159152"/>
              </a:cxn>
              <a:cxn ang="0">
                <a:pos x="107149" y="160731"/>
              </a:cxn>
              <a:cxn ang="0">
                <a:pos x="65445" y="159152"/>
              </a:cxn>
              <a:cxn ang="0">
                <a:pos x="31386" y="154847"/>
              </a:cxn>
              <a:cxn ang="0">
                <a:pos x="8421" y="148461"/>
              </a:cxn>
              <a:cxn ang="0">
                <a:pos x="0" y="140639"/>
              </a:cxn>
              <a:cxn ang="0">
                <a:pos x="0" y="20091"/>
              </a:cxn>
            </a:cxnLst>
            <a:rect l="0" t="0" r="r" b="b"/>
            <a:pathLst>
              <a:path w="214630" h="161289">
                <a:moveTo>
                  <a:pt x="214312" y="20091"/>
                </a:moveTo>
                <a:lnTo>
                  <a:pt x="148861" y="38604"/>
                </a:lnTo>
                <a:lnTo>
                  <a:pt x="107149" y="40182"/>
                </a:lnTo>
                <a:lnTo>
                  <a:pt x="65445" y="38604"/>
                </a:lnTo>
                <a:lnTo>
                  <a:pt x="8421" y="27913"/>
                </a:lnTo>
                <a:lnTo>
                  <a:pt x="0" y="20091"/>
                </a:lnTo>
                <a:lnTo>
                  <a:pt x="8421" y="12269"/>
                </a:lnTo>
                <a:lnTo>
                  <a:pt x="31386" y="5883"/>
                </a:lnTo>
                <a:lnTo>
                  <a:pt x="65445" y="1578"/>
                </a:lnTo>
                <a:lnTo>
                  <a:pt x="107149" y="0"/>
                </a:lnTo>
                <a:lnTo>
                  <a:pt x="148861" y="1578"/>
                </a:lnTo>
                <a:lnTo>
                  <a:pt x="182924" y="5883"/>
                </a:lnTo>
                <a:lnTo>
                  <a:pt x="205890" y="12269"/>
                </a:lnTo>
                <a:lnTo>
                  <a:pt x="214312" y="20091"/>
                </a:lnTo>
                <a:lnTo>
                  <a:pt x="214312" y="140639"/>
                </a:lnTo>
                <a:lnTo>
                  <a:pt x="205890" y="148461"/>
                </a:lnTo>
                <a:lnTo>
                  <a:pt x="182924" y="154847"/>
                </a:lnTo>
                <a:lnTo>
                  <a:pt x="148861" y="159152"/>
                </a:lnTo>
                <a:lnTo>
                  <a:pt x="107149" y="160731"/>
                </a:lnTo>
                <a:lnTo>
                  <a:pt x="65445" y="159152"/>
                </a:lnTo>
                <a:lnTo>
                  <a:pt x="31386" y="154847"/>
                </a:lnTo>
                <a:lnTo>
                  <a:pt x="8421" y="148461"/>
                </a:lnTo>
                <a:lnTo>
                  <a:pt x="0" y="140639"/>
                </a:lnTo>
                <a:lnTo>
                  <a:pt x="0" y="20091"/>
                </a:lnTo>
              </a:path>
            </a:pathLst>
          </a:custGeom>
          <a:noFill/>
          <a:ln w="1270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68" name="object 29"/>
          <p:cNvSpPr>
            <a:spLocks noChangeArrowheads="1"/>
          </p:cNvSpPr>
          <p:nvPr/>
        </p:nvSpPr>
        <p:spPr bwMode="auto">
          <a:xfrm>
            <a:off x="3454400" y="4403725"/>
            <a:ext cx="666750" cy="523875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269" name="object 30"/>
          <p:cNvSpPr>
            <a:spLocks noChangeArrowheads="1"/>
          </p:cNvSpPr>
          <p:nvPr/>
        </p:nvSpPr>
        <p:spPr bwMode="auto">
          <a:xfrm>
            <a:off x="3500438" y="4430713"/>
            <a:ext cx="571500" cy="428625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270" name="object 31"/>
          <p:cNvSpPr>
            <a:spLocks/>
          </p:cNvSpPr>
          <p:nvPr/>
        </p:nvSpPr>
        <p:spPr bwMode="auto">
          <a:xfrm>
            <a:off x="3500438" y="4430713"/>
            <a:ext cx="571500" cy="4286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71500" y="0"/>
              </a:cxn>
              <a:cxn ang="0">
                <a:pos x="571500" y="428625"/>
              </a:cxn>
              <a:cxn ang="0">
                <a:pos x="0" y="428625"/>
              </a:cxn>
              <a:cxn ang="0">
                <a:pos x="0" y="0"/>
              </a:cxn>
            </a:cxnLst>
            <a:rect l="0" t="0" r="r" b="b"/>
            <a:pathLst>
              <a:path w="571500" h="428625">
                <a:moveTo>
                  <a:pt x="0" y="0"/>
                </a:moveTo>
                <a:lnTo>
                  <a:pt x="571500" y="0"/>
                </a:lnTo>
                <a:lnTo>
                  <a:pt x="571500" y="428625"/>
                </a:lnTo>
                <a:lnTo>
                  <a:pt x="0" y="428625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71" name="object 32"/>
          <p:cNvSpPr>
            <a:spLocks/>
          </p:cNvSpPr>
          <p:nvPr/>
        </p:nvSpPr>
        <p:spPr bwMode="auto">
          <a:xfrm>
            <a:off x="3571875" y="4502150"/>
            <a:ext cx="428625" cy="285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28625" y="0"/>
              </a:cxn>
              <a:cxn ang="0">
                <a:pos x="428625" y="285750"/>
              </a:cxn>
              <a:cxn ang="0">
                <a:pos x="0" y="285750"/>
              </a:cxn>
              <a:cxn ang="0">
                <a:pos x="0" y="0"/>
              </a:cxn>
            </a:cxnLst>
            <a:rect l="0" t="0" r="r" b="b"/>
            <a:pathLst>
              <a:path w="428625" h="285750">
                <a:moveTo>
                  <a:pt x="0" y="0"/>
                </a:moveTo>
                <a:lnTo>
                  <a:pt x="428625" y="0"/>
                </a:lnTo>
                <a:lnTo>
                  <a:pt x="428625" y="285750"/>
                </a:lnTo>
                <a:lnTo>
                  <a:pt x="0" y="2857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72" name="object 33"/>
          <p:cNvSpPr>
            <a:spLocks/>
          </p:cNvSpPr>
          <p:nvPr/>
        </p:nvSpPr>
        <p:spPr bwMode="auto">
          <a:xfrm>
            <a:off x="3571875" y="4502150"/>
            <a:ext cx="428625" cy="285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28625" y="0"/>
              </a:cxn>
              <a:cxn ang="0">
                <a:pos x="428625" y="285750"/>
              </a:cxn>
              <a:cxn ang="0">
                <a:pos x="0" y="285750"/>
              </a:cxn>
              <a:cxn ang="0">
                <a:pos x="0" y="0"/>
              </a:cxn>
            </a:cxnLst>
            <a:rect l="0" t="0" r="r" b="b"/>
            <a:pathLst>
              <a:path w="428625" h="285750">
                <a:moveTo>
                  <a:pt x="0" y="0"/>
                </a:moveTo>
                <a:lnTo>
                  <a:pt x="428625" y="0"/>
                </a:lnTo>
                <a:lnTo>
                  <a:pt x="428625" y="285750"/>
                </a:lnTo>
                <a:lnTo>
                  <a:pt x="0" y="285750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4AAC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4" name="object 34"/>
          <p:cNvSpPr txBox="1"/>
          <p:nvPr/>
        </p:nvSpPr>
        <p:spPr>
          <a:xfrm>
            <a:off x="3581400" y="4473575"/>
            <a:ext cx="409575" cy="3556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32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200" dirty="0">
                <a:latin typeface="Calibri"/>
                <a:cs typeface="Calibri"/>
              </a:rPr>
              <a:t>… …</a:t>
            </a:r>
            <a:r>
              <a:rPr sz="1200" spc="-1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…</a:t>
            </a:r>
            <a:endParaRPr sz="1200">
              <a:latin typeface="Calibri"/>
              <a:cs typeface="Calibri"/>
            </a:endParaRPr>
          </a:p>
          <a:p>
            <a:pPr marL="12700" fontAlgn="auto">
              <a:lnSpc>
                <a:spcPts val="132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200" dirty="0">
                <a:latin typeface="Calibri"/>
                <a:cs typeface="Calibri"/>
              </a:rPr>
              <a:t>… …</a:t>
            </a:r>
            <a:r>
              <a:rPr sz="1200" spc="-1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…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274" name="object 35"/>
          <p:cNvSpPr>
            <a:spLocks noChangeArrowheads="1"/>
          </p:cNvSpPr>
          <p:nvPr/>
        </p:nvSpPr>
        <p:spPr bwMode="auto">
          <a:xfrm>
            <a:off x="4954588" y="4046538"/>
            <a:ext cx="141287" cy="523875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275" name="object 36"/>
          <p:cNvSpPr>
            <a:spLocks noChangeArrowheads="1"/>
          </p:cNvSpPr>
          <p:nvPr/>
        </p:nvSpPr>
        <p:spPr bwMode="auto">
          <a:xfrm>
            <a:off x="5053013" y="4267200"/>
            <a:ext cx="82550" cy="82550"/>
          </a:xfrm>
          <a:prstGeom prst="rect">
            <a:avLst/>
          </a:prstGeom>
          <a:blipFill dpi="0" rotWithShape="1">
            <a:blip r:embed="rId2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276" name="object 37"/>
          <p:cNvSpPr>
            <a:spLocks noChangeArrowheads="1"/>
          </p:cNvSpPr>
          <p:nvPr/>
        </p:nvSpPr>
        <p:spPr bwMode="auto">
          <a:xfrm>
            <a:off x="5000625" y="4073525"/>
            <a:ext cx="46038" cy="428625"/>
          </a:xfrm>
          <a:prstGeom prst="rect">
            <a:avLst/>
          </a:prstGeom>
          <a:blipFill dpi="0" rotWithShape="1">
            <a:blip r:embed="rId2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277" name="object 38"/>
          <p:cNvSpPr>
            <a:spLocks/>
          </p:cNvSpPr>
          <p:nvPr/>
        </p:nvSpPr>
        <p:spPr bwMode="auto">
          <a:xfrm>
            <a:off x="5000625" y="4073525"/>
            <a:ext cx="46038" cy="4286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5720" y="0"/>
              </a:cxn>
              <a:cxn ang="0">
                <a:pos x="45720" y="428625"/>
              </a:cxn>
              <a:cxn ang="0">
                <a:pos x="0" y="428625"/>
              </a:cxn>
              <a:cxn ang="0">
                <a:pos x="0" y="0"/>
              </a:cxn>
            </a:cxnLst>
            <a:rect l="0" t="0" r="r" b="b"/>
            <a:pathLst>
              <a:path w="45720" h="428625">
                <a:moveTo>
                  <a:pt x="0" y="0"/>
                </a:moveTo>
                <a:lnTo>
                  <a:pt x="45720" y="0"/>
                </a:lnTo>
                <a:lnTo>
                  <a:pt x="45720" y="428625"/>
                </a:lnTo>
                <a:lnTo>
                  <a:pt x="0" y="428625"/>
                </a:lnTo>
                <a:lnTo>
                  <a:pt x="0" y="0"/>
                </a:lnTo>
                <a:close/>
              </a:path>
            </a:pathLst>
          </a:custGeom>
          <a:noFill/>
          <a:ln w="12699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78" name="object 39"/>
          <p:cNvSpPr>
            <a:spLocks noChangeArrowheads="1"/>
          </p:cNvSpPr>
          <p:nvPr/>
        </p:nvSpPr>
        <p:spPr bwMode="auto">
          <a:xfrm>
            <a:off x="4989513" y="4100513"/>
            <a:ext cx="139700" cy="523875"/>
          </a:xfrm>
          <a:prstGeom prst="rect">
            <a:avLst/>
          </a:prstGeom>
          <a:blipFill dpi="0" rotWithShape="1">
            <a:blip r:embed="rId2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279" name="object 40"/>
          <p:cNvSpPr>
            <a:spLocks noChangeArrowheads="1"/>
          </p:cNvSpPr>
          <p:nvPr/>
        </p:nvSpPr>
        <p:spPr bwMode="auto">
          <a:xfrm>
            <a:off x="5086350" y="4321175"/>
            <a:ext cx="82550" cy="82550"/>
          </a:xfrm>
          <a:prstGeom prst="rect">
            <a:avLst/>
          </a:prstGeom>
          <a:blipFill dpi="0" rotWithShape="1">
            <a:blip r:embed="rId2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280" name="object 41"/>
          <p:cNvSpPr>
            <a:spLocks noChangeArrowheads="1"/>
          </p:cNvSpPr>
          <p:nvPr/>
        </p:nvSpPr>
        <p:spPr bwMode="auto">
          <a:xfrm>
            <a:off x="5035550" y="4127500"/>
            <a:ext cx="46038" cy="428625"/>
          </a:xfrm>
          <a:prstGeom prst="rect">
            <a:avLst/>
          </a:prstGeom>
          <a:blipFill dpi="0" rotWithShape="1">
            <a:blip r:embed="rId2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281" name="object 42"/>
          <p:cNvSpPr>
            <a:spLocks/>
          </p:cNvSpPr>
          <p:nvPr/>
        </p:nvSpPr>
        <p:spPr bwMode="auto">
          <a:xfrm>
            <a:off x="5035550" y="4127500"/>
            <a:ext cx="46038" cy="4286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5720" y="0"/>
              </a:cxn>
              <a:cxn ang="0">
                <a:pos x="45720" y="428624"/>
              </a:cxn>
              <a:cxn ang="0">
                <a:pos x="0" y="428624"/>
              </a:cxn>
              <a:cxn ang="0">
                <a:pos x="0" y="0"/>
              </a:cxn>
            </a:cxnLst>
            <a:rect l="0" t="0" r="r" b="b"/>
            <a:pathLst>
              <a:path w="45720" h="428625">
                <a:moveTo>
                  <a:pt x="0" y="0"/>
                </a:moveTo>
                <a:lnTo>
                  <a:pt x="45720" y="0"/>
                </a:lnTo>
                <a:lnTo>
                  <a:pt x="45720" y="428624"/>
                </a:lnTo>
                <a:lnTo>
                  <a:pt x="0" y="428624"/>
                </a:lnTo>
                <a:lnTo>
                  <a:pt x="0" y="0"/>
                </a:lnTo>
                <a:close/>
              </a:path>
            </a:pathLst>
          </a:custGeom>
          <a:noFill/>
          <a:ln w="12699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82" name="object 43"/>
          <p:cNvSpPr>
            <a:spLocks noChangeArrowheads="1"/>
          </p:cNvSpPr>
          <p:nvPr/>
        </p:nvSpPr>
        <p:spPr bwMode="auto">
          <a:xfrm>
            <a:off x="5026025" y="4156075"/>
            <a:ext cx="141288" cy="523875"/>
          </a:xfrm>
          <a:prstGeom prst="rect">
            <a:avLst/>
          </a:prstGeom>
          <a:blipFill dpi="0" rotWithShape="1">
            <a:blip r:embed="rId2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283" name="object 44"/>
          <p:cNvSpPr>
            <a:spLocks noChangeArrowheads="1"/>
          </p:cNvSpPr>
          <p:nvPr/>
        </p:nvSpPr>
        <p:spPr bwMode="auto">
          <a:xfrm>
            <a:off x="5124450" y="4376738"/>
            <a:ext cx="80963" cy="82550"/>
          </a:xfrm>
          <a:prstGeom prst="rect">
            <a:avLst/>
          </a:prstGeom>
          <a:blipFill dpi="0" rotWithShape="1">
            <a:blip r:embed="rId2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284" name="object 45"/>
          <p:cNvSpPr>
            <a:spLocks noChangeArrowheads="1"/>
          </p:cNvSpPr>
          <p:nvPr/>
        </p:nvSpPr>
        <p:spPr bwMode="auto">
          <a:xfrm>
            <a:off x="5072063" y="4181475"/>
            <a:ext cx="46037" cy="428625"/>
          </a:xfrm>
          <a:prstGeom prst="rect">
            <a:avLst/>
          </a:prstGeom>
          <a:blipFill dpi="0" rotWithShape="1">
            <a:blip r:embed="rId2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285" name="object 46"/>
          <p:cNvSpPr>
            <a:spLocks/>
          </p:cNvSpPr>
          <p:nvPr/>
        </p:nvSpPr>
        <p:spPr bwMode="auto">
          <a:xfrm>
            <a:off x="5072063" y="4181475"/>
            <a:ext cx="46037" cy="4286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5720" y="0"/>
              </a:cxn>
              <a:cxn ang="0">
                <a:pos x="45720" y="428624"/>
              </a:cxn>
              <a:cxn ang="0">
                <a:pos x="0" y="428624"/>
              </a:cxn>
              <a:cxn ang="0">
                <a:pos x="0" y="0"/>
              </a:cxn>
            </a:cxnLst>
            <a:rect l="0" t="0" r="r" b="b"/>
            <a:pathLst>
              <a:path w="45720" h="428625">
                <a:moveTo>
                  <a:pt x="0" y="0"/>
                </a:moveTo>
                <a:lnTo>
                  <a:pt x="45720" y="0"/>
                </a:lnTo>
                <a:lnTo>
                  <a:pt x="45720" y="428624"/>
                </a:lnTo>
                <a:lnTo>
                  <a:pt x="0" y="428624"/>
                </a:lnTo>
                <a:lnTo>
                  <a:pt x="0" y="0"/>
                </a:lnTo>
                <a:close/>
              </a:path>
            </a:pathLst>
          </a:custGeom>
          <a:noFill/>
          <a:ln w="12699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86" name="object 47"/>
          <p:cNvSpPr>
            <a:spLocks noChangeArrowheads="1"/>
          </p:cNvSpPr>
          <p:nvPr/>
        </p:nvSpPr>
        <p:spPr bwMode="auto">
          <a:xfrm>
            <a:off x="5060950" y="4216400"/>
            <a:ext cx="139700" cy="523875"/>
          </a:xfrm>
          <a:prstGeom prst="rect">
            <a:avLst/>
          </a:prstGeom>
          <a:blipFill dpi="0" rotWithShape="1">
            <a:blip r:embed="rId2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287" name="object 48"/>
          <p:cNvSpPr>
            <a:spLocks noChangeArrowheads="1"/>
          </p:cNvSpPr>
          <p:nvPr/>
        </p:nvSpPr>
        <p:spPr bwMode="auto">
          <a:xfrm>
            <a:off x="5159375" y="4437063"/>
            <a:ext cx="80963" cy="82550"/>
          </a:xfrm>
          <a:prstGeom prst="rect">
            <a:avLst/>
          </a:prstGeom>
          <a:blipFill dpi="0" rotWithShape="1">
            <a:blip r:embed="rId2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288" name="object 49"/>
          <p:cNvSpPr>
            <a:spLocks noChangeArrowheads="1"/>
          </p:cNvSpPr>
          <p:nvPr/>
        </p:nvSpPr>
        <p:spPr bwMode="auto">
          <a:xfrm>
            <a:off x="5106988" y="4241800"/>
            <a:ext cx="46037" cy="428625"/>
          </a:xfrm>
          <a:prstGeom prst="rect">
            <a:avLst/>
          </a:prstGeom>
          <a:blipFill dpi="0" rotWithShape="1">
            <a:blip r:embed="rId2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289" name="object 50"/>
          <p:cNvSpPr>
            <a:spLocks/>
          </p:cNvSpPr>
          <p:nvPr/>
        </p:nvSpPr>
        <p:spPr bwMode="auto">
          <a:xfrm>
            <a:off x="5106988" y="4241800"/>
            <a:ext cx="46037" cy="4286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5720" y="0"/>
              </a:cxn>
              <a:cxn ang="0">
                <a:pos x="45720" y="428624"/>
              </a:cxn>
              <a:cxn ang="0">
                <a:pos x="0" y="428624"/>
              </a:cxn>
              <a:cxn ang="0">
                <a:pos x="0" y="0"/>
              </a:cxn>
            </a:cxnLst>
            <a:rect l="0" t="0" r="r" b="b"/>
            <a:pathLst>
              <a:path w="45720" h="428625">
                <a:moveTo>
                  <a:pt x="0" y="0"/>
                </a:moveTo>
                <a:lnTo>
                  <a:pt x="45720" y="0"/>
                </a:lnTo>
                <a:lnTo>
                  <a:pt x="45720" y="428624"/>
                </a:lnTo>
                <a:lnTo>
                  <a:pt x="0" y="428624"/>
                </a:lnTo>
                <a:lnTo>
                  <a:pt x="0" y="0"/>
                </a:lnTo>
                <a:close/>
              </a:path>
            </a:pathLst>
          </a:custGeom>
          <a:noFill/>
          <a:ln w="12699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90" name="object 51"/>
          <p:cNvSpPr>
            <a:spLocks noChangeArrowheads="1"/>
          </p:cNvSpPr>
          <p:nvPr/>
        </p:nvSpPr>
        <p:spPr bwMode="auto">
          <a:xfrm>
            <a:off x="5087938" y="4260850"/>
            <a:ext cx="141287" cy="523875"/>
          </a:xfrm>
          <a:prstGeom prst="rect">
            <a:avLst/>
          </a:prstGeom>
          <a:blipFill dpi="0" rotWithShape="1">
            <a:blip r:embed="rId2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291" name="object 52"/>
          <p:cNvSpPr>
            <a:spLocks noChangeArrowheads="1"/>
          </p:cNvSpPr>
          <p:nvPr/>
        </p:nvSpPr>
        <p:spPr bwMode="auto">
          <a:xfrm>
            <a:off x="5186363" y="4481513"/>
            <a:ext cx="82550" cy="82550"/>
          </a:xfrm>
          <a:prstGeom prst="rect">
            <a:avLst/>
          </a:prstGeom>
          <a:blipFill dpi="0" rotWithShape="1">
            <a:blip r:embed="rId2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292" name="object 53"/>
          <p:cNvSpPr>
            <a:spLocks noChangeArrowheads="1"/>
          </p:cNvSpPr>
          <p:nvPr/>
        </p:nvSpPr>
        <p:spPr bwMode="auto">
          <a:xfrm>
            <a:off x="5135563" y="4287838"/>
            <a:ext cx="44450" cy="428625"/>
          </a:xfrm>
          <a:prstGeom prst="rect">
            <a:avLst/>
          </a:prstGeom>
          <a:blipFill dpi="0" rotWithShape="1">
            <a:blip r:embed="rId2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293" name="object 54"/>
          <p:cNvSpPr>
            <a:spLocks/>
          </p:cNvSpPr>
          <p:nvPr/>
        </p:nvSpPr>
        <p:spPr bwMode="auto">
          <a:xfrm>
            <a:off x="5135563" y="4287838"/>
            <a:ext cx="44450" cy="4286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5720" y="0"/>
              </a:cxn>
              <a:cxn ang="0">
                <a:pos x="45720" y="428625"/>
              </a:cxn>
              <a:cxn ang="0">
                <a:pos x="0" y="428625"/>
              </a:cxn>
              <a:cxn ang="0">
                <a:pos x="0" y="0"/>
              </a:cxn>
            </a:cxnLst>
            <a:rect l="0" t="0" r="r" b="b"/>
            <a:pathLst>
              <a:path w="45720" h="428625">
                <a:moveTo>
                  <a:pt x="0" y="0"/>
                </a:moveTo>
                <a:lnTo>
                  <a:pt x="45720" y="0"/>
                </a:lnTo>
                <a:lnTo>
                  <a:pt x="45720" y="428625"/>
                </a:lnTo>
                <a:lnTo>
                  <a:pt x="0" y="428625"/>
                </a:lnTo>
                <a:lnTo>
                  <a:pt x="0" y="0"/>
                </a:lnTo>
                <a:close/>
              </a:path>
            </a:pathLst>
          </a:custGeom>
          <a:noFill/>
          <a:ln w="12699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94" name="object 55"/>
          <p:cNvSpPr>
            <a:spLocks noChangeArrowheads="1"/>
          </p:cNvSpPr>
          <p:nvPr/>
        </p:nvSpPr>
        <p:spPr bwMode="auto">
          <a:xfrm>
            <a:off x="6097588" y="3975100"/>
            <a:ext cx="180975" cy="381000"/>
          </a:xfrm>
          <a:prstGeom prst="rect">
            <a:avLst/>
          </a:prstGeom>
          <a:blipFill dpi="0" rotWithShape="1">
            <a:blip r:embed="rId2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295" name="object 56"/>
          <p:cNvSpPr>
            <a:spLocks noChangeArrowheads="1"/>
          </p:cNvSpPr>
          <p:nvPr/>
        </p:nvSpPr>
        <p:spPr bwMode="auto">
          <a:xfrm>
            <a:off x="6143625" y="4002088"/>
            <a:ext cx="71438" cy="285750"/>
          </a:xfrm>
          <a:prstGeom prst="rect">
            <a:avLst/>
          </a:prstGeom>
          <a:blipFill dpi="0" rotWithShape="1">
            <a:blip r:embed="rId2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296" name="object 57"/>
          <p:cNvSpPr>
            <a:spLocks/>
          </p:cNvSpPr>
          <p:nvPr/>
        </p:nvSpPr>
        <p:spPr bwMode="auto">
          <a:xfrm>
            <a:off x="6143625" y="4002088"/>
            <a:ext cx="71438" cy="285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1437" y="0"/>
              </a:cxn>
              <a:cxn ang="0">
                <a:pos x="71437" y="285750"/>
              </a:cxn>
              <a:cxn ang="0">
                <a:pos x="0" y="285750"/>
              </a:cxn>
              <a:cxn ang="0">
                <a:pos x="0" y="0"/>
              </a:cxn>
            </a:cxnLst>
            <a:rect l="0" t="0" r="r" b="b"/>
            <a:pathLst>
              <a:path w="71754" h="285750">
                <a:moveTo>
                  <a:pt x="0" y="0"/>
                </a:moveTo>
                <a:lnTo>
                  <a:pt x="71437" y="0"/>
                </a:lnTo>
                <a:lnTo>
                  <a:pt x="71437" y="285750"/>
                </a:lnTo>
                <a:lnTo>
                  <a:pt x="0" y="28575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97" name="object 58"/>
          <p:cNvSpPr>
            <a:spLocks noChangeArrowheads="1"/>
          </p:cNvSpPr>
          <p:nvPr/>
        </p:nvSpPr>
        <p:spPr bwMode="auto">
          <a:xfrm>
            <a:off x="6169025" y="4117975"/>
            <a:ext cx="179388" cy="238125"/>
          </a:xfrm>
          <a:prstGeom prst="rect">
            <a:avLst/>
          </a:prstGeom>
          <a:blipFill dpi="0" rotWithShape="1">
            <a:blip r:embed="rId2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298" name="object 59"/>
          <p:cNvSpPr>
            <a:spLocks noChangeArrowheads="1"/>
          </p:cNvSpPr>
          <p:nvPr/>
        </p:nvSpPr>
        <p:spPr bwMode="auto">
          <a:xfrm>
            <a:off x="6215063" y="4144963"/>
            <a:ext cx="71437" cy="142875"/>
          </a:xfrm>
          <a:prstGeom prst="rect">
            <a:avLst/>
          </a:prstGeom>
          <a:blipFill dpi="0" rotWithShape="1">
            <a:blip r:embed="rId3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299" name="object 60"/>
          <p:cNvSpPr>
            <a:spLocks/>
          </p:cNvSpPr>
          <p:nvPr/>
        </p:nvSpPr>
        <p:spPr bwMode="auto">
          <a:xfrm>
            <a:off x="6215063" y="4144963"/>
            <a:ext cx="71437" cy="1428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1437" y="0"/>
              </a:cxn>
              <a:cxn ang="0">
                <a:pos x="71437" y="142875"/>
              </a:cxn>
              <a:cxn ang="0">
                <a:pos x="0" y="142875"/>
              </a:cxn>
              <a:cxn ang="0">
                <a:pos x="0" y="0"/>
              </a:cxn>
            </a:cxnLst>
            <a:rect l="0" t="0" r="r" b="b"/>
            <a:pathLst>
              <a:path w="71754" h="142875">
                <a:moveTo>
                  <a:pt x="0" y="0"/>
                </a:moveTo>
                <a:lnTo>
                  <a:pt x="71437" y="0"/>
                </a:lnTo>
                <a:lnTo>
                  <a:pt x="71437" y="142875"/>
                </a:lnTo>
                <a:lnTo>
                  <a:pt x="0" y="142875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00" name="object 61"/>
          <p:cNvSpPr>
            <a:spLocks noChangeArrowheads="1"/>
          </p:cNvSpPr>
          <p:nvPr/>
        </p:nvSpPr>
        <p:spPr bwMode="auto">
          <a:xfrm>
            <a:off x="6240463" y="3975100"/>
            <a:ext cx="179387" cy="381000"/>
          </a:xfrm>
          <a:prstGeom prst="rect">
            <a:avLst/>
          </a:prstGeom>
          <a:blipFill dpi="0" rotWithShape="1">
            <a:blip r:embed="rId3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301" name="object 62"/>
          <p:cNvSpPr>
            <a:spLocks noChangeArrowheads="1"/>
          </p:cNvSpPr>
          <p:nvPr/>
        </p:nvSpPr>
        <p:spPr bwMode="auto">
          <a:xfrm>
            <a:off x="6286500" y="4002088"/>
            <a:ext cx="71438" cy="285750"/>
          </a:xfrm>
          <a:prstGeom prst="rect">
            <a:avLst/>
          </a:prstGeom>
          <a:blipFill dpi="0" rotWithShape="1">
            <a:blip r:embed="rId2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302" name="object 63"/>
          <p:cNvSpPr>
            <a:spLocks noChangeArrowheads="1"/>
          </p:cNvSpPr>
          <p:nvPr/>
        </p:nvSpPr>
        <p:spPr bwMode="auto">
          <a:xfrm>
            <a:off x="6280150" y="3995738"/>
            <a:ext cx="212725" cy="360362"/>
          </a:xfrm>
          <a:prstGeom prst="rect">
            <a:avLst/>
          </a:prstGeom>
          <a:blipFill dpi="0" rotWithShape="1">
            <a:blip r:embed="rId3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303" name="object 64"/>
          <p:cNvSpPr>
            <a:spLocks noChangeArrowheads="1"/>
          </p:cNvSpPr>
          <p:nvPr/>
        </p:nvSpPr>
        <p:spPr bwMode="auto">
          <a:xfrm>
            <a:off x="6357938" y="4073525"/>
            <a:ext cx="71437" cy="214313"/>
          </a:xfrm>
          <a:prstGeom prst="rect">
            <a:avLst/>
          </a:prstGeom>
          <a:blipFill dpi="0" rotWithShape="1">
            <a:blip r:embed="rId3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304" name="object 65"/>
          <p:cNvSpPr>
            <a:spLocks/>
          </p:cNvSpPr>
          <p:nvPr/>
        </p:nvSpPr>
        <p:spPr bwMode="auto">
          <a:xfrm>
            <a:off x="6357938" y="4073525"/>
            <a:ext cx="71437" cy="2143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1437" y="0"/>
              </a:cxn>
              <a:cxn ang="0">
                <a:pos x="71437" y="214312"/>
              </a:cxn>
              <a:cxn ang="0">
                <a:pos x="0" y="214312"/>
              </a:cxn>
              <a:cxn ang="0">
                <a:pos x="0" y="0"/>
              </a:cxn>
            </a:cxnLst>
            <a:rect l="0" t="0" r="r" b="b"/>
            <a:pathLst>
              <a:path w="71754" h="214629">
                <a:moveTo>
                  <a:pt x="0" y="0"/>
                </a:moveTo>
                <a:lnTo>
                  <a:pt x="71437" y="0"/>
                </a:lnTo>
                <a:lnTo>
                  <a:pt x="71437" y="214312"/>
                </a:lnTo>
                <a:lnTo>
                  <a:pt x="0" y="214312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05" name="object 66"/>
          <p:cNvSpPr>
            <a:spLocks/>
          </p:cNvSpPr>
          <p:nvPr/>
        </p:nvSpPr>
        <p:spPr bwMode="auto">
          <a:xfrm>
            <a:off x="7358063" y="3859213"/>
            <a:ext cx="642937" cy="357187"/>
          </a:xfrm>
          <a:custGeom>
            <a:avLst/>
            <a:gdLst/>
            <a:ahLst/>
            <a:cxnLst>
              <a:cxn ang="0">
                <a:pos x="321475" y="0"/>
              </a:cxn>
              <a:cxn ang="0">
                <a:pos x="0" y="357187"/>
              </a:cxn>
              <a:cxn ang="0">
                <a:pos x="642937" y="357187"/>
              </a:cxn>
              <a:cxn ang="0">
                <a:pos x="321475" y="0"/>
              </a:cxn>
            </a:cxnLst>
            <a:rect l="0" t="0" r="r" b="b"/>
            <a:pathLst>
              <a:path w="643254" h="357504">
                <a:moveTo>
                  <a:pt x="321475" y="0"/>
                </a:moveTo>
                <a:lnTo>
                  <a:pt x="0" y="357187"/>
                </a:lnTo>
                <a:lnTo>
                  <a:pt x="642937" y="357187"/>
                </a:lnTo>
                <a:lnTo>
                  <a:pt x="321475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06" name="object 67"/>
          <p:cNvSpPr>
            <a:spLocks/>
          </p:cNvSpPr>
          <p:nvPr/>
        </p:nvSpPr>
        <p:spPr bwMode="auto">
          <a:xfrm>
            <a:off x="7358063" y="3859213"/>
            <a:ext cx="642937" cy="357187"/>
          </a:xfrm>
          <a:custGeom>
            <a:avLst/>
            <a:gdLst/>
            <a:ahLst/>
            <a:cxnLst>
              <a:cxn ang="0">
                <a:pos x="0" y="357187"/>
              </a:cxn>
              <a:cxn ang="0">
                <a:pos x="321475" y="0"/>
              </a:cxn>
              <a:cxn ang="0">
                <a:pos x="642937" y="357187"/>
              </a:cxn>
              <a:cxn ang="0">
                <a:pos x="0" y="357187"/>
              </a:cxn>
            </a:cxnLst>
            <a:rect l="0" t="0" r="r" b="b"/>
            <a:pathLst>
              <a:path w="643254" h="357504">
                <a:moveTo>
                  <a:pt x="0" y="357187"/>
                </a:moveTo>
                <a:lnTo>
                  <a:pt x="321475" y="0"/>
                </a:lnTo>
                <a:lnTo>
                  <a:pt x="642937" y="357187"/>
                </a:lnTo>
                <a:lnTo>
                  <a:pt x="0" y="357187"/>
                </a:lnTo>
                <a:close/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07" name="object 68"/>
          <p:cNvSpPr>
            <a:spLocks noChangeArrowheads="1"/>
          </p:cNvSpPr>
          <p:nvPr/>
        </p:nvSpPr>
        <p:spPr bwMode="auto">
          <a:xfrm>
            <a:off x="7240588" y="3760788"/>
            <a:ext cx="738187" cy="452437"/>
          </a:xfrm>
          <a:prstGeom prst="rect">
            <a:avLst/>
          </a:prstGeom>
          <a:blipFill dpi="0" rotWithShape="1">
            <a:blip r:embed="rId3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308" name="object 69"/>
          <p:cNvSpPr>
            <a:spLocks noChangeArrowheads="1"/>
          </p:cNvSpPr>
          <p:nvPr/>
        </p:nvSpPr>
        <p:spPr bwMode="auto">
          <a:xfrm>
            <a:off x="7286625" y="3787775"/>
            <a:ext cx="642938" cy="357188"/>
          </a:xfrm>
          <a:prstGeom prst="rect">
            <a:avLst/>
          </a:prstGeom>
          <a:blipFill dpi="0" rotWithShape="1">
            <a:blip r:embed="rId3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309" name="object 70"/>
          <p:cNvSpPr>
            <a:spLocks/>
          </p:cNvSpPr>
          <p:nvPr/>
        </p:nvSpPr>
        <p:spPr bwMode="auto">
          <a:xfrm>
            <a:off x="7286625" y="3787775"/>
            <a:ext cx="642938" cy="357188"/>
          </a:xfrm>
          <a:custGeom>
            <a:avLst/>
            <a:gdLst/>
            <a:ahLst/>
            <a:cxnLst>
              <a:cxn ang="0">
                <a:pos x="0" y="357187"/>
              </a:cxn>
              <a:cxn ang="0">
                <a:pos x="321475" y="0"/>
              </a:cxn>
              <a:cxn ang="0">
                <a:pos x="642937" y="357187"/>
              </a:cxn>
              <a:cxn ang="0">
                <a:pos x="0" y="357187"/>
              </a:cxn>
            </a:cxnLst>
            <a:rect l="0" t="0" r="r" b="b"/>
            <a:pathLst>
              <a:path w="643254" h="357504">
                <a:moveTo>
                  <a:pt x="0" y="357187"/>
                </a:moveTo>
                <a:lnTo>
                  <a:pt x="321475" y="0"/>
                </a:lnTo>
                <a:lnTo>
                  <a:pt x="642937" y="357187"/>
                </a:lnTo>
                <a:lnTo>
                  <a:pt x="0" y="357187"/>
                </a:lnTo>
                <a:close/>
              </a:path>
            </a:pathLst>
          </a:custGeom>
          <a:noFill/>
          <a:ln w="12700">
            <a:solidFill>
              <a:srgbClr val="BD4A47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1" name="object 71"/>
          <p:cNvSpPr txBox="1"/>
          <p:nvPr/>
        </p:nvSpPr>
        <p:spPr>
          <a:xfrm>
            <a:off x="1152525" y="5553075"/>
            <a:ext cx="387350" cy="2667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spc="-5" dirty="0">
                <a:latin typeface="Calibri"/>
                <a:cs typeface="Calibri"/>
              </a:rPr>
              <a:t>d</a:t>
            </a:r>
            <a:r>
              <a:rPr sz="1600" spc="-20" dirty="0">
                <a:latin typeface="Calibri"/>
                <a:cs typeface="Calibri"/>
              </a:rPr>
              <a:t>a</a:t>
            </a:r>
            <a:r>
              <a:rPr sz="1600" spc="-25" dirty="0">
                <a:latin typeface="Calibri"/>
                <a:cs typeface="Calibri"/>
              </a:rPr>
              <a:t>ta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2184400" y="5184775"/>
            <a:ext cx="519113" cy="38893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76200" indent="-63500">
              <a:lnSpc>
                <a:spcPct val="75000"/>
              </a:lnSpc>
            </a:pPr>
            <a:r>
              <a:rPr lang="th-TH" sz="1600">
                <a:latin typeface="Calibri" pitchFamily="34" charset="0"/>
                <a:cs typeface="Cordia New" pitchFamily="34" charset="-34"/>
              </a:rPr>
              <a:t>target  data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3228975" y="4899025"/>
            <a:ext cx="1136650" cy="38893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84175" indent="-373063">
              <a:lnSpc>
                <a:spcPct val="75000"/>
              </a:lnSpc>
            </a:pPr>
            <a:r>
              <a:rPr lang="th-TH" sz="1600">
                <a:latin typeface="Calibri" pitchFamily="34" charset="0"/>
                <a:cs typeface="Cordia New" pitchFamily="34" charset="-34"/>
              </a:rPr>
              <a:t>preprocessed  data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4657725" y="4786313"/>
            <a:ext cx="1046163" cy="3905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39725" indent="-328613">
              <a:lnSpc>
                <a:spcPct val="75000"/>
              </a:lnSpc>
            </a:pPr>
            <a:r>
              <a:rPr lang="th-TH" sz="1600">
                <a:latin typeface="Calibri" pitchFamily="34" charset="0"/>
                <a:cs typeface="Cordia New" pitchFamily="34" charset="-34"/>
              </a:rPr>
              <a:t>transformed  data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5940425" y="4267200"/>
            <a:ext cx="715963" cy="2667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spc="-15" dirty="0">
                <a:latin typeface="Calibri"/>
                <a:cs typeface="Calibri"/>
              </a:rPr>
              <a:t>patterns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7154863" y="4195763"/>
            <a:ext cx="927100" cy="2682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spc="-5" dirty="0">
                <a:latin typeface="Calibri"/>
                <a:cs typeface="Calibri"/>
              </a:rPr>
              <a:t>kn</a:t>
            </a:r>
            <a:r>
              <a:rPr sz="1600" spc="-10" dirty="0">
                <a:latin typeface="Calibri"/>
                <a:cs typeface="Calibri"/>
              </a:rPr>
              <a:t>o</a:t>
            </a:r>
            <a:r>
              <a:rPr sz="1600" dirty="0">
                <a:latin typeface="Calibri"/>
                <a:cs typeface="Calibri"/>
              </a:rPr>
              <a:t>w</a:t>
            </a:r>
            <a:r>
              <a:rPr sz="1600" spc="-5" dirty="0">
                <a:latin typeface="Calibri"/>
                <a:cs typeface="Calibri"/>
              </a:rPr>
              <a:t>l</a:t>
            </a:r>
            <a:r>
              <a:rPr sz="1600" dirty="0">
                <a:latin typeface="Calibri"/>
                <a:cs typeface="Calibri"/>
              </a:rPr>
              <a:t>e</a:t>
            </a:r>
            <a:r>
              <a:rPr sz="1600" spc="-5" dirty="0">
                <a:latin typeface="Calibri"/>
                <a:cs typeface="Calibri"/>
              </a:rPr>
              <a:t>d</a:t>
            </a:r>
            <a:r>
              <a:rPr sz="1600" spc="-15" dirty="0">
                <a:latin typeface="Calibri"/>
                <a:cs typeface="Calibri"/>
              </a:rPr>
              <a:t>g</a:t>
            </a:r>
            <a:r>
              <a:rPr sz="1600" dirty="0">
                <a:latin typeface="Calibri"/>
                <a:cs typeface="Calibri"/>
              </a:rPr>
              <a:t>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316" name="object 77"/>
          <p:cNvSpPr>
            <a:spLocks/>
          </p:cNvSpPr>
          <p:nvPr/>
        </p:nvSpPr>
        <p:spPr bwMode="auto">
          <a:xfrm>
            <a:off x="1714500" y="5084763"/>
            <a:ext cx="393700" cy="131762"/>
          </a:xfrm>
          <a:custGeom>
            <a:avLst/>
            <a:gdLst/>
            <a:ahLst/>
            <a:cxnLst>
              <a:cxn ang="0">
                <a:pos x="0" y="130949"/>
              </a:cxn>
              <a:cxn ang="0">
                <a:pos x="392849" y="0"/>
              </a:cxn>
            </a:cxnLst>
            <a:rect l="0" t="0" r="r" b="b"/>
            <a:pathLst>
              <a:path w="393064" h="131445">
                <a:moveTo>
                  <a:pt x="0" y="130949"/>
                </a:moveTo>
                <a:lnTo>
                  <a:pt x="392849" y="0"/>
                </a:lnTo>
              </a:path>
            </a:pathLst>
          </a:custGeom>
          <a:noFill/>
          <a:ln w="38100">
            <a:solidFill>
              <a:srgbClr val="8063A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17" name="object 78"/>
          <p:cNvSpPr>
            <a:spLocks/>
          </p:cNvSpPr>
          <p:nvPr/>
        </p:nvSpPr>
        <p:spPr bwMode="auto">
          <a:xfrm>
            <a:off x="1978025" y="5057775"/>
            <a:ext cx="128588" cy="127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9514" y="27114"/>
              </a:cxn>
              <a:cxn ang="0">
                <a:pos x="42164" y="126504"/>
              </a:cxn>
            </a:cxnLst>
            <a:rect l="0" t="0" r="r" b="b"/>
            <a:pathLst>
              <a:path w="129539" h="127000">
                <a:moveTo>
                  <a:pt x="0" y="0"/>
                </a:moveTo>
                <a:lnTo>
                  <a:pt x="129514" y="27114"/>
                </a:lnTo>
                <a:lnTo>
                  <a:pt x="42164" y="126504"/>
                </a:lnTo>
              </a:path>
            </a:pathLst>
          </a:custGeom>
          <a:noFill/>
          <a:ln w="38100">
            <a:solidFill>
              <a:srgbClr val="8063A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18" name="object 79"/>
          <p:cNvSpPr>
            <a:spLocks/>
          </p:cNvSpPr>
          <p:nvPr/>
        </p:nvSpPr>
        <p:spPr bwMode="auto">
          <a:xfrm>
            <a:off x="2803525" y="4751388"/>
            <a:ext cx="534988" cy="133350"/>
          </a:xfrm>
          <a:custGeom>
            <a:avLst/>
            <a:gdLst/>
            <a:ahLst/>
            <a:cxnLst>
              <a:cxn ang="0">
                <a:pos x="0" y="133731"/>
              </a:cxn>
              <a:cxn ang="0">
                <a:pos x="534911" y="0"/>
              </a:cxn>
            </a:cxnLst>
            <a:rect l="0" t="0" r="r" b="b"/>
            <a:pathLst>
              <a:path w="535304" h="133985">
                <a:moveTo>
                  <a:pt x="0" y="133731"/>
                </a:moveTo>
                <a:lnTo>
                  <a:pt x="534911" y="0"/>
                </a:lnTo>
              </a:path>
            </a:pathLst>
          </a:custGeom>
          <a:noFill/>
          <a:ln w="38100">
            <a:solidFill>
              <a:srgbClr val="4F81BC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19" name="object 80"/>
          <p:cNvSpPr>
            <a:spLocks/>
          </p:cNvSpPr>
          <p:nvPr/>
        </p:nvSpPr>
        <p:spPr bwMode="auto">
          <a:xfrm>
            <a:off x="3211513" y="4713288"/>
            <a:ext cx="127000" cy="1301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7050" y="36969"/>
              </a:cxn>
              <a:cxn ang="0">
                <a:pos x="32334" y="129374"/>
              </a:cxn>
            </a:cxnLst>
            <a:rect l="0" t="0" r="r" b="b"/>
            <a:pathLst>
              <a:path w="127635" h="129539">
                <a:moveTo>
                  <a:pt x="0" y="0"/>
                </a:moveTo>
                <a:lnTo>
                  <a:pt x="127050" y="36969"/>
                </a:lnTo>
                <a:lnTo>
                  <a:pt x="32334" y="129374"/>
                </a:lnTo>
              </a:path>
            </a:pathLst>
          </a:custGeom>
          <a:noFill/>
          <a:ln w="38100">
            <a:solidFill>
              <a:srgbClr val="4F81BC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20" name="object 81"/>
          <p:cNvSpPr>
            <a:spLocks/>
          </p:cNvSpPr>
          <p:nvPr/>
        </p:nvSpPr>
        <p:spPr bwMode="auto">
          <a:xfrm>
            <a:off x="4160838" y="4483100"/>
            <a:ext cx="677862" cy="134938"/>
          </a:xfrm>
          <a:custGeom>
            <a:avLst/>
            <a:gdLst/>
            <a:ahLst/>
            <a:cxnLst>
              <a:cxn ang="0">
                <a:pos x="0" y="135483"/>
              </a:cxn>
              <a:cxn ang="0">
                <a:pos x="677392" y="0"/>
              </a:cxn>
            </a:cxnLst>
            <a:rect l="0" t="0" r="r" b="b"/>
            <a:pathLst>
              <a:path w="677545" h="135889">
                <a:moveTo>
                  <a:pt x="0" y="135483"/>
                </a:moveTo>
                <a:lnTo>
                  <a:pt x="677392" y="0"/>
                </a:lnTo>
              </a:path>
            </a:pathLst>
          </a:custGeom>
          <a:noFill/>
          <a:ln w="38100">
            <a:solidFill>
              <a:srgbClr val="4AAC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21" name="object 82"/>
          <p:cNvSpPr>
            <a:spLocks/>
          </p:cNvSpPr>
          <p:nvPr/>
        </p:nvSpPr>
        <p:spPr bwMode="auto">
          <a:xfrm>
            <a:off x="4713288" y="4440238"/>
            <a:ext cx="125412" cy="1301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5158" y="42964"/>
              </a:cxn>
              <a:cxn ang="0">
                <a:pos x="26149" y="130759"/>
              </a:cxn>
            </a:cxnLst>
            <a:rect l="0" t="0" r="r" b="b"/>
            <a:pathLst>
              <a:path w="125729" h="130810">
                <a:moveTo>
                  <a:pt x="0" y="0"/>
                </a:moveTo>
                <a:lnTo>
                  <a:pt x="125158" y="42964"/>
                </a:lnTo>
                <a:lnTo>
                  <a:pt x="26149" y="130759"/>
                </a:lnTo>
              </a:path>
            </a:pathLst>
          </a:custGeom>
          <a:noFill/>
          <a:ln w="38100">
            <a:solidFill>
              <a:srgbClr val="4AAC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22" name="object 83"/>
          <p:cNvSpPr>
            <a:spLocks/>
          </p:cNvSpPr>
          <p:nvPr/>
        </p:nvSpPr>
        <p:spPr bwMode="auto">
          <a:xfrm>
            <a:off x="5286375" y="4222750"/>
            <a:ext cx="677863" cy="136525"/>
          </a:xfrm>
          <a:custGeom>
            <a:avLst/>
            <a:gdLst/>
            <a:ahLst/>
            <a:cxnLst>
              <a:cxn ang="0">
                <a:pos x="0" y="135483"/>
              </a:cxn>
              <a:cxn ang="0">
                <a:pos x="677392" y="0"/>
              </a:cxn>
            </a:cxnLst>
            <a:rect l="0" t="0" r="r" b="b"/>
            <a:pathLst>
              <a:path w="677545" h="135889">
                <a:moveTo>
                  <a:pt x="0" y="135483"/>
                </a:moveTo>
                <a:lnTo>
                  <a:pt x="677392" y="0"/>
                </a:lnTo>
              </a:path>
            </a:pathLst>
          </a:custGeom>
          <a:noFill/>
          <a:ln w="38100">
            <a:solidFill>
              <a:srgbClr val="9BBA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23" name="object 84"/>
          <p:cNvSpPr>
            <a:spLocks/>
          </p:cNvSpPr>
          <p:nvPr/>
        </p:nvSpPr>
        <p:spPr bwMode="auto">
          <a:xfrm>
            <a:off x="5838825" y="4179888"/>
            <a:ext cx="125413" cy="1317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5158" y="42964"/>
              </a:cxn>
              <a:cxn ang="0">
                <a:pos x="26149" y="130759"/>
              </a:cxn>
            </a:cxnLst>
            <a:rect l="0" t="0" r="r" b="b"/>
            <a:pathLst>
              <a:path w="125729" h="130810">
                <a:moveTo>
                  <a:pt x="0" y="0"/>
                </a:moveTo>
                <a:lnTo>
                  <a:pt x="125158" y="42964"/>
                </a:lnTo>
                <a:lnTo>
                  <a:pt x="26149" y="130759"/>
                </a:lnTo>
              </a:path>
            </a:pathLst>
          </a:custGeom>
          <a:noFill/>
          <a:ln w="38100">
            <a:solidFill>
              <a:srgbClr val="9BBA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24" name="object 85"/>
          <p:cNvSpPr>
            <a:spLocks/>
          </p:cNvSpPr>
          <p:nvPr/>
        </p:nvSpPr>
        <p:spPr bwMode="auto">
          <a:xfrm>
            <a:off x="6564313" y="4008438"/>
            <a:ext cx="685800" cy="119062"/>
          </a:xfrm>
          <a:custGeom>
            <a:avLst/>
            <a:gdLst/>
            <a:ahLst/>
            <a:cxnLst>
              <a:cxn ang="0">
                <a:pos x="0" y="119164"/>
              </a:cxn>
              <a:cxn ang="0">
                <a:pos x="685838" y="0"/>
              </a:cxn>
            </a:cxnLst>
            <a:rect l="0" t="0" r="r" b="b"/>
            <a:pathLst>
              <a:path w="686434" h="119379">
                <a:moveTo>
                  <a:pt x="0" y="119164"/>
                </a:moveTo>
                <a:lnTo>
                  <a:pt x="685838" y="0"/>
                </a:lnTo>
              </a:path>
            </a:pathLst>
          </a:custGeom>
          <a:noFill/>
          <a:ln w="3810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25" name="object 86"/>
          <p:cNvSpPr>
            <a:spLocks/>
          </p:cNvSpPr>
          <p:nvPr/>
        </p:nvSpPr>
        <p:spPr bwMode="auto">
          <a:xfrm>
            <a:off x="7124700" y="3962400"/>
            <a:ext cx="125413" cy="1301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4028" y="46126"/>
              </a:cxn>
              <a:cxn ang="0">
                <a:pos x="22821" y="131381"/>
              </a:cxn>
            </a:cxnLst>
            <a:rect l="0" t="0" r="r" b="b"/>
            <a:pathLst>
              <a:path w="124459" h="131445">
                <a:moveTo>
                  <a:pt x="0" y="0"/>
                </a:moveTo>
                <a:lnTo>
                  <a:pt x="124028" y="46126"/>
                </a:lnTo>
                <a:lnTo>
                  <a:pt x="22821" y="131381"/>
                </a:lnTo>
              </a:path>
            </a:pathLst>
          </a:custGeom>
          <a:noFill/>
          <a:ln w="3810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26" name="object 87"/>
          <p:cNvSpPr>
            <a:spLocks noChangeArrowheads="1"/>
          </p:cNvSpPr>
          <p:nvPr/>
        </p:nvSpPr>
        <p:spPr bwMode="auto">
          <a:xfrm>
            <a:off x="1055688" y="4378325"/>
            <a:ext cx="963612" cy="817563"/>
          </a:xfrm>
          <a:prstGeom prst="rect">
            <a:avLst/>
          </a:prstGeom>
          <a:blipFill dpi="0" rotWithShape="1">
            <a:blip r:embed="rId3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327" name="object 88"/>
          <p:cNvSpPr>
            <a:spLocks noChangeArrowheads="1"/>
          </p:cNvSpPr>
          <p:nvPr/>
        </p:nvSpPr>
        <p:spPr bwMode="auto">
          <a:xfrm>
            <a:off x="1212850" y="4505325"/>
            <a:ext cx="650875" cy="533400"/>
          </a:xfrm>
          <a:prstGeom prst="rect">
            <a:avLst/>
          </a:prstGeom>
          <a:blipFill dpi="0" rotWithShape="1">
            <a:blip r:embed="rId3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328" name="object 89"/>
          <p:cNvSpPr>
            <a:spLocks noChangeArrowheads="1"/>
          </p:cNvSpPr>
          <p:nvPr/>
        </p:nvSpPr>
        <p:spPr bwMode="auto">
          <a:xfrm>
            <a:off x="1922463" y="3811588"/>
            <a:ext cx="1289050" cy="1054100"/>
          </a:xfrm>
          <a:prstGeom prst="rect">
            <a:avLst/>
          </a:prstGeom>
          <a:blipFill dpi="0" rotWithShape="1">
            <a:blip r:embed="rId3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329" name="object 90"/>
          <p:cNvSpPr>
            <a:spLocks noChangeArrowheads="1"/>
          </p:cNvSpPr>
          <p:nvPr/>
        </p:nvSpPr>
        <p:spPr bwMode="auto">
          <a:xfrm>
            <a:off x="2079625" y="3933825"/>
            <a:ext cx="989013" cy="796925"/>
          </a:xfrm>
          <a:prstGeom prst="rect">
            <a:avLst/>
          </a:prstGeom>
          <a:blipFill dpi="0" rotWithShape="1">
            <a:blip r:embed="rId3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330" name="object 91"/>
          <p:cNvSpPr>
            <a:spLocks noChangeArrowheads="1"/>
          </p:cNvSpPr>
          <p:nvPr/>
        </p:nvSpPr>
        <p:spPr bwMode="auto">
          <a:xfrm>
            <a:off x="3278188" y="3494088"/>
            <a:ext cx="1387475" cy="1122362"/>
          </a:xfrm>
          <a:prstGeom prst="rect">
            <a:avLst/>
          </a:prstGeom>
          <a:blipFill dpi="0" rotWithShape="1">
            <a:blip r:embed="rId4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331" name="object 92"/>
          <p:cNvSpPr>
            <a:spLocks noChangeArrowheads="1"/>
          </p:cNvSpPr>
          <p:nvPr/>
        </p:nvSpPr>
        <p:spPr bwMode="auto">
          <a:xfrm>
            <a:off x="3457575" y="3606800"/>
            <a:ext cx="1049338" cy="854075"/>
          </a:xfrm>
          <a:prstGeom prst="rect">
            <a:avLst/>
          </a:prstGeom>
          <a:blipFill dpi="0" rotWithShape="1">
            <a:blip r:embed="rId4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332" name="object 93"/>
          <p:cNvSpPr>
            <a:spLocks noChangeArrowheads="1"/>
          </p:cNvSpPr>
          <p:nvPr/>
        </p:nvSpPr>
        <p:spPr bwMode="auto">
          <a:xfrm>
            <a:off x="4633913" y="3397250"/>
            <a:ext cx="1176337" cy="968375"/>
          </a:xfrm>
          <a:prstGeom prst="rect">
            <a:avLst/>
          </a:prstGeom>
          <a:blipFill dpi="0" rotWithShape="1">
            <a:blip r:embed="rId4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333" name="object 94"/>
          <p:cNvSpPr>
            <a:spLocks noChangeArrowheads="1"/>
          </p:cNvSpPr>
          <p:nvPr/>
        </p:nvSpPr>
        <p:spPr bwMode="auto">
          <a:xfrm>
            <a:off x="4795838" y="3517900"/>
            <a:ext cx="871537" cy="712788"/>
          </a:xfrm>
          <a:prstGeom prst="rect">
            <a:avLst/>
          </a:prstGeom>
          <a:blipFill dpi="0" rotWithShape="1">
            <a:blip r:embed="rId4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334" name="object 95"/>
          <p:cNvSpPr>
            <a:spLocks noChangeArrowheads="1"/>
          </p:cNvSpPr>
          <p:nvPr/>
        </p:nvSpPr>
        <p:spPr bwMode="auto">
          <a:xfrm>
            <a:off x="5637213" y="2994025"/>
            <a:ext cx="1517650" cy="1290638"/>
          </a:xfrm>
          <a:prstGeom prst="rect">
            <a:avLst/>
          </a:prstGeom>
          <a:blipFill dpi="0" rotWithShape="1">
            <a:blip r:embed="rId4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335" name="object 96"/>
          <p:cNvSpPr>
            <a:spLocks noChangeArrowheads="1"/>
          </p:cNvSpPr>
          <p:nvPr/>
        </p:nvSpPr>
        <p:spPr bwMode="auto">
          <a:xfrm>
            <a:off x="5905500" y="3113088"/>
            <a:ext cx="1136650" cy="882650"/>
          </a:xfrm>
          <a:prstGeom prst="rect">
            <a:avLst/>
          </a:prstGeom>
          <a:blipFill dpi="0" rotWithShape="1">
            <a:blip r:embed="rId4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97" name="object 97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2: </a:t>
            </a:r>
            <a:r>
              <a:rPr dirty="0">
                <a:latin typeface="Tahoma"/>
                <a:cs typeface="Tahoma"/>
              </a:rPr>
              <a:t>Basic </a:t>
            </a:r>
            <a:r>
              <a:rPr spc="-5" dirty="0">
                <a:latin typeface="Tahoma"/>
                <a:cs typeface="Tahoma"/>
              </a:rPr>
              <a:t>Data Mining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Techniques</a:t>
            </a:r>
          </a:p>
        </p:txBody>
      </p:sp>
      <p:sp>
        <p:nvSpPr>
          <p:cNvPr id="10337" name="object 9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65088"/>
            <a:fld id="{76EBD77B-871E-4394-A7EE-9367717CC69B}" type="slidenum">
              <a:rPr lang="th-TH"/>
              <a:pPr marL="65088"/>
              <a:t>4</a:t>
            </a:fld>
            <a:endParaRPr lang="th-TH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09663"/>
            <a:ext cx="7235825" cy="431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Consider two objects, </a:t>
            </a:r>
            <a:r>
              <a:rPr sz="2400" i="1" dirty="0">
                <a:latin typeface="Times New Roman"/>
                <a:cs typeface="Times New Roman"/>
              </a:rPr>
              <a:t>x </a:t>
            </a:r>
            <a:r>
              <a:rPr sz="2400" dirty="0">
                <a:latin typeface="Times New Roman"/>
                <a:cs typeface="Times New Roman"/>
              </a:rPr>
              <a:t>= (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baseline="-20833" dirty="0"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,…,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baseline="-20833" dirty="0">
                <a:latin typeface="Times New Roman"/>
                <a:cs typeface="Times New Roman"/>
              </a:rPr>
              <a:t>d</a:t>
            </a:r>
            <a:r>
              <a:rPr sz="2400" dirty="0">
                <a:latin typeface="Times New Roman"/>
                <a:cs typeface="Times New Roman"/>
              </a:rPr>
              <a:t>) </a:t>
            </a:r>
            <a:r>
              <a:rPr sz="2400" spc="-5" dirty="0">
                <a:latin typeface="Tahoma"/>
                <a:cs typeface="Tahoma"/>
              </a:rPr>
              <a:t>and </a:t>
            </a:r>
            <a:r>
              <a:rPr sz="2400" i="1" dirty="0">
                <a:latin typeface="Times New Roman"/>
                <a:cs typeface="Times New Roman"/>
              </a:rPr>
              <a:t>y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baseline="-20833" dirty="0"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,…,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i="1" baseline="-20833" dirty="0">
                <a:latin typeface="Times New Roman"/>
                <a:cs typeface="Times New Roman"/>
              </a:rPr>
              <a:t>d</a:t>
            </a:r>
            <a:r>
              <a:rPr sz="240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7106" name="object 3"/>
          <p:cNvSpPr>
            <a:spLocks noChangeArrowheads="1"/>
          </p:cNvSpPr>
          <p:nvPr/>
        </p:nvSpPr>
        <p:spPr bwMode="auto">
          <a:xfrm>
            <a:off x="258763" y="242888"/>
            <a:ext cx="3070225" cy="765175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7107" name="object 4"/>
          <p:cNvSpPr>
            <a:spLocks noChangeArrowheads="1"/>
          </p:cNvSpPr>
          <p:nvPr/>
        </p:nvSpPr>
        <p:spPr bwMode="auto">
          <a:xfrm>
            <a:off x="2844800" y="242888"/>
            <a:ext cx="2944813" cy="7651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7108" name="object 5"/>
          <p:cNvSpPr>
            <a:spLocks noChangeArrowheads="1"/>
          </p:cNvSpPr>
          <p:nvPr/>
        </p:nvSpPr>
        <p:spPr bwMode="auto">
          <a:xfrm>
            <a:off x="5172075" y="257175"/>
            <a:ext cx="896938" cy="750888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7109" name="object 6"/>
          <p:cNvSpPr>
            <a:spLocks noChangeArrowheads="1"/>
          </p:cNvSpPr>
          <p:nvPr/>
        </p:nvSpPr>
        <p:spPr bwMode="auto">
          <a:xfrm>
            <a:off x="5543550" y="563563"/>
            <a:ext cx="587375" cy="4445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7110" name="object 7"/>
          <p:cNvSpPr>
            <a:spLocks noChangeArrowheads="1"/>
          </p:cNvSpPr>
          <p:nvPr/>
        </p:nvSpPr>
        <p:spPr bwMode="auto">
          <a:xfrm>
            <a:off x="5738813" y="242888"/>
            <a:ext cx="2092325" cy="76517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600" spc="-5" dirty="0"/>
              <a:t>Minkowski Distance (</a:t>
            </a:r>
            <a:r>
              <a:rPr sz="3600" i="1" spc="-5" dirty="0">
                <a:latin typeface="Times New Roman"/>
                <a:cs typeface="Times New Roman"/>
              </a:rPr>
              <a:t>L</a:t>
            </a:r>
            <a:r>
              <a:rPr sz="3600" i="1" spc="-7" baseline="-20833" dirty="0">
                <a:latin typeface="Times New Roman"/>
                <a:cs typeface="Times New Roman"/>
              </a:rPr>
              <a:t>p</a:t>
            </a:r>
            <a:r>
              <a:rPr sz="3600" i="1" spc="37" baseline="-20833" dirty="0">
                <a:latin typeface="Times New Roman"/>
                <a:cs typeface="Times New Roman"/>
              </a:rPr>
              <a:t> </a:t>
            </a:r>
            <a:r>
              <a:rPr sz="3600" spc="-5" dirty="0"/>
              <a:t>Norm)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7112" name="object 9"/>
          <p:cNvSpPr>
            <a:spLocks noChangeArrowheads="1"/>
          </p:cNvSpPr>
          <p:nvPr/>
        </p:nvSpPr>
        <p:spPr bwMode="auto">
          <a:xfrm>
            <a:off x="1382713" y="1617663"/>
            <a:ext cx="6596062" cy="95250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7113" name="object 10"/>
          <p:cNvSpPr>
            <a:spLocks/>
          </p:cNvSpPr>
          <p:nvPr/>
        </p:nvSpPr>
        <p:spPr bwMode="auto">
          <a:xfrm>
            <a:off x="1428750" y="1643063"/>
            <a:ext cx="6500813" cy="8572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500863" y="0"/>
              </a:cxn>
              <a:cxn ang="0">
                <a:pos x="6500863" y="857250"/>
              </a:cxn>
              <a:cxn ang="0">
                <a:pos x="0" y="857250"/>
              </a:cxn>
              <a:cxn ang="0">
                <a:pos x="0" y="0"/>
              </a:cxn>
            </a:cxnLst>
            <a:rect l="0" t="0" r="r" b="b"/>
            <a:pathLst>
              <a:path w="6501130" h="857250">
                <a:moveTo>
                  <a:pt x="0" y="0"/>
                </a:moveTo>
                <a:lnTo>
                  <a:pt x="6500863" y="0"/>
                </a:lnTo>
                <a:lnTo>
                  <a:pt x="6500863" y="857250"/>
                </a:lnTo>
                <a:lnTo>
                  <a:pt x="0" y="8572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7114" name="object 11"/>
          <p:cNvSpPr>
            <a:spLocks/>
          </p:cNvSpPr>
          <p:nvPr/>
        </p:nvSpPr>
        <p:spPr bwMode="auto">
          <a:xfrm>
            <a:off x="1428750" y="1643063"/>
            <a:ext cx="6500813" cy="8572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500863" y="0"/>
              </a:cxn>
              <a:cxn ang="0">
                <a:pos x="6500863" y="857250"/>
              </a:cxn>
              <a:cxn ang="0">
                <a:pos x="0" y="857250"/>
              </a:cxn>
              <a:cxn ang="0">
                <a:pos x="0" y="0"/>
              </a:cxn>
            </a:cxnLst>
            <a:rect l="0" t="0" r="r" b="b"/>
            <a:pathLst>
              <a:path w="6501130" h="857250">
                <a:moveTo>
                  <a:pt x="0" y="0"/>
                </a:moveTo>
                <a:lnTo>
                  <a:pt x="6500863" y="0"/>
                </a:lnTo>
                <a:lnTo>
                  <a:pt x="6500863" y="857250"/>
                </a:lnTo>
                <a:lnTo>
                  <a:pt x="0" y="857250"/>
                </a:lnTo>
                <a:lnTo>
                  <a:pt x="0" y="0"/>
                </a:lnTo>
                <a:close/>
              </a:path>
            </a:pathLst>
          </a:custGeom>
          <a:noFill/>
          <a:ln w="12699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7115" name="object 12"/>
          <p:cNvSpPr txBox="1">
            <a:spLocks noChangeArrowheads="1"/>
          </p:cNvSpPr>
          <p:nvPr/>
        </p:nvSpPr>
        <p:spPr bwMode="auto">
          <a:xfrm>
            <a:off x="2911475" y="1782763"/>
            <a:ext cx="103188" cy="24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ts val="1913"/>
              </a:lnSpc>
            </a:pPr>
            <a:r>
              <a:rPr lang="th-TH" sz="1600" i="1">
                <a:solidFill>
                  <a:srgbClr val="006FC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endParaRPr lang="th-TH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35138" y="1893888"/>
            <a:ext cx="5781675" cy="4206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tabLst>
                <a:tab pos="852805" algn="l"/>
                <a:tab pos="1194435" algn="l"/>
              </a:tabLst>
              <a:defRPr/>
            </a:pPr>
            <a:r>
              <a:rPr sz="2400" i="1" dirty="0">
                <a:solidFill>
                  <a:srgbClr val="006FC0"/>
                </a:solidFill>
                <a:latin typeface="Times New Roman"/>
                <a:cs typeface="Times New Roman"/>
              </a:rPr>
              <a:t>d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(</a:t>
            </a:r>
            <a:r>
              <a:rPr sz="2400" i="1" dirty="0">
                <a:solidFill>
                  <a:srgbClr val="006FC0"/>
                </a:solidFill>
                <a:latin typeface="Times New Roman"/>
                <a:cs typeface="Times New Roman"/>
              </a:rPr>
              <a:t>x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,</a:t>
            </a:r>
            <a:r>
              <a:rPr sz="2400" i="1" dirty="0">
                <a:solidFill>
                  <a:srgbClr val="006FC0"/>
                </a:solidFill>
                <a:latin typeface="Times New Roman"/>
                <a:cs typeface="Times New Roman"/>
              </a:rPr>
              <a:t>y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)	=	</a:t>
            </a:r>
            <a:r>
              <a:rPr sz="2400" dirty="0">
                <a:solidFill>
                  <a:srgbClr val="006FC0"/>
                </a:solidFill>
                <a:latin typeface="Symbol"/>
                <a:cs typeface="Symbol"/>
              </a:rPr>
              <a:t></a:t>
            </a:r>
            <a:r>
              <a:rPr sz="2400" i="1" dirty="0">
                <a:solidFill>
                  <a:srgbClr val="006FC0"/>
                </a:solidFill>
                <a:latin typeface="Times New Roman"/>
                <a:cs typeface="Times New Roman"/>
              </a:rPr>
              <a:t>|x</a:t>
            </a:r>
            <a:r>
              <a:rPr sz="2400" baseline="-20833" dirty="0">
                <a:solidFill>
                  <a:srgbClr val="006FC0"/>
                </a:solidFill>
                <a:latin typeface="Times New Roman"/>
                <a:cs typeface="Times New Roman"/>
              </a:rPr>
              <a:t>1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– </a:t>
            </a:r>
            <a:r>
              <a:rPr sz="2400" i="1" dirty="0">
                <a:solidFill>
                  <a:srgbClr val="006FC0"/>
                </a:solidFill>
                <a:latin typeface="Times New Roman"/>
                <a:cs typeface="Times New Roman"/>
              </a:rPr>
              <a:t>y</a:t>
            </a:r>
            <a:r>
              <a:rPr sz="2400" baseline="-20833" dirty="0">
                <a:solidFill>
                  <a:srgbClr val="006FC0"/>
                </a:solidFill>
                <a:latin typeface="Times New Roman"/>
                <a:cs typeface="Times New Roman"/>
              </a:rPr>
              <a:t>1</a:t>
            </a:r>
            <a:r>
              <a:rPr sz="2400" i="1" dirty="0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r>
              <a:rPr sz="2400" i="1" baseline="24305" dirty="0">
                <a:solidFill>
                  <a:srgbClr val="006FC0"/>
                </a:solidFill>
                <a:latin typeface="Times New Roman"/>
                <a:cs typeface="Times New Roman"/>
              </a:rPr>
              <a:t>p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+ </a:t>
            </a:r>
            <a:r>
              <a:rPr sz="2400" i="1" dirty="0">
                <a:solidFill>
                  <a:srgbClr val="006FC0"/>
                </a:solidFill>
                <a:latin typeface="Times New Roman"/>
                <a:cs typeface="Times New Roman"/>
              </a:rPr>
              <a:t>|x</a:t>
            </a:r>
            <a:r>
              <a:rPr sz="2400" baseline="-20833" dirty="0">
                <a:solidFill>
                  <a:srgbClr val="006FC0"/>
                </a:solidFill>
                <a:latin typeface="Times New Roman"/>
                <a:cs typeface="Times New Roman"/>
              </a:rPr>
              <a:t>2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– </a:t>
            </a:r>
            <a:r>
              <a:rPr sz="2400" i="1" dirty="0">
                <a:solidFill>
                  <a:srgbClr val="006FC0"/>
                </a:solidFill>
                <a:latin typeface="Times New Roman"/>
                <a:cs typeface="Times New Roman"/>
              </a:rPr>
              <a:t>y</a:t>
            </a:r>
            <a:r>
              <a:rPr sz="2400" baseline="-20833" dirty="0">
                <a:solidFill>
                  <a:srgbClr val="006FC0"/>
                </a:solidFill>
                <a:latin typeface="Times New Roman"/>
                <a:cs typeface="Times New Roman"/>
              </a:rPr>
              <a:t>2</a:t>
            </a:r>
            <a:r>
              <a:rPr sz="2400" i="1" dirty="0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r>
              <a:rPr sz="2400" i="1" baseline="24305" dirty="0">
                <a:solidFill>
                  <a:srgbClr val="006FC0"/>
                </a:solidFill>
                <a:latin typeface="Times New Roman"/>
                <a:cs typeface="Times New Roman"/>
              </a:rPr>
              <a:t>p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+ … + </a:t>
            </a:r>
            <a:r>
              <a:rPr sz="2400" i="1" dirty="0">
                <a:solidFill>
                  <a:srgbClr val="006FC0"/>
                </a:solidFill>
                <a:latin typeface="Times New Roman"/>
                <a:cs typeface="Times New Roman"/>
              </a:rPr>
              <a:t>|x</a:t>
            </a:r>
            <a:r>
              <a:rPr sz="2400" i="1" baseline="-20833" dirty="0">
                <a:solidFill>
                  <a:srgbClr val="006FC0"/>
                </a:solidFill>
                <a:latin typeface="Times New Roman"/>
                <a:cs typeface="Times New Roman"/>
              </a:rPr>
              <a:t>d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–</a:t>
            </a:r>
            <a:r>
              <a:rPr sz="2400" spc="-15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6FC0"/>
                </a:solidFill>
                <a:latin typeface="Times New Roman"/>
                <a:cs typeface="Times New Roman"/>
              </a:rPr>
              <a:t>y</a:t>
            </a:r>
            <a:r>
              <a:rPr sz="2400" i="1" baseline="-20833" dirty="0">
                <a:solidFill>
                  <a:srgbClr val="006FC0"/>
                </a:solidFill>
                <a:latin typeface="Times New Roman"/>
                <a:cs typeface="Times New Roman"/>
              </a:rPr>
              <a:t>d</a:t>
            </a:r>
            <a:r>
              <a:rPr sz="2400" i="1" dirty="0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r>
              <a:rPr sz="2400" i="1" baseline="24305" dirty="0">
                <a:solidFill>
                  <a:srgbClr val="006FC0"/>
                </a:solidFill>
                <a:latin typeface="Times New Roman"/>
                <a:cs typeface="Times New Roman"/>
              </a:rPr>
              <a:t>p</a:t>
            </a:r>
            <a:endParaRPr sz="2400" baseline="24305">
              <a:latin typeface="Times New Roman"/>
              <a:cs typeface="Times New Roman"/>
            </a:endParaRPr>
          </a:p>
        </p:txBody>
      </p:sp>
      <p:sp>
        <p:nvSpPr>
          <p:cNvPr id="47117" name="object 14"/>
          <p:cNvSpPr>
            <a:spLocks/>
          </p:cNvSpPr>
          <p:nvPr/>
        </p:nvSpPr>
        <p:spPr bwMode="auto">
          <a:xfrm>
            <a:off x="3079750" y="1911350"/>
            <a:ext cx="4492625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491964" y="0"/>
              </a:cxn>
            </a:cxnLst>
            <a:rect l="0" t="0" r="r" b="b"/>
            <a:pathLst>
              <a:path w="4491990">
                <a:moveTo>
                  <a:pt x="0" y="0"/>
                </a:moveTo>
                <a:lnTo>
                  <a:pt x="4491964" y="0"/>
                </a:lnTo>
              </a:path>
            </a:pathLst>
          </a:custGeom>
          <a:noFill/>
          <a:ln w="1270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" name="object 15"/>
          <p:cNvSpPr txBox="1"/>
          <p:nvPr/>
        </p:nvSpPr>
        <p:spPr>
          <a:xfrm>
            <a:off x="536575" y="2871788"/>
            <a:ext cx="6969125" cy="23844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Special</a:t>
            </a:r>
            <a:r>
              <a:rPr sz="2400" spc="-8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cases:</a:t>
            </a:r>
            <a:endParaRPr sz="24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34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i="1" spc="-5" dirty="0">
                <a:latin typeface="Times New Roman"/>
                <a:cs typeface="Times New Roman"/>
              </a:rPr>
              <a:t>p </a:t>
            </a:r>
            <a:r>
              <a:rPr sz="2000" spc="-5" dirty="0">
                <a:latin typeface="Times New Roman"/>
                <a:cs typeface="Times New Roman"/>
              </a:rPr>
              <a:t>= 1</a:t>
            </a:r>
            <a:r>
              <a:rPr sz="2000" spc="-5" dirty="0">
                <a:latin typeface="Tahoma"/>
                <a:cs typeface="Tahoma"/>
              </a:rPr>
              <a:t>: Manhattan</a:t>
            </a:r>
            <a:r>
              <a:rPr sz="2000" spc="-55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distance</a:t>
            </a:r>
            <a:endParaRPr sz="2000">
              <a:latin typeface="Tahoma"/>
              <a:cs typeface="Tahoma"/>
            </a:endParaRPr>
          </a:p>
          <a:p>
            <a:pPr marL="1197610" fontAlgn="auto">
              <a:spcBef>
                <a:spcPts val="940"/>
              </a:spcBef>
              <a:spcAft>
                <a:spcPts val="0"/>
              </a:spcAft>
              <a:tabLst>
                <a:tab pos="2051050" algn="l"/>
                <a:tab pos="2374900" algn="l"/>
              </a:tabLst>
              <a:defRPr/>
            </a:pPr>
            <a:r>
              <a:rPr sz="2400" i="1" dirty="0">
                <a:solidFill>
                  <a:srgbClr val="006FC0"/>
                </a:solidFill>
                <a:latin typeface="Times New Roman"/>
                <a:cs typeface="Times New Roman"/>
              </a:rPr>
              <a:t>d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(</a:t>
            </a:r>
            <a:r>
              <a:rPr sz="2400" i="1" dirty="0">
                <a:solidFill>
                  <a:srgbClr val="006FC0"/>
                </a:solidFill>
                <a:latin typeface="Times New Roman"/>
                <a:cs typeface="Times New Roman"/>
              </a:rPr>
              <a:t>x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,</a:t>
            </a:r>
            <a:r>
              <a:rPr sz="2400" i="1" dirty="0">
                <a:solidFill>
                  <a:srgbClr val="006FC0"/>
                </a:solidFill>
                <a:latin typeface="Times New Roman"/>
                <a:cs typeface="Times New Roman"/>
              </a:rPr>
              <a:t>y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)	=	</a:t>
            </a:r>
            <a:r>
              <a:rPr sz="2400" i="1" dirty="0">
                <a:solidFill>
                  <a:srgbClr val="006FC0"/>
                </a:solidFill>
                <a:latin typeface="Times New Roman"/>
                <a:cs typeface="Times New Roman"/>
              </a:rPr>
              <a:t>|x</a:t>
            </a:r>
            <a:r>
              <a:rPr sz="2400" baseline="-20833" dirty="0">
                <a:solidFill>
                  <a:srgbClr val="006FC0"/>
                </a:solidFill>
                <a:latin typeface="Times New Roman"/>
                <a:cs typeface="Times New Roman"/>
              </a:rPr>
              <a:t>1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– </a:t>
            </a:r>
            <a:r>
              <a:rPr sz="2400" i="1" dirty="0">
                <a:solidFill>
                  <a:srgbClr val="006FC0"/>
                </a:solidFill>
                <a:latin typeface="Times New Roman"/>
                <a:cs typeface="Times New Roman"/>
              </a:rPr>
              <a:t>y</a:t>
            </a:r>
            <a:r>
              <a:rPr sz="2400" baseline="-20833" dirty="0">
                <a:solidFill>
                  <a:srgbClr val="006FC0"/>
                </a:solidFill>
                <a:latin typeface="Times New Roman"/>
                <a:cs typeface="Times New Roman"/>
              </a:rPr>
              <a:t>1</a:t>
            </a:r>
            <a:r>
              <a:rPr sz="2400" i="1" dirty="0">
                <a:solidFill>
                  <a:srgbClr val="006FC0"/>
                </a:solidFill>
                <a:latin typeface="Times New Roman"/>
                <a:cs typeface="Times New Roman"/>
              </a:rPr>
              <a:t>|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+ </a:t>
            </a:r>
            <a:r>
              <a:rPr sz="2400" i="1" dirty="0">
                <a:solidFill>
                  <a:srgbClr val="006FC0"/>
                </a:solidFill>
                <a:latin typeface="Times New Roman"/>
                <a:cs typeface="Times New Roman"/>
              </a:rPr>
              <a:t>|x</a:t>
            </a:r>
            <a:r>
              <a:rPr sz="2400" baseline="-20833" dirty="0">
                <a:solidFill>
                  <a:srgbClr val="006FC0"/>
                </a:solidFill>
                <a:latin typeface="Times New Roman"/>
                <a:cs typeface="Times New Roman"/>
              </a:rPr>
              <a:t>2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– </a:t>
            </a:r>
            <a:r>
              <a:rPr sz="2400" i="1" dirty="0">
                <a:solidFill>
                  <a:srgbClr val="006FC0"/>
                </a:solidFill>
                <a:latin typeface="Times New Roman"/>
                <a:cs typeface="Times New Roman"/>
              </a:rPr>
              <a:t>y</a:t>
            </a:r>
            <a:r>
              <a:rPr sz="2400" baseline="-20833" dirty="0">
                <a:solidFill>
                  <a:srgbClr val="006FC0"/>
                </a:solidFill>
                <a:latin typeface="Times New Roman"/>
                <a:cs typeface="Times New Roman"/>
              </a:rPr>
              <a:t>2</a:t>
            </a:r>
            <a:r>
              <a:rPr sz="2400" i="1" dirty="0">
                <a:solidFill>
                  <a:srgbClr val="006FC0"/>
                </a:solidFill>
                <a:latin typeface="Times New Roman"/>
                <a:cs typeface="Times New Roman"/>
              </a:rPr>
              <a:t>|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+ … + </a:t>
            </a:r>
            <a:r>
              <a:rPr sz="2400" i="1" dirty="0">
                <a:solidFill>
                  <a:srgbClr val="006FC0"/>
                </a:solidFill>
                <a:latin typeface="Times New Roman"/>
                <a:cs typeface="Times New Roman"/>
              </a:rPr>
              <a:t>|x</a:t>
            </a:r>
            <a:r>
              <a:rPr sz="2400" i="1" baseline="-20833" dirty="0">
                <a:solidFill>
                  <a:srgbClr val="006FC0"/>
                </a:solidFill>
                <a:latin typeface="Times New Roman"/>
                <a:cs typeface="Times New Roman"/>
              </a:rPr>
              <a:t>d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–</a:t>
            </a:r>
            <a:r>
              <a:rPr sz="2400" spc="-1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6FC0"/>
                </a:solidFill>
                <a:latin typeface="Times New Roman"/>
                <a:cs typeface="Times New Roman"/>
              </a:rPr>
              <a:t>y</a:t>
            </a:r>
            <a:r>
              <a:rPr sz="2400" i="1" baseline="-20833" dirty="0">
                <a:solidFill>
                  <a:srgbClr val="006FC0"/>
                </a:solidFill>
                <a:latin typeface="Times New Roman"/>
                <a:cs typeface="Times New Roman"/>
              </a:rPr>
              <a:t>d</a:t>
            </a:r>
            <a:r>
              <a:rPr sz="2400" i="1" dirty="0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endParaRPr sz="2400">
              <a:latin typeface="Times New Roman"/>
              <a:cs typeface="Times New Roman"/>
            </a:endParaRPr>
          </a:p>
          <a:p>
            <a:pPr marL="755650" lvl="1" indent="-285750" fontAlgn="auto">
              <a:spcBef>
                <a:spcPts val="242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i="1" spc="-5" dirty="0">
                <a:latin typeface="Times New Roman"/>
                <a:cs typeface="Times New Roman"/>
              </a:rPr>
              <a:t>p </a:t>
            </a:r>
            <a:r>
              <a:rPr sz="2000" spc="-5" dirty="0">
                <a:latin typeface="Times New Roman"/>
                <a:cs typeface="Times New Roman"/>
              </a:rPr>
              <a:t>= 2</a:t>
            </a:r>
            <a:r>
              <a:rPr sz="2000" spc="-5" dirty="0">
                <a:latin typeface="Tahoma"/>
                <a:cs typeface="Tahoma"/>
              </a:rPr>
              <a:t>: Euclidean</a:t>
            </a:r>
            <a:r>
              <a:rPr sz="2000" spc="-40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distance</a:t>
            </a:r>
            <a:endParaRPr sz="2000">
              <a:latin typeface="Tahoma"/>
              <a:cs typeface="Tahoma"/>
            </a:endParaRPr>
          </a:p>
          <a:p>
            <a:pPr marL="1191895" fontAlgn="auto">
              <a:spcBef>
                <a:spcPts val="1010"/>
              </a:spcBef>
              <a:spcAft>
                <a:spcPts val="0"/>
              </a:spcAft>
              <a:tabLst>
                <a:tab pos="2045335" algn="l"/>
                <a:tab pos="2369185" algn="l"/>
              </a:tabLst>
              <a:defRPr/>
            </a:pPr>
            <a:r>
              <a:rPr sz="2400" i="1" dirty="0">
                <a:solidFill>
                  <a:srgbClr val="006FC0"/>
                </a:solidFill>
                <a:latin typeface="Times New Roman"/>
                <a:cs typeface="Times New Roman"/>
              </a:rPr>
              <a:t>d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(</a:t>
            </a:r>
            <a:r>
              <a:rPr sz="2400" i="1" dirty="0">
                <a:solidFill>
                  <a:srgbClr val="006FC0"/>
                </a:solidFill>
                <a:latin typeface="Times New Roman"/>
                <a:cs typeface="Times New Roman"/>
              </a:rPr>
              <a:t>x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,</a:t>
            </a:r>
            <a:r>
              <a:rPr sz="2400" i="1" dirty="0">
                <a:solidFill>
                  <a:srgbClr val="006FC0"/>
                </a:solidFill>
                <a:latin typeface="Times New Roman"/>
                <a:cs typeface="Times New Roman"/>
              </a:rPr>
              <a:t>y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)	=	</a:t>
            </a:r>
            <a:r>
              <a:rPr sz="2400" dirty="0">
                <a:solidFill>
                  <a:srgbClr val="006FC0"/>
                </a:solidFill>
                <a:latin typeface="Symbol"/>
                <a:cs typeface="Symbol"/>
              </a:rPr>
              <a:t></a:t>
            </a:r>
            <a:r>
              <a:rPr sz="2400" i="1" dirty="0">
                <a:solidFill>
                  <a:srgbClr val="006FC0"/>
                </a:solidFill>
                <a:latin typeface="Times New Roman"/>
                <a:cs typeface="Times New Roman"/>
              </a:rPr>
              <a:t>|x</a:t>
            </a:r>
            <a:r>
              <a:rPr sz="2400" baseline="-20833" dirty="0">
                <a:solidFill>
                  <a:srgbClr val="006FC0"/>
                </a:solidFill>
                <a:latin typeface="Times New Roman"/>
                <a:cs typeface="Times New Roman"/>
              </a:rPr>
              <a:t>1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– </a:t>
            </a:r>
            <a:r>
              <a:rPr sz="2400" i="1" dirty="0">
                <a:solidFill>
                  <a:srgbClr val="006FC0"/>
                </a:solidFill>
                <a:latin typeface="Times New Roman"/>
                <a:cs typeface="Times New Roman"/>
              </a:rPr>
              <a:t>y</a:t>
            </a:r>
            <a:r>
              <a:rPr sz="2400" baseline="-20833" dirty="0">
                <a:solidFill>
                  <a:srgbClr val="006FC0"/>
                </a:solidFill>
                <a:latin typeface="Times New Roman"/>
                <a:cs typeface="Times New Roman"/>
              </a:rPr>
              <a:t>1</a:t>
            </a:r>
            <a:r>
              <a:rPr sz="2400" i="1" dirty="0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r>
              <a:rPr sz="2400" baseline="24305" dirty="0">
                <a:solidFill>
                  <a:srgbClr val="006FC0"/>
                </a:solidFill>
                <a:latin typeface="Times New Roman"/>
                <a:cs typeface="Times New Roman"/>
              </a:rPr>
              <a:t>2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+ </a:t>
            </a:r>
            <a:r>
              <a:rPr sz="2400" i="1" dirty="0">
                <a:solidFill>
                  <a:srgbClr val="006FC0"/>
                </a:solidFill>
                <a:latin typeface="Times New Roman"/>
                <a:cs typeface="Times New Roman"/>
              </a:rPr>
              <a:t>|x</a:t>
            </a:r>
            <a:r>
              <a:rPr sz="2400" baseline="-20833" dirty="0">
                <a:solidFill>
                  <a:srgbClr val="006FC0"/>
                </a:solidFill>
                <a:latin typeface="Times New Roman"/>
                <a:cs typeface="Times New Roman"/>
              </a:rPr>
              <a:t>2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– </a:t>
            </a:r>
            <a:r>
              <a:rPr sz="2400" i="1" dirty="0">
                <a:solidFill>
                  <a:srgbClr val="006FC0"/>
                </a:solidFill>
                <a:latin typeface="Times New Roman"/>
                <a:cs typeface="Times New Roman"/>
              </a:rPr>
              <a:t>y</a:t>
            </a:r>
            <a:r>
              <a:rPr sz="2400" baseline="-20833" dirty="0">
                <a:solidFill>
                  <a:srgbClr val="006FC0"/>
                </a:solidFill>
                <a:latin typeface="Times New Roman"/>
                <a:cs typeface="Times New Roman"/>
              </a:rPr>
              <a:t>2</a:t>
            </a:r>
            <a:r>
              <a:rPr sz="2400" i="1" dirty="0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r>
              <a:rPr sz="2400" baseline="24305" dirty="0">
                <a:solidFill>
                  <a:srgbClr val="006FC0"/>
                </a:solidFill>
                <a:latin typeface="Times New Roman"/>
                <a:cs typeface="Times New Roman"/>
              </a:rPr>
              <a:t>2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+ … + </a:t>
            </a:r>
            <a:r>
              <a:rPr sz="2400" i="1" dirty="0">
                <a:solidFill>
                  <a:srgbClr val="006FC0"/>
                </a:solidFill>
                <a:latin typeface="Times New Roman"/>
                <a:cs typeface="Times New Roman"/>
              </a:rPr>
              <a:t>|x</a:t>
            </a:r>
            <a:r>
              <a:rPr sz="2400" i="1" baseline="-20833" dirty="0">
                <a:solidFill>
                  <a:srgbClr val="006FC0"/>
                </a:solidFill>
                <a:latin typeface="Times New Roman"/>
                <a:cs typeface="Times New Roman"/>
              </a:rPr>
              <a:t>d </a:t>
            </a:r>
            <a:r>
              <a:rPr sz="2400" dirty="0">
                <a:solidFill>
                  <a:srgbClr val="006FC0"/>
                </a:solidFill>
                <a:latin typeface="Times New Roman"/>
                <a:cs typeface="Times New Roman"/>
              </a:rPr>
              <a:t>–</a:t>
            </a:r>
            <a:r>
              <a:rPr sz="2400" spc="-15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6FC0"/>
                </a:solidFill>
                <a:latin typeface="Times New Roman"/>
                <a:cs typeface="Times New Roman"/>
              </a:rPr>
              <a:t>y</a:t>
            </a:r>
            <a:r>
              <a:rPr sz="2400" i="1" baseline="-20833" dirty="0">
                <a:solidFill>
                  <a:srgbClr val="006FC0"/>
                </a:solidFill>
                <a:latin typeface="Times New Roman"/>
                <a:cs typeface="Times New Roman"/>
              </a:rPr>
              <a:t>d</a:t>
            </a:r>
            <a:r>
              <a:rPr sz="2400" i="1" dirty="0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r>
              <a:rPr sz="2400" baseline="24305" dirty="0">
                <a:solidFill>
                  <a:srgbClr val="006FC0"/>
                </a:solidFill>
                <a:latin typeface="Times New Roman"/>
                <a:cs typeface="Times New Roman"/>
              </a:rPr>
              <a:t>2</a:t>
            </a:r>
            <a:endParaRPr sz="2400" baseline="24305">
              <a:latin typeface="Times New Roman"/>
              <a:cs typeface="Times New Roman"/>
            </a:endParaRPr>
          </a:p>
        </p:txBody>
      </p:sp>
      <p:sp>
        <p:nvSpPr>
          <p:cNvPr id="47119" name="object 16"/>
          <p:cNvSpPr>
            <a:spLocks/>
          </p:cNvSpPr>
          <p:nvPr/>
        </p:nvSpPr>
        <p:spPr bwMode="auto">
          <a:xfrm>
            <a:off x="3063875" y="4840288"/>
            <a:ext cx="4429125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429150" y="0"/>
              </a:cxn>
            </a:cxnLst>
            <a:rect l="0" t="0" r="r" b="b"/>
            <a:pathLst>
              <a:path w="4429759">
                <a:moveTo>
                  <a:pt x="0" y="0"/>
                </a:moveTo>
                <a:lnTo>
                  <a:pt x="4429150" y="0"/>
                </a:lnTo>
              </a:path>
            </a:pathLst>
          </a:custGeom>
          <a:noFill/>
          <a:ln w="1270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7" name="object 17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2: </a:t>
            </a:r>
            <a:r>
              <a:rPr dirty="0">
                <a:latin typeface="Tahoma"/>
                <a:cs typeface="Tahoma"/>
              </a:rPr>
              <a:t>Basic </a:t>
            </a:r>
            <a:r>
              <a:rPr spc="-5" dirty="0">
                <a:latin typeface="Tahoma"/>
                <a:cs typeface="Tahoma"/>
              </a:rPr>
              <a:t>Data Mining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Techniques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335963" y="6492875"/>
            <a:ext cx="187325" cy="1539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000" b="1" spc="-5" dirty="0">
                <a:solidFill>
                  <a:srgbClr val="1F487C"/>
                </a:solidFill>
                <a:latin typeface="Tahoma"/>
                <a:cs typeface="Tahoma"/>
              </a:rPr>
              <a:t>40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16013"/>
            <a:ext cx="7593013" cy="39862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Clr>
                <a:srgbClr val="006FC0"/>
              </a:buClr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solidFill>
                  <a:srgbClr val="006FC0"/>
                </a:solidFill>
                <a:latin typeface="Tahoma" pitchFamily="34" charset="0"/>
                <a:cs typeface="Tahoma" pitchFamily="34" charset="0"/>
              </a:rPr>
              <a:t>Classification</a:t>
            </a:r>
            <a:endParaRPr lang="th-TH" sz="2400">
              <a:latin typeface="Tahoma" pitchFamily="34" charset="0"/>
              <a:cs typeface="Tahoma" pitchFamily="34" charset="0"/>
            </a:endParaRPr>
          </a:p>
          <a:p>
            <a:pPr marL="755650" lvl="1" indent="-285750">
              <a:spcBef>
                <a:spcPts val="475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Supervised </a:t>
            </a:r>
            <a:r>
              <a:rPr lang="th-TH" sz="2000">
                <a:latin typeface="Tahoma" pitchFamily="34" charset="0"/>
                <a:cs typeface="Tahoma" pitchFamily="34" charset="0"/>
              </a:rPr>
              <a:t>learning</a:t>
            </a:r>
          </a:p>
          <a:p>
            <a:pPr marL="755650" lvl="1" indent="-285750">
              <a:spcBef>
                <a:spcPts val="475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Human-defined </a:t>
            </a:r>
            <a:r>
              <a:rPr lang="th-TH" sz="2000">
                <a:latin typeface="Tahoma" pitchFamily="34" charset="0"/>
                <a:cs typeface="Tahoma" pitchFamily="34" charset="0"/>
              </a:rPr>
              <a:t>classes as input to the algorithm</a:t>
            </a:r>
          </a:p>
          <a:p>
            <a:pPr marL="755650" lvl="1" indent="-285750">
              <a:buFontTx/>
              <a:buChar char="–"/>
              <a:tabLst>
                <a:tab pos="354013" algn="l"/>
                <a:tab pos="355600" algn="l"/>
              </a:tabLst>
            </a:pPr>
            <a:endParaRPr lang="th-TH" sz="20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spcBef>
                <a:spcPts val="1725"/>
              </a:spcBef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solidFill>
                  <a:srgbClr val="006FC0"/>
                </a:solidFill>
                <a:latin typeface="Tahoma" pitchFamily="34" charset="0"/>
                <a:cs typeface="Tahoma" pitchFamily="34" charset="0"/>
              </a:rPr>
              <a:t>Clustering</a:t>
            </a:r>
            <a:endParaRPr lang="th-TH" sz="2400">
              <a:latin typeface="Tahoma" pitchFamily="34" charset="0"/>
              <a:cs typeface="Tahoma" pitchFamily="34" charset="0"/>
            </a:endParaRPr>
          </a:p>
          <a:p>
            <a:pPr marL="755650" lvl="1" indent="-285750">
              <a:spcBef>
                <a:spcPts val="475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Unsupervised </a:t>
            </a:r>
            <a:r>
              <a:rPr lang="th-TH" sz="2000">
                <a:latin typeface="Tahoma" pitchFamily="34" charset="0"/>
                <a:cs typeface="Tahoma" pitchFamily="34" charset="0"/>
              </a:rPr>
              <a:t>learning</a:t>
            </a:r>
          </a:p>
          <a:p>
            <a:pPr marL="755650" lvl="1" indent="-285750">
              <a:spcBef>
                <a:spcPts val="475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Inferred </a:t>
            </a:r>
            <a:r>
              <a:rPr lang="th-TH" sz="2000">
                <a:latin typeface="Tahoma" pitchFamily="34" charset="0"/>
                <a:cs typeface="Tahoma" pitchFamily="34" charset="0"/>
              </a:rPr>
              <a:t>classes from the data without human input</a:t>
            </a:r>
          </a:p>
          <a:p>
            <a:pPr marL="755650" lvl="1" indent="-285750">
              <a:spcBef>
                <a:spcPts val="475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However, there are many ways of influencing the outcome of  clustering</a:t>
            </a:r>
          </a:p>
          <a:p>
            <a:pPr marL="1155700" lvl="2" indent="-228600">
              <a:spcBef>
                <a:spcPts val="425"/>
              </a:spcBef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1800">
                <a:latin typeface="Tahoma" pitchFamily="34" charset="0"/>
                <a:cs typeface="Tahoma" pitchFamily="34" charset="0"/>
              </a:rPr>
              <a:t>e.g., number of clusters, similarity measure, representation of  objects, …</a:t>
            </a:r>
          </a:p>
        </p:txBody>
      </p:sp>
      <p:sp>
        <p:nvSpPr>
          <p:cNvPr id="48130" name="object 3"/>
          <p:cNvSpPr>
            <a:spLocks noChangeArrowheads="1"/>
          </p:cNvSpPr>
          <p:nvPr/>
        </p:nvSpPr>
        <p:spPr bwMode="auto">
          <a:xfrm>
            <a:off x="258763" y="254000"/>
            <a:ext cx="6929437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spc="-5" dirty="0"/>
              <a:t>Classification vs.</a:t>
            </a:r>
            <a:r>
              <a:rPr sz="3600" spc="-35" dirty="0"/>
              <a:t> </a:t>
            </a:r>
            <a:r>
              <a:rPr sz="3600" spc="-5" dirty="0"/>
              <a:t>Clustering</a:t>
            </a:r>
            <a:endParaRPr sz="3600"/>
          </a:p>
        </p:txBody>
      </p:sp>
      <p:sp>
        <p:nvSpPr>
          <p:cNvPr id="5" name="object 5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2: </a:t>
            </a:r>
            <a:r>
              <a:rPr dirty="0">
                <a:latin typeface="Tahoma"/>
                <a:cs typeface="Tahoma"/>
              </a:rPr>
              <a:t>Basic </a:t>
            </a:r>
            <a:r>
              <a:rPr spc="-5" dirty="0">
                <a:latin typeface="Tahoma"/>
                <a:cs typeface="Tahoma"/>
              </a:rPr>
              <a:t>Data Mining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Techniques</a:t>
            </a:r>
          </a:p>
        </p:txBody>
      </p:sp>
      <p:sp>
        <p:nvSpPr>
          <p:cNvPr id="48133" name="object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4F474A16-5D88-4D78-AD6C-3D4625FF1D5C}" type="slidenum">
              <a:rPr lang="th-TH"/>
              <a:pPr marL="25400"/>
              <a:t>41</a:t>
            </a:fld>
            <a:endParaRPr lang="th-TH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16013"/>
            <a:ext cx="7856538" cy="37528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Clr>
                <a:srgbClr val="006FC0"/>
              </a:buClr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solidFill>
                  <a:srgbClr val="006FC0"/>
                </a:solidFill>
                <a:latin typeface="Tahoma" pitchFamily="34" charset="0"/>
                <a:cs typeface="Tahoma" pitchFamily="34" charset="0"/>
              </a:rPr>
              <a:t>Flat clustering</a:t>
            </a:r>
            <a:endParaRPr lang="th-TH" sz="2400">
              <a:latin typeface="Tahoma" pitchFamily="34" charset="0"/>
              <a:cs typeface="Tahoma" pitchFamily="34" charset="0"/>
            </a:endParaRPr>
          </a:p>
          <a:p>
            <a:pPr marL="755650" lvl="1" indent="-285750">
              <a:spcBef>
                <a:spcPts val="475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Usually start with a random (partial) partitioning of objects into  groups</a:t>
            </a:r>
          </a:p>
          <a:p>
            <a:pPr marL="755650" lvl="1" indent="-285750">
              <a:spcBef>
                <a:spcPts val="475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Refine iteratively</a:t>
            </a:r>
          </a:p>
          <a:p>
            <a:pPr marL="755650" lvl="1" indent="-285750">
              <a:spcBef>
                <a:spcPts val="375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e.g., </a:t>
            </a:r>
            <a:r>
              <a:rPr lang="th-TH" sz="2100" i="1">
                <a:latin typeface="Tahoma" pitchFamily="34" charset="0"/>
                <a:cs typeface="Tahoma" pitchFamily="34" charset="0"/>
              </a:rPr>
              <a:t>K</a:t>
            </a:r>
            <a:r>
              <a:rPr lang="th-TH" sz="2000">
                <a:latin typeface="Tahoma" pitchFamily="34" charset="0"/>
                <a:cs typeface="Tahoma" pitchFamily="34" charset="0"/>
              </a:rPr>
              <a:t>-means algorithm</a:t>
            </a:r>
          </a:p>
          <a:p>
            <a:pPr marL="755650" lvl="1" indent="-285750">
              <a:buFont typeface="Arial" charset="0"/>
              <a:buChar char="–"/>
              <a:tabLst>
                <a:tab pos="354013" algn="l"/>
                <a:tab pos="355600" algn="l"/>
              </a:tabLst>
            </a:pPr>
            <a:endParaRPr lang="th-TH" sz="21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spcBef>
                <a:spcPts val="1588"/>
              </a:spcBef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solidFill>
                  <a:srgbClr val="006FC0"/>
                </a:solidFill>
                <a:latin typeface="Tahoma" pitchFamily="34" charset="0"/>
                <a:cs typeface="Tahoma" pitchFamily="34" charset="0"/>
              </a:rPr>
              <a:t>Hierarchical clustering</a:t>
            </a:r>
            <a:endParaRPr lang="th-TH" sz="2400">
              <a:latin typeface="Tahoma" pitchFamily="34" charset="0"/>
              <a:cs typeface="Tahoma" pitchFamily="34" charset="0"/>
            </a:endParaRPr>
          </a:p>
          <a:p>
            <a:pPr marL="755650" lvl="1" indent="-285750">
              <a:spcBef>
                <a:spcPts val="488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Create a hierarchy</a:t>
            </a:r>
          </a:p>
          <a:p>
            <a:pPr marL="755650" lvl="1" indent="-285750">
              <a:spcBef>
                <a:spcPts val="475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Top-down, divisive</a:t>
            </a:r>
          </a:p>
          <a:p>
            <a:pPr marL="755650" lvl="1" indent="-285750">
              <a:spcBef>
                <a:spcPts val="475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Bottom-up, agglomerative</a:t>
            </a:r>
          </a:p>
        </p:txBody>
      </p:sp>
      <p:sp>
        <p:nvSpPr>
          <p:cNvPr id="49154" name="object 3"/>
          <p:cNvSpPr>
            <a:spLocks noChangeArrowheads="1"/>
          </p:cNvSpPr>
          <p:nvPr/>
        </p:nvSpPr>
        <p:spPr bwMode="auto">
          <a:xfrm>
            <a:off x="258763" y="254000"/>
            <a:ext cx="7627937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spc="-5" dirty="0"/>
              <a:t>Flat vs. Hierarchical</a:t>
            </a:r>
            <a:r>
              <a:rPr sz="3600" spc="-50" dirty="0"/>
              <a:t> </a:t>
            </a:r>
            <a:r>
              <a:rPr sz="3600" spc="-5" dirty="0"/>
              <a:t>Clustering</a:t>
            </a:r>
            <a:endParaRPr sz="3600"/>
          </a:p>
        </p:txBody>
      </p:sp>
      <p:sp>
        <p:nvSpPr>
          <p:cNvPr id="5" name="object 5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2: </a:t>
            </a:r>
            <a:r>
              <a:rPr dirty="0">
                <a:latin typeface="Tahoma"/>
                <a:cs typeface="Tahoma"/>
              </a:rPr>
              <a:t>Basic </a:t>
            </a:r>
            <a:r>
              <a:rPr spc="-5" dirty="0">
                <a:latin typeface="Tahoma"/>
                <a:cs typeface="Tahoma"/>
              </a:rPr>
              <a:t>Data Mining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Techniques</a:t>
            </a:r>
          </a:p>
        </p:txBody>
      </p:sp>
      <p:sp>
        <p:nvSpPr>
          <p:cNvPr id="49157" name="object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DEE3E6F1-B309-4600-9503-AA207FBEF7B7}" type="slidenum">
              <a:rPr lang="th-TH"/>
              <a:pPr marL="25400"/>
              <a:t>42</a:t>
            </a:fld>
            <a:endParaRPr lang="th-TH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16013"/>
            <a:ext cx="7593013" cy="40830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Clr>
                <a:srgbClr val="006FC0"/>
              </a:buClr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solidFill>
                  <a:srgbClr val="006FC0"/>
                </a:solidFill>
                <a:latin typeface="Tahoma" pitchFamily="34" charset="0"/>
                <a:cs typeface="Tahoma" pitchFamily="34" charset="0"/>
              </a:rPr>
              <a:t>Hard clustering</a:t>
            </a:r>
            <a:endParaRPr lang="th-TH" sz="2400">
              <a:latin typeface="Tahoma" pitchFamily="34" charset="0"/>
              <a:cs typeface="Tahoma" pitchFamily="34" charset="0"/>
            </a:endParaRPr>
          </a:p>
          <a:p>
            <a:pPr marL="755650" lvl="1" indent="-285750">
              <a:spcBef>
                <a:spcPts val="475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Each object belongs to </a:t>
            </a:r>
            <a:r>
              <a:rPr lang="th-TH" sz="20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exactly one </a:t>
            </a:r>
            <a:r>
              <a:rPr lang="th-TH" sz="2000">
                <a:latin typeface="Tahoma" pitchFamily="34" charset="0"/>
                <a:cs typeface="Tahoma" pitchFamily="34" charset="0"/>
              </a:rPr>
              <a:t>cluster</a:t>
            </a:r>
          </a:p>
          <a:p>
            <a:pPr marL="755650" lvl="1" indent="-285750">
              <a:spcBef>
                <a:spcPts val="475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More common and easier to do</a:t>
            </a:r>
          </a:p>
          <a:p>
            <a:pPr marL="755650" lvl="1" indent="-285750">
              <a:spcBef>
                <a:spcPts val="475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e.g., flat and hierarchical clustering</a:t>
            </a:r>
          </a:p>
          <a:p>
            <a:pPr marL="755650" lvl="1" indent="-285750">
              <a:buFont typeface="Arial" charset="0"/>
              <a:buChar char="–"/>
              <a:tabLst>
                <a:tab pos="354013" algn="l"/>
                <a:tab pos="355600" algn="l"/>
              </a:tabLst>
            </a:pPr>
            <a:endParaRPr lang="th-TH" sz="20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spcBef>
                <a:spcPts val="1725"/>
              </a:spcBef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solidFill>
                  <a:srgbClr val="006FC0"/>
                </a:solidFill>
                <a:latin typeface="Tahoma" pitchFamily="34" charset="0"/>
                <a:cs typeface="Tahoma" pitchFamily="34" charset="0"/>
              </a:rPr>
              <a:t>Soft clustering</a:t>
            </a:r>
            <a:endParaRPr lang="th-TH" sz="2400">
              <a:latin typeface="Tahoma" pitchFamily="34" charset="0"/>
              <a:cs typeface="Tahoma" pitchFamily="34" charset="0"/>
            </a:endParaRPr>
          </a:p>
          <a:p>
            <a:pPr marL="755650" lvl="1" indent="-285750">
              <a:spcBef>
                <a:spcPts val="488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An object can belong to </a:t>
            </a:r>
            <a:r>
              <a:rPr lang="th-TH" sz="20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more than one </a:t>
            </a:r>
            <a:r>
              <a:rPr lang="th-TH" sz="2000">
                <a:latin typeface="Tahoma" pitchFamily="34" charset="0"/>
                <a:cs typeface="Tahoma" pitchFamily="34" charset="0"/>
              </a:rPr>
              <a:t>cluster</a:t>
            </a:r>
          </a:p>
          <a:p>
            <a:pPr marL="755650" lvl="1" indent="-285750">
              <a:spcBef>
                <a:spcPts val="475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Make more sense for applications like creating browsable  hierarchies</a:t>
            </a:r>
          </a:p>
          <a:p>
            <a:pPr marL="755650" lvl="1" indent="-285750">
              <a:spcBef>
                <a:spcPts val="475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e.g., latent semantic indexing</a:t>
            </a:r>
          </a:p>
          <a:p>
            <a:pPr marL="1155700" lvl="2" indent="-228600">
              <a:spcBef>
                <a:spcPts val="425"/>
              </a:spcBef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1800">
                <a:latin typeface="Tahoma" pitchFamily="34" charset="0"/>
                <a:cs typeface="Tahoma" pitchFamily="34" charset="0"/>
              </a:rPr>
              <a:t>“sneakers” can be put in two clusters: sports apparel and shoes</a:t>
            </a:r>
          </a:p>
        </p:txBody>
      </p:sp>
      <p:sp>
        <p:nvSpPr>
          <p:cNvPr id="50178" name="object 3"/>
          <p:cNvSpPr>
            <a:spLocks noChangeArrowheads="1"/>
          </p:cNvSpPr>
          <p:nvPr/>
        </p:nvSpPr>
        <p:spPr bwMode="auto">
          <a:xfrm>
            <a:off x="258763" y="254000"/>
            <a:ext cx="6053137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spc="-5" dirty="0"/>
              <a:t>Hard vs. Soft</a:t>
            </a:r>
            <a:r>
              <a:rPr sz="3600" spc="-75" dirty="0"/>
              <a:t> </a:t>
            </a:r>
            <a:r>
              <a:rPr sz="3600" spc="-5" dirty="0"/>
              <a:t>Clustering</a:t>
            </a:r>
            <a:endParaRPr sz="3600"/>
          </a:p>
        </p:txBody>
      </p:sp>
      <p:sp>
        <p:nvSpPr>
          <p:cNvPr id="5" name="object 5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2: </a:t>
            </a:r>
            <a:r>
              <a:rPr dirty="0">
                <a:latin typeface="Tahoma"/>
                <a:cs typeface="Tahoma"/>
              </a:rPr>
              <a:t>Basic </a:t>
            </a:r>
            <a:r>
              <a:rPr spc="-5" dirty="0">
                <a:latin typeface="Tahoma"/>
                <a:cs typeface="Tahoma"/>
              </a:rPr>
              <a:t>Data Mining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Techniques</a:t>
            </a:r>
          </a:p>
        </p:txBody>
      </p:sp>
      <p:sp>
        <p:nvSpPr>
          <p:cNvPr id="50181" name="object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9CCD89F7-D9FC-48F0-88DA-AAB01544AD3D}" type="slidenum">
              <a:rPr lang="th-TH"/>
              <a:pPr marL="25400"/>
              <a:t>43</a:t>
            </a:fld>
            <a:endParaRPr lang="th-TH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object 2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1202" name="object 3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1203" name="object 4"/>
          <p:cNvSpPr>
            <a:spLocks noChangeArrowheads="1"/>
          </p:cNvSpPr>
          <p:nvPr/>
        </p:nvSpPr>
        <p:spPr bwMode="auto">
          <a:xfrm>
            <a:off x="2355850" y="2668588"/>
            <a:ext cx="4435475" cy="102076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1204" name="object 5"/>
          <p:cNvSpPr>
            <a:spLocks noChangeArrowheads="1"/>
          </p:cNvSpPr>
          <p:nvPr/>
        </p:nvSpPr>
        <p:spPr bwMode="auto">
          <a:xfrm>
            <a:off x="2566988" y="3492500"/>
            <a:ext cx="681037" cy="6731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1205" name="object 6"/>
          <p:cNvSpPr>
            <a:spLocks noChangeArrowheads="1"/>
          </p:cNvSpPr>
          <p:nvPr/>
        </p:nvSpPr>
        <p:spPr bwMode="auto">
          <a:xfrm>
            <a:off x="2784475" y="3471863"/>
            <a:ext cx="793750" cy="693737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1206" name="object 7"/>
          <p:cNvSpPr>
            <a:spLocks noChangeArrowheads="1"/>
          </p:cNvSpPr>
          <p:nvPr/>
        </p:nvSpPr>
        <p:spPr bwMode="auto">
          <a:xfrm>
            <a:off x="3006725" y="3471863"/>
            <a:ext cx="695325" cy="693737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1207" name="object 8"/>
          <p:cNvSpPr>
            <a:spLocks noChangeArrowheads="1"/>
          </p:cNvSpPr>
          <p:nvPr/>
        </p:nvSpPr>
        <p:spPr bwMode="auto">
          <a:xfrm>
            <a:off x="3130550" y="3471863"/>
            <a:ext cx="3465513" cy="693737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1208" name="object 9"/>
          <p:cNvSpPr>
            <a:spLocks noChangeArrowheads="1"/>
          </p:cNvSpPr>
          <p:nvPr/>
        </p:nvSpPr>
        <p:spPr bwMode="auto">
          <a:xfrm>
            <a:off x="2814638" y="3059113"/>
            <a:ext cx="3544887" cy="523875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22575" y="3608388"/>
            <a:ext cx="3498850" cy="5207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247015" indent="-234315" fontAlgn="auto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Char char="•"/>
              <a:tabLst>
                <a:tab pos="247650" algn="l"/>
              </a:tabLst>
              <a:defRPr/>
            </a:pPr>
            <a:r>
              <a:rPr sz="3200" b="1" i="1" spc="-5" dirty="0">
                <a:solidFill>
                  <a:srgbClr val="C00000"/>
                </a:solidFill>
                <a:latin typeface="Calibri"/>
                <a:cs typeface="Calibri"/>
              </a:rPr>
              <a:t>K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-means</a:t>
            </a:r>
            <a:r>
              <a:rPr sz="3200" b="1" spc="-1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Algorithm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1210" name="object 11"/>
          <p:cNvSpPr>
            <a:spLocks noChangeArrowheads="1"/>
          </p:cNvSpPr>
          <p:nvPr/>
        </p:nvSpPr>
        <p:spPr bwMode="auto">
          <a:xfrm>
            <a:off x="2406650" y="2720975"/>
            <a:ext cx="4333875" cy="915988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1211" name="object 12"/>
          <p:cNvSpPr>
            <a:spLocks noChangeArrowheads="1"/>
          </p:cNvSpPr>
          <p:nvPr/>
        </p:nvSpPr>
        <p:spPr bwMode="auto">
          <a:xfrm>
            <a:off x="2608263" y="3533775"/>
            <a:ext cx="598487" cy="590550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1212" name="object 13"/>
          <p:cNvSpPr>
            <a:spLocks noChangeArrowheads="1"/>
          </p:cNvSpPr>
          <p:nvPr/>
        </p:nvSpPr>
        <p:spPr bwMode="auto">
          <a:xfrm>
            <a:off x="2825750" y="3513138"/>
            <a:ext cx="711200" cy="611187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1213" name="object 14"/>
          <p:cNvSpPr>
            <a:spLocks noChangeArrowheads="1"/>
          </p:cNvSpPr>
          <p:nvPr/>
        </p:nvSpPr>
        <p:spPr bwMode="auto">
          <a:xfrm>
            <a:off x="3048000" y="3513138"/>
            <a:ext cx="612775" cy="611187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1214" name="object 15"/>
          <p:cNvSpPr>
            <a:spLocks noChangeArrowheads="1"/>
          </p:cNvSpPr>
          <p:nvPr/>
        </p:nvSpPr>
        <p:spPr bwMode="auto">
          <a:xfrm>
            <a:off x="3171825" y="3513138"/>
            <a:ext cx="3382963" cy="611187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6" name="object 16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2: </a:t>
            </a:r>
            <a:r>
              <a:rPr dirty="0">
                <a:latin typeface="Tahoma"/>
                <a:cs typeface="Tahoma"/>
              </a:rPr>
              <a:t>Basic </a:t>
            </a:r>
            <a:r>
              <a:rPr spc="-5" dirty="0">
                <a:latin typeface="Tahoma"/>
                <a:cs typeface="Tahoma"/>
              </a:rPr>
              <a:t>Data Mining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Techniques</a:t>
            </a:r>
          </a:p>
        </p:txBody>
      </p:sp>
      <p:sp>
        <p:nvSpPr>
          <p:cNvPr id="51216" name="object 1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C4949752-2CBE-4060-A3CA-5EDECE95874C}" type="slidenum">
              <a:rPr lang="th-TH"/>
              <a:pPr marL="25400"/>
              <a:t>44</a:t>
            </a:fld>
            <a:endParaRPr lang="th-TH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16013"/>
            <a:ext cx="6448425" cy="30083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10" dirty="0">
                <a:latin typeface="Tahoma"/>
                <a:cs typeface="Tahoma"/>
              </a:rPr>
              <a:t>Perhaps, </a:t>
            </a:r>
            <a:r>
              <a:rPr sz="2400" spc="-5" dirty="0">
                <a:latin typeface="Tahoma"/>
                <a:cs typeface="Tahoma"/>
              </a:rPr>
              <a:t>the best known clustering</a:t>
            </a:r>
            <a:r>
              <a:rPr sz="2400" spc="-2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algorithm</a:t>
            </a:r>
            <a:endParaRPr sz="2400">
              <a:latin typeface="Tahoma"/>
              <a:cs typeface="Tahoma"/>
            </a:endParaRPr>
          </a:p>
          <a:p>
            <a:pPr fontAlgn="auto">
              <a:spcBef>
                <a:spcPts val="5"/>
              </a:spcBef>
              <a:spcAft>
                <a:spcPts val="0"/>
              </a:spcAft>
              <a:buFont typeface="Arial"/>
              <a:buChar char="•"/>
              <a:defRPr/>
            </a:pPr>
            <a:endParaRPr sz="3500">
              <a:latin typeface="Times New Roman"/>
              <a:cs typeface="Times New Roman"/>
            </a:endParaRPr>
          </a:p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Simple but work well in </a:t>
            </a:r>
            <a:r>
              <a:rPr sz="2400" spc="-10" dirty="0">
                <a:latin typeface="Tahoma"/>
                <a:cs typeface="Tahoma"/>
              </a:rPr>
              <a:t>many</a:t>
            </a:r>
            <a:r>
              <a:rPr sz="2400" spc="-3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cases</a:t>
            </a:r>
            <a:endParaRPr sz="2400">
              <a:latin typeface="Tahoma"/>
              <a:cs typeface="Tahoma"/>
            </a:endParaRPr>
          </a:p>
          <a:p>
            <a:pPr fontAlgn="auto">
              <a:spcBef>
                <a:spcPts val="5"/>
              </a:spcBef>
              <a:spcAft>
                <a:spcPts val="0"/>
              </a:spcAft>
              <a:buFont typeface="Arial"/>
              <a:buChar char="•"/>
              <a:defRPr/>
            </a:pPr>
            <a:endParaRPr sz="3500">
              <a:latin typeface="Times New Roman"/>
              <a:cs typeface="Times New Roman"/>
            </a:endParaRPr>
          </a:p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Use </a:t>
            </a:r>
            <a:r>
              <a:rPr sz="2400" dirty="0">
                <a:latin typeface="Tahoma"/>
                <a:cs typeface="Tahoma"/>
              </a:rPr>
              <a:t>as </a:t>
            </a:r>
            <a:r>
              <a:rPr sz="2400" spc="-5" dirty="0">
                <a:latin typeface="Tahoma"/>
                <a:cs typeface="Tahoma"/>
              </a:rPr>
              <a:t>default/baseline</a:t>
            </a:r>
            <a:r>
              <a:rPr sz="2400" spc="-5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clustering</a:t>
            </a:r>
            <a:endParaRPr sz="2400">
              <a:latin typeface="Tahoma"/>
              <a:cs typeface="Tahoma"/>
            </a:endParaRPr>
          </a:p>
          <a:p>
            <a:pPr fontAlgn="auto">
              <a:spcBef>
                <a:spcPts val="5"/>
              </a:spcBef>
              <a:spcAft>
                <a:spcPts val="0"/>
              </a:spcAft>
              <a:buFont typeface="Arial"/>
              <a:buChar char="•"/>
              <a:defRPr/>
            </a:pPr>
            <a:endParaRPr sz="3500">
              <a:latin typeface="Times New Roman"/>
              <a:cs typeface="Times New Roman"/>
            </a:endParaRPr>
          </a:p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10" dirty="0">
                <a:latin typeface="Tahoma"/>
                <a:cs typeface="Tahoma"/>
              </a:rPr>
              <a:t>Represent </a:t>
            </a:r>
            <a:r>
              <a:rPr sz="2400" spc="-5" dirty="0">
                <a:latin typeface="Tahoma"/>
                <a:cs typeface="Tahoma"/>
              </a:rPr>
              <a:t>objects in vector</a:t>
            </a:r>
            <a:r>
              <a:rPr sz="2400" spc="-5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space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52226" name="object 3"/>
          <p:cNvSpPr>
            <a:spLocks noChangeArrowheads="1"/>
          </p:cNvSpPr>
          <p:nvPr/>
        </p:nvSpPr>
        <p:spPr bwMode="auto">
          <a:xfrm>
            <a:off x="258763" y="254000"/>
            <a:ext cx="936625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2227" name="object 4"/>
          <p:cNvSpPr>
            <a:spLocks noChangeArrowheads="1"/>
          </p:cNvSpPr>
          <p:nvPr/>
        </p:nvSpPr>
        <p:spPr bwMode="auto">
          <a:xfrm>
            <a:off x="577850" y="254000"/>
            <a:ext cx="814388" cy="7540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2228" name="object 5"/>
          <p:cNvSpPr>
            <a:spLocks noChangeArrowheads="1"/>
          </p:cNvSpPr>
          <p:nvPr/>
        </p:nvSpPr>
        <p:spPr bwMode="auto">
          <a:xfrm>
            <a:off x="774700" y="254000"/>
            <a:ext cx="2125663" cy="7540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55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800" i="1" spc="-530" dirty="0"/>
              <a:t>K</a:t>
            </a:r>
            <a:r>
              <a:rPr sz="3800" i="1" spc="-819" dirty="0"/>
              <a:t> </a:t>
            </a:r>
            <a:r>
              <a:rPr sz="3600" spc="-5" dirty="0"/>
              <a:t>-means</a:t>
            </a:r>
            <a:endParaRPr sz="3600"/>
          </a:p>
        </p:txBody>
      </p:sp>
      <p:sp>
        <p:nvSpPr>
          <p:cNvPr id="7" name="object 7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2: </a:t>
            </a:r>
            <a:r>
              <a:rPr dirty="0">
                <a:latin typeface="Tahoma"/>
                <a:cs typeface="Tahoma"/>
              </a:rPr>
              <a:t>Basic </a:t>
            </a:r>
            <a:r>
              <a:rPr spc="-5" dirty="0">
                <a:latin typeface="Tahoma"/>
                <a:cs typeface="Tahoma"/>
              </a:rPr>
              <a:t>Data Mining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Techniques</a:t>
            </a:r>
          </a:p>
        </p:txBody>
      </p:sp>
      <p:sp>
        <p:nvSpPr>
          <p:cNvPr id="52231" name="object 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DD1B7575-E244-43B4-B962-666CB090B259}" type="slidenum">
              <a:rPr lang="th-TH"/>
              <a:pPr marL="25400"/>
              <a:t>45</a:t>
            </a:fld>
            <a:endParaRPr lang="th-TH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03313"/>
            <a:ext cx="7712075" cy="20701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Each cluster in </a:t>
            </a:r>
            <a:r>
              <a:rPr lang="th-TH" sz="2500" i="1">
                <a:latin typeface="Tahoma" pitchFamily="34" charset="0"/>
                <a:cs typeface="Tahoma" pitchFamily="34" charset="0"/>
              </a:rPr>
              <a:t>K</a:t>
            </a:r>
            <a:r>
              <a:rPr lang="th-TH" sz="2400">
                <a:latin typeface="Tahoma" pitchFamily="34" charset="0"/>
                <a:cs typeface="Tahoma" pitchFamily="34" charset="0"/>
              </a:rPr>
              <a:t>-means is defined by a </a:t>
            </a:r>
            <a:r>
              <a:rPr lang="th-TH" sz="24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centroid</a:t>
            </a:r>
            <a:r>
              <a:rPr lang="th-TH" sz="2400">
                <a:latin typeface="Tahoma" pitchFamily="34" charset="0"/>
                <a:cs typeface="Tahoma" pitchFamily="34" charset="0"/>
              </a:rPr>
              <a:t>.</a:t>
            </a:r>
          </a:p>
          <a:p>
            <a:pPr marL="355600" indent="-342900">
              <a:spcBef>
                <a:spcPts val="550"/>
              </a:spcBef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Objective/partitioning criterion: </a:t>
            </a:r>
            <a:r>
              <a:rPr lang="th-TH" sz="24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minimize the average  squared difference (Euclidean distance) from centroids</a:t>
            </a:r>
            <a:endParaRPr lang="th-TH" sz="2400">
              <a:latin typeface="Tahoma" pitchFamily="34" charset="0"/>
              <a:cs typeface="Tahoma" pitchFamily="34" charset="0"/>
            </a:endParaRPr>
          </a:p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endParaRPr lang="th-TH" sz="35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Recall definition of centroid: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79475" y="4319588"/>
            <a:ext cx="3694113" cy="3873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spc="-5" dirty="0">
                <a:latin typeface="Tahoma"/>
                <a:cs typeface="Tahoma"/>
              </a:rPr>
              <a:t>where, </a:t>
            </a:r>
            <a:r>
              <a:rPr sz="2500" i="1" spc="-70" dirty="0">
                <a:latin typeface="Symbol"/>
                <a:cs typeface="Symbol"/>
              </a:rPr>
              <a:t></a:t>
            </a:r>
            <a:r>
              <a:rPr sz="2500" i="1" spc="-7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ahoma"/>
                <a:cs typeface="Tahoma"/>
              </a:rPr>
              <a:t>denotes </a:t>
            </a:r>
            <a:r>
              <a:rPr sz="2400" dirty="0">
                <a:latin typeface="Tahoma"/>
                <a:cs typeface="Tahoma"/>
              </a:rPr>
              <a:t>a</a:t>
            </a:r>
            <a:r>
              <a:rPr sz="2400" spc="135" dirty="0">
                <a:latin typeface="Tahoma"/>
                <a:cs typeface="Tahoma"/>
              </a:rPr>
              <a:t> </a:t>
            </a:r>
            <a:r>
              <a:rPr sz="2400" spc="-45" dirty="0">
                <a:latin typeface="Tahoma"/>
                <a:cs typeface="Tahoma"/>
              </a:rPr>
              <a:t>cluster.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53251" name="object 4"/>
          <p:cNvSpPr>
            <a:spLocks noChangeArrowheads="1"/>
          </p:cNvSpPr>
          <p:nvPr/>
        </p:nvSpPr>
        <p:spPr bwMode="auto">
          <a:xfrm>
            <a:off x="258763" y="254000"/>
            <a:ext cx="936625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3252" name="object 5"/>
          <p:cNvSpPr>
            <a:spLocks noChangeArrowheads="1"/>
          </p:cNvSpPr>
          <p:nvPr/>
        </p:nvSpPr>
        <p:spPr bwMode="auto">
          <a:xfrm>
            <a:off x="577850" y="254000"/>
            <a:ext cx="814388" cy="7540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3253" name="object 6"/>
          <p:cNvSpPr>
            <a:spLocks noChangeArrowheads="1"/>
          </p:cNvSpPr>
          <p:nvPr/>
        </p:nvSpPr>
        <p:spPr bwMode="auto">
          <a:xfrm>
            <a:off x="774700" y="254000"/>
            <a:ext cx="2125663" cy="7540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55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800" i="1" spc="-530" dirty="0"/>
              <a:t>K</a:t>
            </a:r>
            <a:r>
              <a:rPr sz="3800" i="1" spc="-819" dirty="0"/>
              <a:t> </a:t>
            </a:r>
            <a:r>
              <a:rPr sz="3600" spc="-5" dirty="0"/>
              <a:t>-means</a:t>
            </a:r>
            <a:endParaRPr sz="3600"/>
          </a:p>
        </p:txBody>
      </p:sp>
      <p:sp>
        <p:nvSpPr>
          <p:cNvPr id="53255" name="object 8"/>
          <p:cNvSpPr>
            <a:spLocks noChangeArrowheads="1"/>
          </p:cNvSpPr>
          <p:nvPr/>
        </p:nvSpPr>
        <p:spPr bwMode="auto">
          <a:xfrm>
            <a:off x="3168650" y="3259138"/>
            <a:ext cx="2844800" cy="102552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3256" name="object 9"/>
          <p:cNvSpPr>
            <a:spLocks/>
          </p:cNvSpPr>
          <p:nvPr/>
        </p:nvSpPr>
        <p:spPr bwMode="auto">
          <a:xfrm>
            <a:off x="3214688" y="3286125"/>
            <a:ext cx="2749550" cy="9286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749143" y="0"/>
              </a:cxn>
              <a:cxn ang="0">
                <a:pos x="2749143" y="928687"/>
              </a:cxn>
              <a:cxn ang="0">
                <a:pos x="0" y="928687"/>
              </a:cxn>
              <a:cxn ang="0">
                <a:pos x="0" y="0"/>
              </a:cxn>
            </a:cxnLst>
            <a:rect l="0" t="0" r="r" b="b"/>
            <a:pathLst>
              <a:path w="2749550" h="929004">
                <a:moveTo>
                  <a:pt x="0" y="0"/>
                </a:moveTo>
                <a:lnTo>
                  <a:pt x="2749143" y="0"/>
                </a:lnTo>
                <a:lnTo>
                  <a:pt x="2749143" y="928687"/>
                </a:lnTo>
                <a:lnTo>
                  <a:pt x="0" y="92868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3257" name="object 10"/>
          <p:cNvSpPr>
            <a:spLocks/>
          </p:cNvSpPr>
          <p:nvPr/>
        </p:nvSpPr>
        <p:spPr bwMode="auto">
          <a:xfrm>
            <a:off x="3214688" y="3286125"/>
            <a:ext cx="2749550" cy="9286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749143" y="0"/>
              </a:cxn>
              <a:cxn ang="0">
                <a:pos x="2749143" y="928687"/>
              </a:cxn>
              <a:cxn ang="0">
                <a:pos x="0" y="928687"/>
              </a:cxn>
              <a:cxn ang="0">
                <a:pos x="0" y="0"/>
              </a:cxn>
            </a:cxnLst>
            <a:rect l="0" t="0" r="r" b="b"/>
            <a:pathLst>
              <a:path w="2749550" h="929004">
                <a:moveTo>
                  <a:pt x="0" y="0"/>
                </a:moveTo>
                <a:lnTo>
                  <a:pt x="2749143" y="0"/>
                </a:lnTo>
                <a:lnTo>
                  <a:pt x="2749143" y="928687"/>
                </a:lnTo>
                <a:lnTo>
                  <a:pt x="0" y="928687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1" name="object 11"/>
          <p:cNvSpPr txBox="1"/>
          <p:nvPr/>
        </p:nvSpPr>
        <p:spPr>
          <a:xfrm>
            <a:off x="5057775" y="3670300"/>
            <a:ext cx="338138" cy="2127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lnSpc>
                <a:spcPts val="166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300" i="1" spc="10" dirty="0">
                <a:solidFill>
                  <a:srgbClr val="006FC0"/>
                </a:solidFill>
                <a:latin typeface="Times New Roman"/>
                <a:cs typeface="Times New Roman"/>
              </a:rPr>
              <a:t>x</a:t>
            </a:r>
            <a:r>
              <a:rPr sz="1300" i="1" spc="-2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300" spc="-15" dirty="0">
                <a:solidFill>
                  <a:srgbClr val="006FC0"/>
                </a:solidFill>
                <a:latin typeface="Symbol"/>
                <a:cs typeface="Symbol"/>
              </a:rPr>
              <a:t></a:t>
            </a:r>
            <a:r>
              <a:rPr sz="1400" i="1" spc="-15" dirty="0">
                <a:solidFill>
                  <a:srgbClr val="006FC0"/>
                </a:solidFill>
                <a:latin typeface="Symbol"/>
                <a:cs typeface="Symbol"/>
              </a:rPr>
              <a:t>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15" name="object 15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2: </a:t>
            </a:r>
            <a:r>
              <a:rPr dirty="0">
                <a:latin typeface="Tahoma"/>
                <a:cs typeface="Tahoma"/>
              </a:rPr>
              <a:t>Basic </a:t>
            </a:r>
            <a:r>
              <a:rPr spc="-5" dirty="0">
                <a:latin typeface="Tahoma"/>
                <a:cs typeface="Tahoma"/>
              </a:rPr>
              <a:t>Data Mining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Techniques</a:t>
            </a:r>
          </a:p>
        </p:txBody>
      </p:sp>
      <p:sp>
        <p:nvSpPr>
          <p:cNvPr id="53260" name="object 1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5DC22F72-F221-418C-A691-AE72522FE104}" type="slidenum">
              <a:rPr lang="th-TH"/>
              <a:pPr marL="25400"/>
              <a:t>46</a:t>
            </a:fld>
            <a:endParaRPr lang="th-TH"/>
          </a:p>
        </p:txBody>
      </p:sp>
      <p:sp>
        <p:nvSpPr>
          <p:cNvPr id="12" name="object 12"/>
          <p:cNvSpPr txBox="1"/>
          <p:nvPr/>
        </p:nvSpPr>
        <p:spPr>
          <a:xfrm>
            <a:off x="5461000" y="3405188"/>
            <a:ext cx="169863" cy="4302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3000" i="1" spc="-1342" baseline="-27777" dirty="0">
                <a:solidFill>
                  <a:srgbClr val="006FC0"/>
                </a:solidFill>
                <a:latin typeface="Times New Roman"/>
                <a:cs typeface="Times New Roman"/>
              </a:rPr>
              <a:t>x</a:t>
            </a:r>
            <a:r>
              <a:rPr sz="1300" spc="30" dirty="0">
                <a:solidFill>
                  <a:srgbClr val="006FC0"/>
                </a:solidFill>
                <a:latin typeface="Times New Roman"/>
                <a:cs typeface="Times New Roman"/>
              </a:rPr>
              <a:t>→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54413" y="3519488"/>
            <a:ext cx="1606550" cy="3175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lnSpc>
                <a:spcPts val="2490"/>
              </a:lnSpc>
              <a:spcBef>
                <a:spcPts val="0"/>
              </a:spcBef>
              <a:spcAft>
                <a:spcPts val="0"/>
              </a:spcAft>
              <a:tabLst>
                <a:tab pos="638810" algn="l"/>
              </a:tabLst>
              <a:defRPr/>
            </a:pPr>
            <a:r>
              <a:rPr sz="2100" i="1" spc="-1215" dirty="0">
                <a:solidFill>
                  <a:srgbClr val="006FC0"/>
                </a:solidFill>
                <a:latin typeface="Symbol"/>
                <a:cs typeface="Symbol"/>
              </a:rPr>
              <a:t></a:t>
            </a:r>
            <a:r>
              <a:rPr sz="1950" spc="44" baseline="42735" dirty="0">
                <a:solidFill>
                  <a:srgbClr val="006FC0"/>
                </a:solidFill>
                <a:latin typeface="Times New Roman"/>
                <a:cs typeface="Times New Roman"/>
              </a:rPr>
              <a:t>→</a:t>
            </a:r>
            <a:r>
              <a:rPr sz="2000" spc="-5" dirty="0">
                <a:solidFill>
                  <a:srgbClr val="006FC0"/>
                </a:solidFill>
                <a:latin typeface="Times New Roman"/>
                <a:cs typeface="Times New Roman"/>
              </a:rPr>
              <a:t>(</a:t>
            </a:r>
            <a:r>
              <a:rPr sz="2100" i="1" spc="-75" dirty="0">
                <a:solidFill>
                  <a:srgbClr val="006FC0"/>
                </a:solidFill>
                <a:latin typeface="Symbol"/>
                <a:cs typeface="Symbol"/>
              </a:rPr>
              <a:t></a:t>
            </a:r>
            <a:r>
              <a:rPr sz="2000" spc="-5" dirty="0">
                <a:solidFill>
                  <a:srgbClr val="006FC0"/>
                </a:solidFill>
                <a:latin typeface="Times New Roman"/>
                <a:cs typeface="Times New Roman"/>
              </a:rPr>
              <a:t>)</a:t>
            </a:r>
            <a:r>
              <a:rPr sz="2000" dirty="0">
                <a:solidFill>
                  <a:srgbClr val="006FC0"/>
                </a:solidFill>
                <a:latin typeface="Times New Roman"/>
                <a:cs typeface="Times New Roman"/>
              </a:rPr>
              <a:t>	</a:t>
            </a:r>
            <a:r>
              <a:rPr sz="2000" spc="-5" dirty="0">
                <a:solidFill>
                  <a:srgbClr val="006FC0"/>
                </a:solidFill>
                <a:latin typeface="Times New Roman"/>
                <a:cs typeface="Times New Roman"/>
              </a:rPr>
              <a:t>=</a:t>
            </a:r>
            <a:r>
              <a:rPr sz="200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000" u="sng" spc="-7" baseline="29166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000" u="sng" spc="-30" baseline="29166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000" u="sng" spc="-7" baseline="29166" dirty="0">
                <a:solidFill>
                  <a:srgbClr val="006FC0"/>
                </a:solidFill>
                <a:latin typeface="Times New Roman"/>
                <a:cs typeface="Times New Roman"/>
              </a:rPr>
              <a:t>1</a:t>
            </a:r>
            <a:r>
              <a:rPr sz="3000" u="sng" baseline="29166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000" u="sng" spc="-15" baseline="29166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000" spc="60" baseline="29166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6FC0"/>
                </a:solidFill>
                <a:latin typeface="Symbol"/>
                <a:cs typeface="Symbol"/>
              </a:rPr>
              <a:t></a:t>
            </a:r>
            <a:r>
              <a:rPr sz="1200" spc="-7" baseline="6944" dirty="0">
                <a:solidFill>
                  <a:srgbClr val="006FC0"/>
                </a:solidFill>
                <a:latin typeface="Times New Roman"/>
                <a:cs typeface="Times New Roman"/>
              </a:rPr>
              <a:t>→</a:t>
            </a:r>
            <a:endParaRPr sz="1200" baseline="6944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98975" y="3694113"/>
            <a:ext cx="301625" cy="3159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lnSpc>
                <a:spcPts val="249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2000" spc="-40" dirty="0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r>
              <a:rPr sz="2100" i="1" spc="-40" dirty="0">
                <a:solidFill>
                  <a:srgbClr val="006FC0"/>
                </a:solidFill>
                <a:latin typeface="Symbol"/>
                <a:cs typeface="Symbol"/>
              </a:rPr>
              <a:t></a:t>
            </a:r>
            <a:r>
              <a:rPr sz="2100" i="1" spc="-42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object 2"/>
          <p:cNvSpPr>
            <a:spLocks noChangeArrowheads="1"/>
          </p:cNvSpPr>
          <p:nvPr/>
        </p:nvSpPr>
        <p:spPr bwMode="auto">
          <a:xfrm>
            <a:off x="258763" y="254000"/>
            <a:ext cx="936625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4274" name="object 3"/>
          <p:cNvSpPr>
            <a:spLocks noChangeArrowheads="1"/>
          </p:cNvSpPr>
          <p:nvPr/>
        </p:nvSpPr>
        <p:spPr bwMode="auto">
          <a:xfrm>
            <a:off x="577850" y="254000"/>
            <a:ext cx="814388" cy="7540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4275" name="object 4"/>
          <p:cNvSpPr>
            <a:spLocks noChangeArrowheads="1"/>
          </p:cNvSpPr>
          <p:nvPr/>
        </p:nvSpPr>
        <p:spPr bwMode="auto">
          <a:xfrm>
            <a:off x="774700" y="254000"/>
            <a:ext cx="4533900" cy="7540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55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800" i="1" spc="-530" dirty="0"/>
              <a:t>K </a:t>
            </a:r>
            <a:r>
              <a:rPr sz="3600" spc="-5" dirty="0"/>
              <a:t>-means</a:t>
            </a:r>
            <a:r>
              <a:rPr sz="3600" spc="-285" dirty="0"/>
              <a:t> </a:t>
            </a:r>
            <a:r>
              <a:rPr sz="3600" spc="-5" dirty="0"/>
              <a:t>Algorithm</a:t>
            </a:r>
            <a:endParaRPr sz="3600"/>
          </a:p>
        </p:txBody>
      </p:sp>
      <p:sp>
        <p:nvSpPr>
          <p:cNvPr id="7" name="object 7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2: </a:t>
            </a:r>
            <a:r>
              <a:rPr dirty="0">
                <a:latin typeface="Tahoma"/>
                <a:cs typeface="Tahoma"/>
              </a:rPr>
              <a:t>Basic </a:t>
            </a:r>
            <a:r>
              <a:rPr spc="-5" dirty="0">
                <a:latin typeface="Tahoma"/>
                <a:cs typeface="Tahoma"/>
              </a:rPr>
              <a:t>Data Mining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Techniques</a:t>
            </a:r>
          </a:p>
        </p:txBody>
      </p:sp>
      <p:sp>
        <p:nvSpPr>
          <p:cNvPr id="54278" name="object 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CCBE0A80-E4FF-48F8-BEFC-9E40CA8BC8C1}" type="slidenum">
              <a:rPr lang="th-TH"/>
              <a:pPr marL="25400"/>
              <a:t>47</a:t>
            </a:fld>
            <a:endParaRPr lang="th-TH"/>
          </a:p>
        </p:txBody>
      </p:sp>
      <p:sp>
        <p:nvSpPr>
          <p:cNvPr id="6" name="object 6"/>
          <p:cNvSpPr txBox="1"/>
          <p:nvPr/>
        </p:nvSpPr>
        <p:spPr>
          <a:xfrm>
            <a:off x="1293813" y="1485900"/>
            <a:ext cx="6604000" cy="28987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527050" indent="-51435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tabLst>
                <a:tab pos="526415" algn="l"/>
                <a:tab pos="527050" algn="l"/>
              </a:tabLst>
              <a:defRPr/>
            </a:pPr>
            <a:r>
              <a:rPr spc="-5" dirty="0">
                <a:latin typeface="Calibri"/>
                <a:cs typeface="Calibri"/>
              </a:rPr>
              <a:t>Randomly select </a:t>
            </a:r>
            <a:r>
              <a:rPr i="1" dirty="0">
                <a:latin typeface="Calibri"/>
                <a:cs typeface="Calibri"/>
              </a:rPr>
              <a:t>K</a:t>
            </a:r>
            <a:r>
              <a:rPr i="1" spc="-45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centroids</a:t>
            </a:r>
            <a:endParaRPr>
              <a:latin typeface="Calibri"/>
              <a:cs typeface="Calibri"/>
            </a:endParaRPr>
          </a:p>
          <a:p>
            <a:pPr marL="527050" indent="-514350" fontAlgn="auto">
              <a:spcBef>
                <a:spcPts val="2415"/>
              </a:spcBef>
              <a:spcAft>
                <a:spcPts val="0"/>
              </a:spcAft>
              <a:buFontTx/>
              <a:buAutoNum type="arabicPeriod"/>
              <a:tabLst>
                <a:tab pos="526415" algn="l"/>
                <a:tab pos="527050" algn="l"/>
              </a:tabLst>
              <a:defRPr/>
            </a:pPr>
            <a:r>
              <a:rPr spc="-5" dirty="0">
                <a:latin typeface="Calibri"/>
                <a:cs typeface="Calibri"/>
              </a:rPr>
              <a:t>Assign </a:t>
            </a:r>
            <a:r>
              <a:rPr spc="-10" dirty="0">
                <a:latin typeface="Calibri"/>
                <a:cs typeface="Calibri"/>
              </a:rPr>
              <a:t>cases </a:t>
            </a:r>
            <a:r>
              <a:rPr spc="-20" dirty="0">
                <a:latin typeface="Calibri"/>
                <a:cs typeface="Calibri"/>
              </a:rPr>
              <a:t>to </a:t>
            </a:r>
            <a:r>
              <a:rPr spc="-5" dirty="0">
                <a:latin typeface="Calibri"/>
                <a:cs typeface="Calibri"/>
              </a:rPr>
              <a:t>the </a:t>
            </a:r>
            <a:r>
              <a:rPr spc="-10" dirty="0">
                <a:latin typeface="Calibri"/>
                <a:cs typeface="Calibri"/>
              </a:rPr>
              <a:t>closest</a:t>
            </a:r>
            <a:r>
              <a:rPr spc="55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centroid</a:t>
            </a:r>
            <a:endParaRPr>
              <a:latin typeface="Calibri"/>
              <a:cs typeface="Calibri"/>
            </a:endParaRPr>
          </a:p>
          <a:p>
            <a:pPr fontAlgn="auto">
              <a:spcBef>
                <a:spcPts val="25"/>
              </a:spcBef>
              <a:spcAft>
                <a:spcPts val="0"/>
              </a:spcAft>
              <a:buFont typeface="Calibri"/>
              <a:buAutoNum type="arabicPeriod"/>
              <a:defRPr/>
            </a:pPr>
            <a:endParaRPr sz="2900">
              <a:latin typeface="Times New Roman"/>
              <a:cs typeface="Times New Roman"/>
            </a:endParaRPr>
          </a:p>
          <a:p>
            <a:pPr marL="527050" indent="-51435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tabLst>
                <a:tab pos="526415" algn="l"/>
                <a:tab pos="527050" algn="l"/>
              </a:tabLst>
              <a:defRPr/>
            </a:pPr>
            <a:r>
              <a:rPr spc="-10" dirty="0">
                <a:latin typeface="Calibri"/>
                <a:cs typeface="Calibri"/>
              </a:rPr>
              <a:t>Compute </a:t>
            </a:r>
            <a:r>
              <a:rPr spc="-5" dirty="0">
                <a:latin typeface="Calibri"/>
                <a:cs typeface="Calibri"/>
              </a:rPr>
              <a:t>the </a:t>
            </a:r>
            <a:r>
              <a:rPr i="1" dirty="0">
                <a:latin typeface="Calibri"/>
                <a:cs typeface="Calibri"/>
              </a:rPr>
              <a:t>K </a:t>
            </a:r>
            <a:r>
              <a:rPr spc="-10" dirty="0">
                <a:latin typeface="Calibri"/>
                <a:cs typeface="Calibri"/>
              </a:rPr>
              <a:t>new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centroids</a:t>
            </a:r>
            <a:endParaRPr>
              <a:latin typeface="Calibri"/>
              <a:cs typeface="Calibri"/>
            </a:endParaRPr>
          </a:p>
          <a:p>
            <a:pPr fontAlgn="auto">
              <a:spcBef>
                <a:spcPts val="25"/>
              </a:spcBef>
              <a:spcAft>
                <a:spcPts val="0"/>
              </a:spcAft>
              <a:buFont typeface="Calibri"/>
              <a:buAutoNum type="arabicPeriod"/>
              <a:defRPr/>
            </a:pPr>
            <a:endParaRPr sz="2900">
              <a:latin typeface="Times New Roman"/>
              <a:cs typeface="Times New Roman"/>
            </a:endParaRPr>
          </a:p>
          <a:p>
            <a:pPr marL="527050" indent="-51435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tabLst>
                <a:tab pos="526415" algn="l"/>
                <a:tab pos="527050" algn="l"/>
              </a:tabLst>
              <a:defRPr/>
            </a:pPr>
            <a:r>
              <a:rPr spc="-15" dirty="0">
                <a:latin typeface="Calibri"/>
                <a:cs typeface="Calibri"/>
              </a:rPr>
              <a:t>Repeat </a:t>
            </a:r>
            <a:r>
              <a:rPr spc="-20" dirty="0">
                <a:latin typeface="Calibri"/>
                <a:cs typeface="Calibri"/>
              </a:rPr>
              <a:t>steps </a:t>
            </a:r>
            <a:r>
              <a:rPr spc="-5" dirty="0">
                <a:latin typeface="Calibri"/>
                <a:cs typeface="Calibri"/>
              </a:rPr>
              <a:t>(2) and </a:t>
            </a:r>
            <a:r>
              <a:rPr dirty="0">
                <a:latin typeface="Calibri"/>
                <a:cs typeface="Calibri"/>
              </a:rPr>
              <a:t>(3) </a:t>
            </a:r>
            <a:r>
              <a:rPr spc="-10" dirty="0">
                <a:latin typeface="Calibri"/>
                <a:cs typeface="Calibri"/>
              </a:rPr>
              <a:t>until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convergence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object 2"/>
          <p:cNvSpPr>
            <a:spLocks noChangeArrowheads="1"/>
          </p:cNvSpPr>
          <p:nvPr/>
        </p:nvSpPr>
        <p:spPr bwMode="auto">
          <a:xfrm>
            <a:off x="258763" y="254000"/>
            <a:ext cx="936625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298" name="object 3"/>
          <p:cNvSpPr>
            <a:spLocks noChangeArrowheads="1"/>
          </p:cNvSpPr>
          <p:nvPr/>
        </p:nvSpPr>
        <p:spPr bwMode="auto">
          <a:xfrm>
            <a:off x="577850" y="254000"/>
            <a:ext cx="814388" cy="7540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299" name="object 4"/>
          <p:cNvSpPr>
            <a:spLocks noChangeArrowheads="1"/>
          </p:cNvSpPr>
          <p:nvPr/>
        </p:nvSpPr>
        <p:spPr bwMode="auto">
          <a:xfrm>
            <a:off x="774700" y="254000"/>
            <a:ext cx="4222750" cy="7540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55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800" i="1" spc="-530" dirty="0"/>
              <a:t>K </a:t>
            </a:r>
            <a:r>
              <a:rPr sz="3600" spc="-5" dirty="0"/>
              <a:t>-means</a:t>
            </a:r>
            <a:r>
              <a:rPr sz="3600" spc="-285" dirty="0"/>
              <a:t> </a:t>
            </a:r>
            <a:r>
              <a:rPr sz="3600" spc="-5" dirty="0"/>
              <a:t>Example</a:t>
            </a:r>
            <a:endParaRPr sz="3600"/>
          </a:p>
        </p:txBody>
      </p:sp>
      <p:sp>
        <p:nvSpPr>
          <p:cNvPr id="55301" name="object 6"/>
          <p:cNvSpPr>
            <a:spLocks noChangeArrowheads="1"/>
          </p:cNvSpPr>
          <p:nvPr/>
        </p:nvSpPr>
        <p:spPr bwMode="auto">
          <a:xfrm>
            <a:off x="747713" y="1830388"/>
            <a:ext cx="238125" cy="239712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02" name="object 7"/>
          <p:cNvSpPr>
            <a:spLocks noChangeArrowheads="1"/>
          </p:cNvSpPr>
          <p:nvPr/>
        </p:nvSpPr>
        <p:spPr bwMode="auto">
          <a:xfrm>
            <a:off x="739775" y="3590925"/>
            <a:ext cx="238125" cy="23812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03" name="object 8"/>
          <p:cNvSpPr>
            <a:spLocks noChangeArrowheads="1"/>
          </p:cNvSpPr>
          <p:nvPr/>
        </p:nvSpPr>
        <p:spPr bwMode="auto">
          <a:xfrm>
            <a:off x="1463675" y="3154363"/>
            <a:ext cx="236538" cy="23812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04" name="object 9"/>
          <p:cNvSpPr>
            <a:spLocks noChangeArrowheads="1"/>
          </p:cNvSpPr>
          <p:nvPr/>
        </p:nvSpPr>
        <p:spPr bwMode="auto">
          <a:xfrm>
            <a:off x="1508125" y="3179763"/>
            <a:ext cx="142875" cy="14287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05" name="object 10"/>
          <p:cNvSpPr>
            <a:spLocks/>
          </p:cNvSpPr>
          <p:nvPr/>
        </p:nvSpPr>
        <p:spPr bwMode="auto">
          <a:xfrm>
            <a:off x="1508125" y="3179763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06" name="object 11"/>
          <p:cNvSpPr>
            <a:spLocks noChangeArrowheads="1"/>
          </p:cNvSpPr>
          <p:nvPr/>
        </p:nvSpPr>
        <p:spPr bwMode="auto">
          <a:xfrm>
            <a:off x="1928813" y="2751138"/>
            <a:ext cx="238125" cy="238125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07" name="object 12"/>
          <p:cNvSpPr>
            <a:spLocks noChangeArrowheads="1"/>
          </p:cNvSpPr>
          <p:nvPr/>
        </p:nvSpPr>
        <p:spPr bwMode="auto">
          <a:xfrm>
            <a:off x="1974850" y="2778125"/>
            <a:ext cx="142875" cy="142875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08" name="object 13"/>
          <p:cNvSpPr>
            <a:spLocks/>
          </p:cNvSpPr>
          <p:nvPr/>
        </p:nvSpPr>
        <p:spPr bwMode="auto">
          <a:xfrm>
            <a:off x="1974850" y="2778125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09" name="object 14"/>
          <p:cNvSpPr>
            <a:spLocks noChangeArrowheads="1"/>
          </p:cNvSpPr>
          <p:nvPr/>
        </p:nvSpPr>
        <p:spPr bwMode="auto">
          <a:xfrm>
            <a:off x="2266950" y="2179638"/>
            <a:ext cx="236538" cy="238125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10" name="object 15"/>
          <p:cNvSpPr>
            <a:spLocks noChangeArrowheads="1"/>
          </p:cNvSpPr>
          <p:nvPr/>
        </p:nvSpPr>
        <p:spPr bwMode="auto">
          <a:xfrm>
            <a:off x="2311400" y="2206625"/>
            <a:ext cx="142875" cy="142875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11" name="object 16"/>
          <p:cNvSpPr>
            <a:spLocks/>
          </p:cNvSpPr>
          <p:nvPr/>
        </p:nvSpPr>
        <p:spPr bwMode="auto">
          <a:xfrm>
            <a:off x="2311400" y="2206625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12" name="object 17"/>
          <p:cNvSpPr>
            <a:spLocks noChangeArrowheads="1"/>
          </p:cNvSpPr>
          <p:nvPr/>
        </p:nvSpPr>
        <p:spPr bwMode="auto">
          <a:xfrm>
            <a:off x="2366963" y="3322638"/>
            <a:ext cx="238125" cy="238125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13" name="object 18"/>
          <p:cNvSpPr>
            <a:spLocks noChangeArrowheads="1"/>
          </p:cNvSpPr>
          <p:nvPr/>
        </p:nvSpPr>
        <p:spPr bwMode="auto">
          <a:xfrm>
            <a:off x="2413000" y="3349625"/>
            <a:ext cx="142875" cy="142875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14" name="object 19"/>
          <p:cNvSpPr>
            <a:spLocks/>
          </p:cNvSpPr>
          <p:nvPr/>
        </p:nvSpPr>
        <p:spPr bwMode="auto">
          <a:xfrm>
            <a:off x="2413000" y="3349625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15" name="object 20"/>
          <p:cNvSpPr>
            <a:spLocks noChangeArrowheads="1"/>
          </p:cNvSpPr>
          <p:nvPr/>
        </p:nvSpPr>
        <p:spPr bwMode="auto">
          <a:xfrm>
            <a:off x="2794000" y="2779713"/>
            <a:ext cx="238125" cy="238125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16" name="object 21"/>
          <p:cNvSpPr>
            <a:spLocks noChangeArrowheads="1"/>
          </p:cNvSpPr>
          <p:nvPr/>
        </p:nvSpPr>
        <p:spPr bwMode="auto">
          <a:xfrm>
            <a:off x="2840038" y="2805113"/>
            <a:ext cx="142875" cy="142875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17" name="object 22"/>
          <p:cNvSpPr>
            <a:spLocks/>
          </p:cNvSpPr>
          <p:nvPr/>
        </p:nvSpPr>
        <p:spPr bwMode="auto">
          <a:xfrm>
            <a:off x="2840038" y="2805113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18" name="object 23"/>
          <p:cNvSpPr>
            <a:spLocks noChangeArrowheads="1"/>
          </p:cNvSpPr>
          <p:nvPr/>
        </p:nvSpPr>
        <p:spPr bwMode="auto">
          <a:xfrm>
            <a:off x="2427288" y="4154488"/>
            <a:ext cx="238125" cy="238125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19" name="object 24"/>
          <p:cNvSpPr>
            <a:spLocks noChangeArrowheads="1"/>
          </p:cNvSpPr>
          <p:nvPr/>
        </p:nvSpPr>
        <p:spPr bwMode="auto">
          <a:xfrm>
            <a:off x="2473325" y="4179888"/>
            <a:ext cx="142875" cy="142875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20" name="object 25"/>
          <p:cNvSpPr>
            <a:spLocks/>
          </p:cNvSpPr>
          <p:nvPr/>
        </p:nvSpPr>
        <p:spPr bwMode="auto">
          <a:xfrm>
            <a:off x="2473325" y="4179888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21" name="object 26"/>
          <p:cNvSpPr>
            <a:spLocks noChangeArrowheads="1"/>
          </p:cNvSpPr>
          <p:nvPr/>
        </p:nvSpPr>
        <p:spPr bwMode="auto">
          <a:xfrm>
            <a:off x="2043113" y="4822825"/>
            <a:ext cx="238125" cy="238125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22" name="object 27"/>
          <p:cNvSpPr>
            <a:spLocks noChangeArrowheads="1"/>
          </p:cNvSpPr>
          <p:nvPr/>
        </p:nvSpPr>
        <p:spPr bwMode="auto">
          <a:xfrm>
            <a:off x="2089150" y="4849813"/>
            <a:ext cx="142875" cy="14287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23" name="object 28"/>
          <p:cNvSpPr>
            <a:spLocks/>
          </p:cNvSpPr>
          <p:nvPr/>
        </p:nvSpPr>
        <p:spPr bwMode="auto">
          <a:xfrm>
            <a:off x="2089150" y="4849813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24" name="object 29"/>
          <p:cNvSpPr>
            <a:spLocks noChangeArrowheads="1"/>
          </p:cNvSpPr>
          <p:nvPr/>
        </p:nvSpPr>
        <p:spPr bwMode="auto">
          <a:xfrm>
            <a:off x="2946400" y="3608388"/>
            <a:ext cx="236538" cy="238125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25" name="object 30"/>
          <p:cNvSpPr>
            <a:spLocks noChangeArrowheads="1"/>
          </p:cNvSpPr>
          <p:nvPr/>
        </p:nvSpPr>
        <p:spPr bwMode="auto">
          <a:xfrm>
            <a:off x="2992438" y="3635375"/>
            <a:ext cx="142875" cy="142875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26" name="object 31"/>
          <p:cNvSpPr>
            <a:spLocks/>
          </p:cNvSpPr>
          <p:nvPr/>
        </p:nvSpPr>
        <p:spPr bwMode="auto">
          <a:xfrm>
            <a:off x="2992438" y="3635375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4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4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27" name="object 32"/>
          <p:cNvSpPr>
            <a:spLocks noChangeArrowheads="1"/>
          </p:cNvSpPr>
          <p:nvPr/>
        </p:nvSpPr>
        <p:spPr bwMode="auto">
          <a:xfrm>
            <a:off x="3240088" y="3411538"/>
            <a:ext cx="238125" cy="238125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28" name="object 33"/>
          <p:cNvSpPr>
            <a:spLocks noChangeArrowheads="1"/>
          </p:cNvSpPr>
          <p:nvPr/>
        </p:nvSpPr>
        <p:spPr bwMode="auto">
          <a:xfrm>
            <a:off x="3286125" y="3436938"/>
            <a:ext cx="142875" cy="142875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29" name="object 34"/>
          <p:cNvSpPr>
            <a:spLocks/>
          </p:cNvSpPr>
          <p:nvPr/>
        </p:nvSpPr>
        <p:spPr bwMode="auto">
          <a:xfrm>
            <a:off x="3286125" y="3436938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30" name="object 35"/>
          <p:cNvSpPr>
            <a:spLocks noChangeArrowheads="1"/>
          </p:cNvSpPr>
          <p:nvPr/>
        </p:nvSpPr>
        <p:spPr bwMode="auto">
          <a:xfrm>
            <a:off x="3643313" y="2384425"/>
            <a:ext cx="238125" cy="238125"/>
          </a:xfrm>
          <a:prstGeom prst="rect">
            <a:avLst/>
          </a:prstGeom>
          <a:blipFill dpi="0" rotWithShape="1">
            <a:blip r:embed="rId2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31" name="object 36"/>
          <p:cNvSpPr>
            <a:spLocks noChangeArrowheads="1"/>
          </p:cNvSpPr>
          <p:nvPr/>
        </p:nvSpPr>
        <p:spPr bwMode="auto">
          <a:xfrm>
            <a:off x="3689350" y="2409825"/>
            <a:ext cx="142875" cy="14287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32" name="object 37"/>
          <p:cNvSpPr>
            <a:spLocks/>
          </p:cNvSpPr>
          <p:nvPr/>
        </p:nvSpPr>
        <p:spPr bwMode="auto">
          <a:xfrm>
            <a:off x="3689350" y="2409825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33" name="object 38"/>
          <p:cNvSpPr>
            <a:spLocks noChangeArrowheads="1"/>
          </p:cNvSpPr>
          <p:nvPr/>
        </p:nvSpPr>
        <p:spPr bwMode="auto">
          <a:xfrm>
            <a:off x="3778250" y="2447925"/>
            <a:ext cx="238125" cy="238125"/>
          </a:xfrm>
          <a:prstGeom prst="rect">
            <a:avLst/>
          </a:prstGeom>
          <a:blipFill dpi="0" rotWithShape="1">
            <a:blip r:embed="rId2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34" name="object 39"/>
          <p:cNvSpPr>
            <a:spLocks noChangeArrowheads="1"/>
          </p:cNvSpPr>
          <p:nvPr/>
        </p:nvSpPr>
        <p:spPr bwMode="auto">
          <a:xfrm>
            <a:off x="3824288" y="2474913"/>
            <a:ext cx="142875" cy="142875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35" name="object 40"/>
          <p:cNvSpPr>
            <a:spLocks/>
          </p:cNvSpPr>
          <p:nvPr/>
        </p:nvSpPr>
        <p:spPr bwMode="auto">
          <a:xfrm>
            <a:off x="3824288" y="2474913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36" name="object 41"/>
          <p:cNvSpPr>
            <a:spLocks noChangeArrowheads="1"/>
          </p:cNvSpPr>
          <p:nvPr/>
        </p:nvSpPr>
        <p:spPr bwMode="auto">
          <a:xfrm>
            <a:off x="3919538" y="2447925"/>
            <a:ext cx="238125" cy="238125"/>
          </a:xfrm>
          <a:prstGeom prst="rect">
            <a:avLst/>
          </a:prstGeom>
          <a:blipFill dpi="0" rotWithShape="1">
            <a:blip r:embed="rId2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37" name="object 42"/>
          <p:cNvSpPr>
            <a:spLocks noChangeArrowheads="1"/>
          </p:cNvSpPr>
          <p:nvPr/>
        </p:nvSpPr>
        <p:spPr bwMode="auto">
          <a:xfrm>
            <a:off x="3965575" y="2474913"/>
            <a:ext cx="142875" cy="14287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38" name="object 43"/>
          <p:cNvSpPr>
            <a:spLocks/>
          </p:cNvSpPr>
          <p:nvPr/>
        </p:nvSpPr>
        <p:spPr bwMode="auto">
          <a:xfrm>
            <a:off x="3965575" y="2474913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39" name="object 44"/>
          <p:cNvSpPr>
            <a:spLocks noChangeArrowheads="1"/>
          </p:cNvSpPr>
          <p:nvPr/>
        </p:nvSpPr>
        <p:spPr bwMode="auto">
          <a:xfrm>
            <a:off x="3722688" y="2903538"/>
            <a:ext cx="238125" cy="238125"/>
          </a:xfrm>
          <a:prstGeom prst="rect">
            <a:avLst/>
          </a:prstGeom>
          <a:blipFill dpi="0" rotWithShape="1">
            <a:blip r:embed="rId2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40" name="object 45"/>
          <p:cNvSpPr>
            <a:spLocks noChangeArrowheads="1"/>
          </p:cNvSpPr>
          <p:nvPr/>
        </p:nvSpPr>
        <p:spPr bwMode="auto">
          <a:xfrm>
            <a:off x="3768725" y="2928938"/>
            <a:ext cx="142875" cy="142875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41" name="object 46"/>
          <p:cNvSpPr>
            <a:spLocks/>
          </p:cNvSpPr>
          <p:nvPr/>
        </p:nvSpPr>
        <p:spPr bwMode="auto">
          <a:xfrm>
            <a:off x="3768725" y="2928938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42" name="object 47"/>
          <p:cNvSpPr>
            <a:spLocks noChangeArrowheads="1"/>
          </p:cNvSpPr>
          <p:nvPr/>
        </p:nvSpPr>
        <p:spPr bwMode="auto">
          <a:xfrm>
            <a:off x="3821113" y="3233738"/>
            <a:ext cx="238125" cy="238125"/>
          </a:xfrm>
          <a:prstGeom prst="rect">
            <a:avLst/>
          </a:prstGeom>
          <a:blipFill dpi="0" rotWithShape="1">
            <a:blip r:embed="rId2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43" name="object 48"/>
          <p:cNvSpPr>
            <a:spLocks noChangeArrowheads="1"/>
          </p:cNvSpPr>
          <p:nvPr/>
        </p:nvSpPr>
        <p:spPr bwMode="auto">
          <a:xfrm>
            <a:off x="3867150" y="3260725"/>
            <a:ext cx="142875" cy="142875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44" name="object 49"/>
          <p:cNvSpPr>
            <a:spLocks/>
          </p:cNvSpPr>
          <p:nvPr/>
        </p:nvSpPr>
        <p:spPr bwMode="auto">
          <a:xfrm>
            <a:off x="3867150" y="3260725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45" name="object 50"/>
          <p:cNvSpPr>
            <a:spLocks noChangeArrowheads="1"/>
          </p:cNvSpPr>
          <p:nvPr/>
        </p:nvSpPr>
        <p:spPr bwMode="auto">
          <a:xfrm>
            <a:off x="3554413" y="3617913"/>
            <a:ext cx="236537" cy="236537"/>
          </a:xfrm>
          <a:prstGeom prst="rect">
            <a:avLst/>
          </a:prstGeom>
          <a:blipFill dpi="0" rotWithShape="1">
            <a:blip r:embed="rId2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46" name="object 51"/>
          <p:cNvSpPr>
            <a:spLocks noChangeArrowheads="1"/>
          </p:cNvSpPr>
          <p:nvPr/>
        </p:nvSpPr>
        <p:spPr bwMode="auto">
          <a:xfrm>
            <a:off x="3600450" y="3643313"/>
            <a:ext cx="142875" cy="14287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47" name="object 52"/>
          <p:cNvSpPr>
            <a:spLocks/>
          </p:cNvSpPr>
          <p:nvPr/>
        </p:nvSpPr>
        <p:spPr bwMode="auto">
          <a:xfrm>
            <a:off x="3600450" y="3643313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48" name="object 53"/>
          <p:cNvSpPr>
            <a:spLocks noChangeArrowheads="1"/>
          </p:cNvSpPr>
          <p:nvPr/>
        </p:nvSpPr>
        <p:spPr bwMode="auto">
          <a:xfrm>
            <a:off x="3622675" y="3860800"/>
            <a:ext cx="238125" cy="236538"/>
          </a:xfrm>
          <a:prstGeom prst="rect">
            <a:avLst/>
          </a:prstGeom>
          <a:blipFill dpi="0" rotWithShape="1">
            <a:blip r:embed="rId2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49" name="object 54"/>
          <p:cNvSpPr>
            <a:spLocks noChangeArrowheads="1"/>
          </p:cNvSpPr>
          <p:nvPr/>
        </p:nvSpPr>
        <p:spPr bwMode="auto">
          <a:xfrm>
            <a:off x="3668713" y="3886200"/>
            <a:ext cx="142875" cy="14287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50" name="object 55"/>
          <p:cNvSpPr>
            <a:spLocks/>
          </p:cNvSpPr>
          <p:nvPr/>
        </p:nvSpPr>
        <p:spPr bwMode="auto">
          <a:xfrm>
            <a:off x="3668713" y="3886200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4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4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51" name="object 56"/>
          <p:cNvSpPr>
            <a:spLocks noChangeArrowheads="1"/>
          </p:cNvSpPr>
          <p:nvPr/>
        </p:nvSpPr>
        <p:spPr bwMode="auto">
          <a:xfrm>
            <a:off x="3646488" y="4162425"/>
            <a:ext cx="238125" cy="238125"/>
          </a:xfrm>
          <a:prstGeom prst="rect">
            <a:avLst/>
          </a:prstGeom>
          <a:blipFill dpi="0" rotWithShape="1">
            <a:blip r:embed="rId2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52" name="object 57"/>
          <p:cNvSpPr>
            <a:spLocks noChangeArrowheads="1"/>
          </p:cNvSpPr>
          <p:nvPr/>
        </p:nvSpPr>
        <p:spPr bwMode="auto">
          <a:xfrm>
            <a:off x="3692525" y="4189413"/>
            <a:ext cx="142875" cy="142875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53" name="object 58"/>
          <p:cNvSpPr>
            <a:spLocks/>
          </p:cNvSpPr>
          <p:nvPr/>
        </p:nvSpPr>
        <p:spPr bwMode="auto">
          <a:xfrm>
            <a:off x="3692525" y="4189413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54" name="object 59"/>
          <p:cNvSpPr>
            <a:spLocks noChangeArrowheads="1"/>
          </p:cNvSpPr>
          <p:nvPr/>
        </p:nvSpPr>
        <p:spPr bwMode="auto">
          <a:xfrm>
            <a:off x="4606925" y="3011488"/>
            <a:ext cx="236538" cy="238125"/>
          </a:xfrm>
          <a:prstGeom prst="rect">
            <a:avLst/>
          </a:prstGeom>
          <a:blipFill dpi="0" rotWithShape="1">
            <a:blip r:embed="rId2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55" name="object 60"/>
          <p:cNvSpPr>
            <a:spLocks noChangeArrowheads="1"/>
          </p:cNvSpPr>
          <p:nvPr/>
        </p:nvSpPr>
        <p:spPr bwMode="auto">
          <a:xfrm>
            <a:off x="4651375" y="3036888"/>
            <a:ext cx="142875" cy="142875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56" name="object 61"/>
          <p:cNvSpPr>
            <a:spLocks/>
          </p:cNvSpPr>
          <p:nvPr/>
        </p:nvSpPr>
        <p:spPr bwMode="auto">
          <a:xfrm>
            <a:off x="4651375" y="3036888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2" name="object 62"/>
          <p:cNvSpPr txBox="1"/>
          <p:nvPr/>
        </p:nvSpPr>
        <p:spPr>
          <a:xfrm>
            <a:off x="5397500" y="1314450"/>
            <a:ext cx="3479800" cy="26035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/>
            <a:r>
              <a:rPr lang="th-TH" sz="2400">
                <a:latin typeface="Calibri" pitchFamily="34" charset="0"/>
                <a:cs typeface="Cordia New" pitchFamily="34" charset="-34"/>
              </a:rPr>
              <a:t>Let </a:t>
            </a:r>
            <a:r>
              <a:rPr lang="th-TH" sz="2400" i="1">
                <a:latin typeface="Times New Roman" pitchFamily="18" charset="0"/>
                <a:cs typeface="Times New Roman" pitchFamily="18" charset="0"/>
              </a:rPr>
              <a:t>K </a:t>
            </a:r>
            <a:r>
              <a:rPr lang="th-TH" sz="2400">
                <a:latin typeface="Times New Roman" pitchFamily="18" charset="0"/>
                <a:cs typeface="Times New Roman" pitchFamily="18" charset="0"/>
              </a:rPr>
              <a:t>= 2</a:t>
            </a:r>
          </a:p>
          <a:p>
            <a:pPr marL="12700">
              <a:spcBef>
                <a:spcPts val="125"/>
              </a:spcBef>
              <a:buFont typeface="Arial" charset="0"/>
              <a:buChar char="•"/>
            </a:pPr>
            <a:r>
              <a:rPr lang="th-TH" sz="2400">
                <a:latin typeface="Calibri" pitchFamily="34" charset="0"/>
                <a:cs typeface="Cordia New" pitchFamily="34" charset="-34"/>
              </a:rPr>
              <a:t>Randomly select the initial  centroids</a:t>
            </a:r>
          </a:p>
          <a:p>
            <a:pPr marL="12700">
              <a:buFont typeface="Arial" charset="0"/>
              <a:buChar char="•"/>
            </a:pPr>
            <a:r>
              <a:rPr lang="th-TH" sz="2400">
                <a:latin typeface="Calibri" pitchFamily="34" charset="0"/>
                <a:cs typeface="Cordia New" pitchFamily="34" charset="-34"/>
              </a:rPr>
              <a:t>Assign objs to the closest  centroid</a:t>
            </a:r>
          </a:p>
          <a:p>
            <a:pPr marL="12700">
              <a:buFont typeface="Arial" charset="0"/>
              <a:buChar char="•"/>
            </a:pPr>
            <a:r>
              <a:rPr lang="th-TH" sz="2400">
                <a:latin typeface="Calibri" pitchFamily="34" charset="0"/>
                <a:cs typeface="Cordia New" pitchFamily="34" charset="-34"/>
              </a:rPr>
              <a:t>Recompute a new  centroid of the cluster</a:t>
            </a:r>
          </a:p>
        </p:txBody>
      </p:sp>
      <p:sp>
        <p:nvSpPr>
          <p:cNvPr id="55358" name="object 63"/>
          <p:cNvSpPr>
            <a:spLocks noChangeArrowheads="1"/>
          </p:cNvSpPr>
          <p:nvPr/>
        </p:nvSpPr>
        <p:spPr bwMode="auto">
          <a:xfrm>
            <a:off x="787400" y="1851025"/>
            <a:ext cx="161925" cy="161925"/>
          </a:xfrm>
          <a:prstGeom prst="rect">
            <a:avLst/>
          </a:prstGeom>
          <a:blipFill dpi="0" rotWithShape="1">
            <a:blip r:embed="rId2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59" name="object 64"/>
          <p:cNvSpPr>
            <a:spLocks noChangeArrowheads="1"/>
          </p:cNvSpPr>
          <p:nvPr/>
        </p:nvSpPr>
        <p:spPr bwMode="auto">
          <a:xfrm>
            <a:off x="779463" y="3611563"/>
            <a:ext cx="160337" cy="160337"/>
          </a:xfrm>
          <a:prstGeom prst="rect">
            <a:avLst/>
          </a:prstGeom>
          <a:blipFill dpi="0" rotWithShape="1">
            <a:blip r:embed="rId3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60" name="object 65"/>
          <p:cNvSpPr>
            <a:spLocks/>
          </p:cNvSpPr>
          <p:nvPr/>
        </p:nvSpPr>
        <p:spPr bwMode="auto">
          <a:xfrm>
            <a:off x="936625" y="1938338"/>
            <a:ext cx="1374775" cy="3397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74571" y="339039"/>
              </a:cxn>
            </a:cxnLst>
            <a:rect l="0" t="0" r="r" b="b"/>
            <a:pathLst>
              <a:path w="1374775" h="339089">
                <a:moveTo>
                  <a:pt x="0" y="0"/>
                </a:moveTo>
                <a:lnTo>
                  <a:pt x="1374571" y="339039"/>
                </a:lnTo>
              </a:path>
            </a:pathLst>
          </a:custGeom>
          <a:noFill/>
          <a:ln w="19049">
            <a:solidFill>
              <a:srgbClr val="92D0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61" name="object 66"/>
          <p:cNvSpPr>
            <a:spLocks/>
          </p:cNvSpPr>
          <p:nvPr/>
        </p:nvSpPr>
        <p:spPr bwMode="auto">
          <a:xfrm>
            <a:off x="928688" y="1938338"/>
            <a:ext cx="2760662" cy="5429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760205" y="543191"/>
              </a:cxn>
            </a:cxnLst>
            <a:rect l="0" t="0" r="r" b="b"/>
            <a:pathLst>
              <a:path w="2760345" h="543560">
                <a:moveTo>
                  <a:pt x="0" y="0"/>
                </a:moveTo>
                <a:lnTo>
                  <a:pt x="2760205" y="543191"/>
                </a:lnTo>
              </a:path>
            </a:pathLst>
          </a:custGeom>
          <a:noFill/>
          <a:ln w="19050">
            <a:solidFill>
              <a:srgbClr val="92D0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62" name="object 67"/>
          <p:cNvSpPr>
            <a:spLocks/>
          </p:cNvSpPr>
          <p:nvPr/>
        </p:nvSpPr>
        <p:spPr bwMode="auto">
          <a:xfrm>
            <a:off x="928688" y="1936750"/>
            <a:ext cx="2895600" cy="6096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895346" y="608444"/>
              </a:cxn>
            </a:cxnLst>
            <a:rect l="0" t="0" r="r" b="b"/>
            <a:pathLst>
              <a:path w="2895600" h="608964">
                <a:moveTo>
                  <a:pt x="0" y="0"/>
                </a:moveTo>
                <a:lnTo>
                  <a:pt x="2895346" y="608444"/>
                </a:lnTo>
              </a:path>
            </a:pathLst>
          </a:custGeom>
          <a:noFill/>
          <a:ln w="19050">
            <a:solidFill>
              <a:srgbClr val="92D0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63" name="object 68"/>
          <p:cNvSpPr>
            <a:spLocks/>
          </p:cNvSpPr>
          <p:nvPr/>
        </p:nvSpPr>
        <p:spPr bwMode="auto">
          <a:xfrm>
            <a:off x="928688" y="1938338"/>
            <a:ext cx="3038475" cy="60801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037332" y="607542"/>
              </a:cxn>
            </a:cxnLst>
            <a:rect l="0" t="0" r="r" b="b"/>
            <a:pathLst>
              <a:path w="3037840" h="607694">
                <a:moveTo>
                  <a:pt x="0" y="0"/>
                </a:moveTo>
                <a:lnTo>
                  <a:pt x="3037332" y="607542"/>
                </a:lnTo>
              </a:path>
            </a:pathLst>
          </a:custGeom>
          <a:noFill/>
          <a:ln w="19050">
            <a:solidFill>
              <a:srgbClr val="92D0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64" name="object 69"/>
          <p:cNvSpPr>
            <a:spLocks/>
          </p:cNvSpPr>
          <p:nvPr/>
        </p:nvSpPr>
        <p:spPr bwMode="auto">
          <a:xfrm>
            <a:off x="928688" y="3302000"/>
            <a:ext cx="601662" cy="387350"/>
          </a:xfrm>
          <a:custGeom>
            <a:avLst/>
            <a:gdLst/>
            <a:ahLst/>
            <a:cxnLst>
              <a:cxn ang="0">
                <a:pos x="0" y="386740"/>
              </a:cxn>
              <a:cxn ang="0">
                <a:pos x="601052" y="0"/>
              </a:cxn>
            </a:cxnLst>
            <a:rect l="0" t="0" r="r" b="b"/>
            <a:pathLst>
              <a:path w="601344" h="387350">
                <a:moveTo>
                  <a:pt x="0" y="386740"/>
                </a:moveTo>
                <a:lnTo>
                  <a:pt x="601052" y="0"/>
                </a:lnTo>
              </a:path>
            </a:pathLst>
          </a:custGeom>
          <a:noFill/>
          <a:ln w="1905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65" name="object 70"/>
          <p:cNvSpPr>
            <a:spLocks/>
          </p:cNvSpPr>
          <p:nvPr/>
        </p:nvSpPr>
        <p:spPr bwMode="auto">
          <a:xfrm>
            <a:off x="933450" y="2898775"/>
            <a:ext cx="1062038" cy="793750"/>
          </a:xfrm>
          <a:custGeom>
            <a:avLst/>
            <a:gdLst/>
            <a:ahLst/>
            <a:cxnLst>
              <a:cxn ang="0">
                <a:pos x="0" y="793623"/>
              </a:cxn>
              <a:cxn ang="0">
                <a:pos x="1062482" y="0"/>
              </a:cxn>
            </a:cxnLst>
            <a:rect l="0" t="0" r="r" b="b"/>
            <a:pathLst>
              <a:path w="1062989" h="793750">
                <a:moveTo>
                  <a:pt x="0" y="793623"/>
                </a:moveTo>
                <a:lnTo>
                  <a:pt x="1062482" y="0"/>
                </a:lnTo>
              </a:path>
            </a:pathLst>
          </a:custGeom>
          <a:noFill/>
          <a:ln w="1905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66" name="object 71"/>
          <p:cNvSpPr>
            <a:spLocks/>
          </p:cNvSpPr>
          <p:nvPr/>
        </p:nvSpPr>
        <p:spPr bwMode="auto">
          <a:xfrm>
            <a:off x="933450" y="2927350"/>
            <a:ext cx="1927225" cy="766763"/>
          </a:xfrm>
          <a:custGeom>
            <a:avLst/>
            <a:gdLst/>
            <a:ahLst/>
            <a:cxnLst>
              <a:cxn ang="0">
                <a:pos x="0" y="765314"/>
              </a:cxn>
              <a:cxn ang="0">
                <a:pos x="1928355" y="0"/>
              </a:cxn>
            </a:cxnLst>
            <a:rect l="0" t="0" r="r" b="b"/>
            <a:pathLst>
              <a:path w="1928495" h="765810">
                <a:moveTo>
                  <a:pt x="0" y="765314"/>
                </a:moveTo>
                <a:lnTo>
                  <a:pt x="1928355" y="0"/>
                </a:lnTo>
              </a:path>
            </a:pathLst>
          </a:custGeom>
          <a:noFill/>
          <a:ln w="1905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67" name="object 72"/>
          <p:cNvSpPr>
            <a:spLocks/>
          </p:cNvSpPr>
          <p:nvPr/>
        </p:nvSpPr>
        <p:spPr bwMode="auto">
          <a:xfrm>
            <a:off x="928688" y="3421063"/>
            <a:ext cx="1484312" cy="268287"/>
          </a:xfrm>
          <a:custGeom>
            <a:avLst/>
            <a:gdLst/>
            <a:ahLst/>
            <a:cxnLst>
              <a:cxn ang="0">
                <a:pos x="0" y="268503"/>
              </a:cxn>
              <a:cxn ang="0">
                <a:pos x="1483842" y="0"/>
              </a:cxn>
            </a:cxnLst>
            <a:rect l="0" t="0" r="r" b="b"/>
            <a:pathLst>
              <a:path w="1483995" h="268604">
                <a:moveTo>
                  <a:pt x="0" y="268503"/>
                </a:moveTo>
                <a:lnTo>
                  <a:pt x="1483842" y="0"/>
                </a:lnTo>
              </a:path>
            </a:pathLst>
          </a:custGeom>
          <a:noFill/>
          <a:ln w="1905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68" name="object 73"/>
          <p:cNvSpPr>
            <a:spLocks/>
          </p:cNvSpPr>
          <p:nvPr/>
        </p:nvSpPr>
        <p:spPr bwMode="auto">
          <a:xfrm>
            <a:off x="928688" y="3000375"/>
            <a:ext cx="2840037" cy="688975"/>
          </a:xfrm>
          <a:custGeom>
            <a:avLst/>
            <a:gdLst/>
            <a:ahLst/>
            <a:cxnLst>
              <a:cxn ang="0">
                <a:pos x="0" y="688505"/>
              </a:cxn>
              <a:cxn ang="0">
                <a:pos x="2840266" y="0"/>
              </a:cxn>
            </a:cxnLst>
            <a:rect l="0" t="0" r="r" b="b"/>
            <a:pathLst>
              <a:path w="2840354" h="688975">
                <a:moveTo>
                  <a:pt x="0" y="688505"/>
                </a:moveTo>
                <a:lnTo>
                  <a:pt x="2840266" y="0"/>
                </a:lnTo>
              </a:path>
            </a:pathLst>
          </a:custGeom>
          <a:noFill/>
          <a:ln w="1905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69" name="object 74"/>
          <p:cNvSpPr>
            <a:spLocks/>
          </p:cNvSpPr>
          <p:nvPr/>
        </p:nvSpPr>
        <p:spPr bwMode="auto">
          <a:xfrm>
            <a:off x="928688" y="3332163"/>
            <a:ext cx="2938462" cy="357187"/>
          </a:xfrm>
          <a:custGeom>
            <a:avLst/>
            <a:gdLst/>
            <a:ahLst/>
            <a:cxnLst>
              <a:cxn ang="0">
                <a:pos x="0" y="357187"/>
              </a:cxn>
              <a:cxn ang="0">
                <a:pos x="2938487" y="0"/>
              </a:cxn>
            </a:cxnLst>
            <a:rect l="0" t="0" r="r" b="b"/>
            <a:pathLst>
              <a:path w="2938779" h="357504">
                <a:moveTo>
                  <a:pt x="0" y="357187"/>
                </a:moveTo>
                <a:lnTo>
                  <a:pt x="2938487" y="0"/>
                </a:lnTo>
              </a:path>
            </a:pathLst>
          </a:custGeom>
          <a:noFill/>
          <a:ln w="1905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70" name="object 75"/>
          <p:cNvSpPr>
            <a:spLocks/>
          </p:cNvSpPr>
          <p:nvPr/>
        </p:nvSpPr>
        <p:spPr bwMode="auto">
          <a:xfrm>
            <a:off x="928688" y="3108325"/>
            <a:ext cx="3724275" cy="581025"/>
          </a:xfrm>
          <a:custGeom>
            <a:avLst/>
            <a:gdLst/>
            <a:ahLst/>
            <a:cxnLst>
              <a:cxn ang="0">
                <a:pos x="0" y="580135"/>
              </a:cxn>
              <a:cxn ang="0">
                <a:pos x="3723398" y="0"/>
              </a:cxn>
            </a:cxnLst>
            <a:rect l="0" t="0" r="r" b="b"/>
            <a:pathLst>
              <a:path w="3723640" h="580389">
                <a:moveTo>
                  <a:pt x="0" y="580135"/>
                </a:moveTo>
                <a:lnTo>
                  <a:pt x="3723398" y="0"/>
                </a:lnTo>
              </a:path>
            </a:pathLst>
          </a:custGeom>
          <a:noFill/>
          <a:ln w="1905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71" name="object 76"/>
          <p:cNvSpPr>
            <a:spLocks/>
          </p:cNvSpPr>
          <p:nvPr/>
        </p:nvSpPr>
        <p:spPr bwMode="auto">
          <a:xfrm>
            <a:off x="933450" y="3692525"/>
            <a:ext cx="2058988" cy="142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058936" y="13119"/>
              </a:cxn>
            </a:cxnLst>
            <a:rect l="0" t="0" r="r" b="b"/>
            <a:pathLst>
              <a:path w="2059305" h="13335">
                <a:moveTo>
                  <a:pt x="0" y="0"/>
                </a:moveTo>
                <a:lnTo>
                  <a:pt x="2058936" y="13119"/>
                </a:lnTo>
              </a:path>
            </a:pathLst>
          </a:custGeom>
          <a:noFill/>
          <a:ln w="1905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72" name="object 77"/>
          <p:cNvSpPr>
            <a:spLocks/>
          </p:cNvSpPr>
          <p:nvPr/>
        </p:nvSpPr>
        <p:spPr bwMode="auto">
          <a:xfrm>
            <a:off x="933450" y="3508375"/>
            <a:ext cx="2352675" cy="184150"/>
          </a:xfrm>
          <a:custGeom>
            <a:avLst/>
            <a:gdLst/>
            <a:ahLst/>
            <a:cxnLst>
              <a:cxn ang="0">
                <a:pos x="0" y="183946"/>
              </a:cxn>
              <a:cxn ang="0">
                <a:pos x="2353310" y="0"/>
              </a:cxn>
            </a:cxnLst>
            <a:rect l="0" t="0" r="r" b="b"/>
            <a:pathLst>
              <a:path w="2353310" h="184150">
                <a:moveTo>
                  <a:pt x="0" y="183946"/>
                </a:moveTo>
                <a:lnTo>
                  <a:pt x="2353310" y="0"/>
                </a:lnTo>
              </a:path>
            </a:pathLst>
          </a:custGeom>
          <a:noFill/>
          <a:ln w="1905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73" name="object 78"/>
          <p:cNvSpPr>
            <a:spLocks/>
          </p:cNvSpPr>
          <p:nvPr/>
        </p:nvSpPr>
        <p:spPr bwMode="auto">
          <a:xfrm>
            <a:off x="928688" y="3689350"/>
            <a:ext cx="2671762" cy="25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671508" y="25882"/>
              </a:cxn>
            </a:cxnLst>
            <a:rect l="0" t="0" r="r" b="b"/>
            <a:pathLst>
              <a:path w="2672079" h="26035">
                <a:moveTo>
                  <a:pt x="0" y="0"/>
                </a:moveTo>
                <a:lnTo>
                  <a:pt x="2671508" y="25882"/>
                </a:lnTo>
              </a:path>
            </a:pathLst>
          </a:custGeom>
          <a:noFill/>
          <a:ln w="1905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74" name="object 79"/>
          <p:cNvSpPr>
            <a:spLocks/>
          </p:cNvSpPr>
          <p:nvPr/>
        </p:nvSpPr>
        <p:spPr bwMode="auto">
          <a:xfrm>
            <a:off x="928688" y="3689350"/>
            <a:ext cx="2740025" cy="2682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740520" y="268503"/>
              </a:cxn>
            </a:cxnLst>
            <a:rect l="0" t="0" r="r" b="b"/>
            <a:pathLst>
              <a:path w="2740660" h="268604">
                <a:moveTo>
                  <a:pt x="0" y="0"/>
                </a:moveTo>
                <a:lnTo>
                  <a:pt x="2740520" y="268503"/>
                </a:lnTo>
              </a:path>
            </a:pathLst>
          </a:custGeom>
          <a:noFill/>
          <a:ln w="19049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75" name="object 80"/>
          <p:cNvSpPr>
            <a:spLocks/>
          </p:cNvSpPr>
          <p:nvPr/>
        </p:nvSpPr>
        <p:spPr bwMode="auto">
          <a:xfrm>
            <a:off x="928688" y="3689350"/>
            <a:ext cx="2763837" cy="571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763532" y="571500"/>
              </a:cxn>
            </a:cxnLst>
            <a:rect l="0" t="0" r="r" b="b"/>
            <a:pathLst>
              <a:path w="2763520" h="571500">
                <a:moveTo>
                  <a:pt x="0" y="0"/>
                </a:moveTo>
                <a:lnTo>
                  <a:pt x="2763532" y="571500"/>
                </a:lnTo>
              </a:path>
            </a:pathLst>
          </a:custGeom>
          <a:noFill/>
          <a:ln w="1905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76" name="object 81"/>
          <p:cNvSpPr>
            <a:spLocks/>
          </p:cNvSpPr>
          <p:nvPr/>
        </p:nvSpPr>
        <p:spPr bwMode="auto">
          <a:xfrm>
            <a:off x="933450" y="3692525"/>
            <a:ext cx="1539875" cy="558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540090" y="558736"/>
              </a:cxn>
            </a:cxnLst>
            <a:rect l="0" t="0" r="r" b="b"/>
            <a:pathLst>
              <a:path w="1540510" h="558800">
                <a:moveTo>
                  <a:pt x="0" y="0"/>
                </a:moveTo>
                <a:lnTo>
                  <a:pt x="1540090" y="558736"/>
                </a:lnTo>
              </a:path>
            </a:pathLst>
          </a:custGeom>
          <a:noFill/>
          <a:ln w="1905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77" name="object 82"/>
          <p:cNvSpPr>
            <a:spLocks/>
          </p:cNvSpPr>
          <p:nvPr/>
        </p:nvSpPr>
        <p:spPr bwMode="auto">
          <a:xfrm>
            <a:off x="933450" y="3692525"/>
            <a:ext cx="1176338" cy="11779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177048" y="1177048"/>
              </a:cxn>
            </a:cxnLst>
            <a:rect l="0" t="0" r="r" b="b"/>
            <a:pathLst>
              <a:path w="1177289" h="1177289">
                <a:moveTo>
                  <a:pt x="0" y="0"/>
                </a:moveTo>
                <a:lnTo>
                  <a:pt x="1177048" y="1177048"/>
                </a:lnTo>
              </a:path>
            </a:pathLst>
          </a:custGeom>
          <a:noFill/>
          <a:ln w="1905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78" name="object 83"/>
          <p:cNvSpPr>
            <a:spLocks noChangeArrowheads="1"/>
          </p:cNvSpPr>
          <p:nvPr/>
        </p:nvSpPr>
        <p:spPr bwMode="auto">
          <a:xfrm>
            <a:off x="642938" y="1831975"/>
            <a:ext cx="4292600" cy="3214688"/>
          </a:xfrm>
          <a:prstGeom prst="rect">
            <a:avLst/>
          </a:prstGeom>
          <a:blipFill dpi="0" rotWithShape="1">
            <a:blip r:embed="rId3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79" name="object 84"/>
          <p:cNvSpPr>
            <a:spLocks noChangeArrowheads="1"/>
          </p:cNvSpPr>
          <p:nvPr/>
        </p:nvSpPr>
        <p:spPr bwMode="auto">
          <a:xfrm>
            <a:off x="747713" y="1830388"/>
            <a:ext cx="238125" cy="239712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80" name="object 85"/>
          <p:cNvSpPr>
            <a:spLocks noChangeArrowheads="1"/>
          </p:cNvSpPr>
          <p:nvPr/>
        </p:nvSpPr>
        <p:spPr bwMode="auto">
          <a:xfrm>
            <a:off x="793750" y="1857375"/>
            <a:ext cx="142875" cy="142875"/>
          </a:xfrm>
          <a:prstGeom prst="rect">
            <a:avLst/>
          </a:prstGeom>
          <a:blipFill dpi="0" rotWithShape="1">
            <a:blip r:embed="rId3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81" name="object 86"/>
          <p:cNvSpPr>
            <a:spLocks/>
          </p:cNvSpPr>
          <p:nvPr/>
        </p:nvSpPr>
        <p:spPr bwMode="auto">
          <a:xfrm>
            <a:off x="793750" y="1857375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82" name="object 87"/>
          <p:cNvSpPr>
            <a:spLocks noChangeArrowheads="1"/>
          </p:cNvSpPr>
          <p:nvPr/>
        </p:nvSpPr>
        <p:spPr bwMode="auto">
          <a:xfrm>
            <a:off x="739775" y="3590925"/>
            <a:ext cx="238125" cy="23812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83" name="object 88"/>
          <p:cNvSpPr>
            <a:spLocks noChangeArrowheads="1"/>
          </p:cNvSpPr>
          <p:nvPr/>
        </p:nvSpPr>
        <p:spPr bwMode="auto">
          <a:xfrm>
            <a:off x="785813" y="3617913"/>
            <a:ext cx="142875" cy="142875"/>
          </a:xfrm>
          <a:prstGeom prst="rect">
            <a:avLst/>
          </a:prstGeom>
          <a:blipFill dpi="0" rotWithShape="1">
            <a:blip r:embed="rId3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84" name="object 89"/>
          <p:cNvSpPr>
            <a:spLocks/>
          </p:cNvSpPr>
          <p:nvPr/>
        </p:nvSpPr>
        <p:spPr bwMode="auto">
          <a:xfrm>
            <a:off x="785813" y="3617913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85" name="object 90"/>
          <p:cNvSpPr>
            <a:spLocks noChangeArrowheads="1"/>
          </p:cNvSpPr>
          <p:nvPr/>
        </p:nvSpPr>
        <p:spPr bwMode="auto">
          <a:xfrm>
            <a:off x="1463675" y="3154363"/>
            <a:ext cx="236538" cy="23812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86" name="object 91"/>
          <p:cNvSpPr>
            <a:spLocks noChangeArrowheads="1"/>
          </p:cNvSpPr>
          <p:nvPr/>
        </p:nvSpPr>
        <p:spPr bwMode="auto">
          <a:xfrm>
            <a:off x="1508125" y="3179763"/>
            <a:ext cx="142875" cy="142875"/>
          </a:xfrm>
          <a:prstGeom prst="rect">
            <a:avLst/>
          </a:prstGeom>
          <a:blipFill dpi="0" rotWithShape="1">
            <a:blip r:embed="rId3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87" name="object 92"/>
          <p:cNvSpPr>
            <a:spLocks/>
          </p:cNvSpPr>
          <p:nvPr/>
        </p:nvSpPr>
        <p:spPr bwMode="auto">
          <a:xfrm>
            <a:off x="1508125" y="3179763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88" name="object 93"/>
          <p:cNvSpPr>
            <a:spLocks noChangeArrowheads="1"/>
          </p:cNvSpPr>
          <p:nvPr/>
        </p:nvSpPr>
        <p:spPr bwMode="auto">
          <a:xfrm>
            <a:off x="1928813" y="2751138"/>
            <a:ext cx="238125" cy="238125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89" name="object 94"/>
          <p:cNvSpPr>
            <a:spLocks noChangeArrowheads="1"/>
          </p:cNvSpPr>
          <p:nvPr/>
        </p:nvSpPr>
        <p:spPr bwMode="auto">
          <a:xfrm>
            <a:off x="1974850" y="2778125"/>
            <a:ext cx="142875" cy="142875"/>
          </a:xfrm>
          <a:prstGeom prst="rect">
            <a:avLst/>
          </a:prstGeom>
          <a:blipFill dpi="0" rotWithShape="1">
            <a:blip r:embed="rId3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90" name="object 95"/>
          <p:cNvSpPr>
            <a:spLocks/>
          </p:cNvSpPr>
          <p:nvPr/>
        </p:nvSpPr>
        <p:spPr bwMode="auto">
          <a:xfrm>
            <a:off x="1974850" y="2778125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91" name="object 96"/>
          <p:cNvSpPr>
            <a:spLocks noChangeArrowheads="1"/>
          </p:cNvSpPr>
          <p:nvPr/>
        </p:nvSpPr>
        <p:spPr bwMode="auto">
          <a:xfrm>
            <a:off x="2266950" y="2179638"/>
            <a:ext cx="236538" cy="238125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92" name="object 97"/>
          <p:cNvSpPr>
            <a:spLocks noChangeArrowheads="1"/>
          </p:cNvSpPr>
          <p:nvPr/>
        </p:nvSpPr>
        <p:spPr bwMode="auto">
          <a:xfrm>
            <a:off x="2311400" y="2206625"/>
            <a:ext cx="142875" cy="142875"/>
          </a:xfrm>
          <a:prstGeom prst="rect">
            <a:avLst/>
          </a:prstGeom>
          <a:blipFill dpi="0" rotWithShape="1">
            <a:blip r:embed="rId3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93" name="object 98"/>
          <p:cNvSpPr>
            <a:spLocks/>
          </p:cNvSpPr>
          <p:nvPr/>
        </p:nvSpPr>
        <p:spPr bwMode="auto">
          <a:xfrm>
            <a:off x="2311400" y="2206625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94" name="object 99"/>
          <p:cNvSpPr>
            <a:spLocks noChangeArrowheads="1"/>
          </p:cNvSpPr>
          <p:nvPr/>
        </p:nvSpPr>
        <p:spPr bwMode="auto">
          <a:xfrm>
            <a:off x="2366963" y="3322638"/>
            <a:ext cx="238125" cy="238125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95" name="object 100"/>
          <p:cNvSpPr>
            <a:spLocks noChangeArrowheads="1"/>
          </p:cNvSpPr>
          <p:nvPr/>
        </p:nvSpPr>
        <p:spPr bwMode="auto">
          <a:xfrm>
            <a:off x="2413000" y="3349625"/>
            <a:ext cx="142875" cy="142875"/>
          </a:xfrm>
          <a:prstGeom prst="rect">
            <a:avLst/>
          </a:prstGeom>
          <a:blipFill dpi="0" rotWithShape="1">
            <a:blip r:embed="rId3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96" name="object 101"/>
          <p:cNvSpPr>
            <a:spLocks/>
          </p:cNvSpPr>
          <p:nvPr/>
        </p:nvSpPr>
        <p:spPr bwMode="auto">
          <a:xfrm>
            <a:off x="2413000" y="3349625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397" name="object 102"/>
          <p:cNvSpPr>
            <a:spLocks noChangeArrowheads="1"/>
          </p:cNvSpPr>
          <p:nvPr/>
        </p:nvSpPr>
        <p:spPr bwMode="auto">
          <a:xfrm>
            <a:off x="2794000" y="2779713"/>
            <a:ext cx="238125" cy="238125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98" name="object 103"/>
          <p:cNvSpPr>
            <a:spLocks noChangeArrowheads="1"/>
          </p:cNvSpPr>
          <p:nvPr/>
        </p:nvSpPr>
        <p:spPr bwMode="auto">
          <a:xfrm>
            <a:off x="2840038" y="2805113"/>
            <a:ext cx="142875" cy="142875"/>
          </a:xfrm>
          <a:prstGeom prst="rect">
            <a:avLst/>
          </a:prstGeom>
          <a:blipFill dpi="0" rotWithShape="1">
            <a:blip r:embed="rId3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99" name="object 104"/>
          <p:cNvSpPr>
            <a:spLocks/>
          </p:cNvSpPr>
          <p:nvPr/>
        </p:nvSpPr>
        <p:spPr bwMode="auto">
          <a:xfrm>
            <a:off x="2840038" y="2805113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400" name="object 105"/>
          <p:cNvSpPr>
            <a:spLocks noChangeArrowheads="1"/>
          </p:cNvSpPr>
          <p:nvPr/>
        </p:nvSpPr>
        <p:spPr bwMode="auto">
          <a:xfrm>
            <a:off x="2427288" y="4154488"/>
            <a:ext cx="238125" cy="238125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401" name="object 106"/>
          <p:cNvSpPr>
            <a:spLocks noChangeArrowheads="1"/>
          </p:cNvSpPr>
          <p:nvPr/>
        </p:nvSpPr>
        <p:spPr bwMode="auto">
          <a:xfrm>
            <a:off x="2473325" y="4179888"/>
            <a:ext cx="142875" cy="142875"/>
          </a:xfrm>
          <a:prstGeom prst="rect">
            <a:avLst/>
          </a:prstGeom>
          <a:blipFill dpi="0" rotWithShape="1">
            <a:blip r:embed="rId3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402" name="object 107"/>
          <p:cNvSpPr>
            <a:spLocks/>
          </p:cNvSpPr>
          <p:nvPr/>
        </p:nvSpPr>
        <p:spPr bwMode="auto">
          <a:xfrm>
            <a:off x="2473325" y="4179888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403" name="object 108"/>
          <p:cNvSpPr>
            <a:spLocks noChangeArrowheads="1"/>
          </p:cNvSpPr>
          <p:nvPr/>
        </p:nvSpPr>
        <p:spPr bwMode="auto">
          <a:xfrm>
            <a:off x="2043113" y="4822825"/>
            <a:ext cx="238125" cy="238125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404" name="object 109"/>
          <p:cNvSpPr>
            <a:spLocks noChangeArrowheads="1"/>
          </p:cNvSpPr>
          <p:nvPr/>
        </p:nvSpPr>
        <p:spPr bwMode="auto">
          <a:xfrm>
            <a:off x="2089150" y="4849813"/>
            <a:ext cx="142875" cy="142875"/>
          </a:xfrm>
          <a:prstGeom prst="rect">
            <a:avLst/>
          </a:prstGeom>
          <a:blipFill dpi="0" rotWithShape="1">
            <a:blip r:embed="rId3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405" name="object 110"/>
          <p:cNvSpPr>
            <a:spLocks/>
          </p:cNvSpPr>
          <p:nvPr/>
        </p:nvSpPr>
        <p:spPr bwMode="auto">
          <a:xfrm>
            <a:off x="2089150" y="4849813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406" name="object 111"/>
          <p:cNvSpPr>
            <a:spLocks noChangeArrowheads="1"/>
          </p:cNvSpPr>
          <p:nvPr/>
        </p:nvSpPr>
        <p:spPr bwMode="auto">
          <a:xfrm>
            <a:off x="2946400" y="3608388"/>
            <a:ext cx="236538" cy="238125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407" name="object 112"/>
          <p:cNvSpPr>
            <a:spLocks noChangeArrowheads="1"/>
          </p:cNvSpPr>
          <p:nvPr/>
        </p:nvSpPr>
        <p:spPr bwMode="auto">
          <a:xfrm>
            <a:off x="2992438" y="3635375"/>
            <a:ext cx="142875" cy="142875"/>
          </a:xfrm>
          <a:prstGeom prst="rect">
            <a:avLst/>
          </a:prstGeom>
          <a:blipFill dpi="0" rotWithShape="1">
            <a:blip r:embed="rId3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408" name="object 113"/>
          <p:cNvSpPr>
            <a:spLocks/>
          </p:cNvSpPr>
          <p:nvPr/>
        </p:nvSpPr>
        <p:spPr bwMode="auto">
          <a:xfrm>
            <a:off x="2992438" y="3635375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4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4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409" name="object 114"/>
          <p:cNvSpPr>
            <a:spLocks noChangeArrowheads="1"/>
          </p:cNvSpPr>
          <p:nvPr/>
        </p:nvSpPr>
        <p:spPr bwMode="auto">
          <a:xfrm>
            <a:off x="3240088" y="3411538"/>
            <a:ext cx="238125" cy="238125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410" name="object 115"/>
          <p:cNvSpPr>
            <a:spLocks noChangeArrowheads="1"/>
          </p:cNvSpPr>
          <p:nvPr/>
        </p:nvSpPr>
        <p:spPr bwMode="auto">
          <a:xfrm>
            <a:off x="3286125" y="3436938"/>
            <a:ext cx="142875" cy="142875"/>
          </a:xfrm>
          <a:prstGeom prst="rect">
            <a:avLst/>
          </a:prstGeom>
          <a:blipFill dpi="0" rotWithShape="1">
            <a:blip r:embed="rId3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411" name="object 116"/>
          <p:cNvSpPr>
            <a:spLocks/>
          </p:cNvSpPr>
          <p:nvPr/>
        </p:nvSpPr>
        <p:spPr bwMode="auto">
          <a:xfrm>
            <a:off x="3286125" y="3436938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412" name="object 117"/>
          <p:cNvSpPr>
            <a:spLocks noChangeArrowheads="1"/>
          </p:cNvSpPr>
          <p:nvPr/>
        </p:nvSpPr>
        <p:spPr bwMode="auto">
          <a:xfrm>
            <a:off x="3643313" y="2384425"/>
            <a:ext cx="238125" cy="238125"/>
          </a:xfrm>
          <a:prstGeom prst="rect">
            <a:avLst/>
          </a:prstGeom>
          <a:blipFill dpi="0" rotWithShape="1">
            <a:blip r:embed="rId2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413" name="object 118"/>
          <p:cNvSpPr>
            <a:spLocks noChangeArrowheads="1"/>
          </p:cNvSpPr>
          <p:nvPr/>
        </p:nvSpPr>
        <p:spPr bwMode="auto">
          <a:xfrm>
            <a:off x="3689350" y="2409825"/>
            <a:ext cx="142875" cy="142875"/>
          </a:xfrm>
          <a:prstGeom prst="rect">
            <a:avLst/>
          </a:prstGeom>
          <a:blipFill dpi="0" rotWithShape="1">
            <a:blip r:embed="rId3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414" name="object 119"/>
          <p:cNvSpPr>
            <a:spLocks/>
          </p:cNvSpPr>
          <p:nvPr/>
        </p:nvSpPr>
        <p:spPr bwMode="auto">
          <a:xfrm>
            <a:off x="3689350" y="2409825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415" name="object 120"/>
          <p:cNvSpPr>
            <a:spLocks noChangeArrowheads="1"/>
          </p:cNvSpPr>
          <p:nvPr/>
        </p:nvSpPr>
        <p:spPr bwMode="auto">
          <a:xfrm>
            <a:off x="3778250" y="2447925"/>
            <a:ext cx="238125" cy="238125"/>
          </a:xfrm>
          <a:prstGeom prst="rect">
            <a:avLst/>
          </a:prstGeom>
          <a:blipFill dpi="0" rotWithShape="1">
            <a:blip r:embed="rId2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416" name="object 121"/>
          <p:cNvSpPr>
            <a:spLocks noChangeArrowheads="1"/>
          </p:cNvSpPr>
          <p:nvPr/>
        </p:nvSpPr>
        <p:spPr bwMode="auto">
          <a:xfrm>
            <a:off x="3824288" y="2474913"/>
            <a:ext cx="142875" cy="142875"/>
          </a:xfrm>
          <a:prstGeom prst="rect">
            <a:avLst/>
          </a:prstGeom>
          <a:blipFill dpi="0" rotWithShape="1">
            <a:blip r:embed="rId3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417" name="object 122"/>
          <p:cNvSpPr>
            <a:spLocks/>
          </p:cNvSpPr>
          <p:nvPr/>
        </p:nvSpPr>
        <p:spPr bwMode="auto">
          <a:xfrm>
            <a:off x="3824288" y="2474913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418" name="object 123"/>
          <p:cNvSpPr>
            <a:spLocks noChangeArrowheads="1"/>
          </p:cNvSpPr>
          <p:nvPr/>
        </p:nvSpPr>
        <p:spPr bwMode="auto">
          <a:xfrm>
            <a:off x="3919538" y="2447925"/>
            <a:ext cx="238125" cy="238125"/>
          </a:xfrm>
          <a:prstGeom prst="rect">
            <a:avLst/>
          </a:prstGeom>
          <a:blipFill dpi="0" rotWithShape="1">
            <a:blip r:embed="rId2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419" name="object 124"/>
          <p:cNvSpPr>
            <a:spLocks noChangeArrowheads="1"/>
          </p:cNvSpPr>
          <p:nvPr/>
        </p:nvSpPr>
        <p:spPr bwMode="auto">
          <a:xfrm>
            <a:off x="3965575" y="2474913"/>
            <a:ext cx="142875" cy="142875"/>
          </a:xfrm>
          <a:prstGeom prst="rect">
            <a:avLst/>
          </a:prstGeom>
          <a:blipFill dpi="0" rotWithShape="1">
            <a:blip r:embed="rId3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420" name="object 125"/>
          <p:cNvSpPr>
            <a:spLocks/>
          </p:cNvSpPr>
          <p:nvPr/>
        </p:nvSpPr>
        <p:spPr bwMode="auto">
          <a:xfrm>
            <a:off x="3965575" y="2474913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421" name="object 126"/>
          <p:cNvSpPr>
            <a:spLocks noChangeArrowheads="1"/>
          </p:cNvSpPr>
          <p:nvPr/>
        </p:nvSpPr>
        <p:spPr bwMode="auto">
          <a:xfrm>
            <a:off x="3722688" y="2903538"/>
            <a:ext cx="238125" cy="238125"/>
          </a:xfrm>
          <a:prstGeom prst="rect">
            <a:avLst/>
          </a:prstGeom>
          <a:blipFill dpi="0" rotWithShape="1">
            <a:blip r:embed="rId2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422" name="object 127"/>
          <p:cNvSpPr>
            <a:spLocks noChangeArrowheads="1"/>
          </p:cNvSpPr>
          <p:nvPr/>
        </p:nvSpPr>
        <p:spPr bwMode="auto">
          <a:xfrm>
            <a:off x="3768725" y="2928938"/>
            <a:ext cx="142875" cy="142875"/>
          </a:xfrm>
          <a:prstGeom prst="rect">
            <a:avLst/>
          </a:prstGeom>
          <a:blipFill dpi="0" rotWithShape="1">
            <a:blip r:embed="rId3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423" name="object 128"/>
          <p:cNvSpPr>
            <a:spLocks/>
          </p:cNvSpPr>
          <p:nvPr/>
        </p:nvSpPr>
        <p:spPr bwMode="auto">
          <a:xfrm>
            <a:off x="3768725" y="2928938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424" name="object 129"/>
          <p:cNvSpPr>
            <a:spLocks noChangeArrowheads="1"/>
          </p:cNvSpPr>
          <p:nvPr/>
        </p:nvSpPr>
        <p:spPr bwMode="auto">
          <a:xfrm>
            <a:off x="3821113" y="3233738"/>
            <a:ext cx="238125" cy="238125"/>
          </a:xfrm>
          <a:prstGeom prst="rect">
            <a:avLst/>
          </a:prstGeom>
          <a:blipFill dpi="0" rotWithShape="1">
            <a:blip r:embed="rId2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425" name="object 130"/>
          <p:cNvSpPr>
            <a:spLocks noChangeArrowheads="1"/>
          </p:cNvSpPr>
          <p:nvPr/>
        </p:nvSpPr>
        <p:spPr bwMode="auto">
          <a:xfrm>
            <a:off x="3867150" y="3260725"/>
            <a:ext cx="142875" cy="142875"/>
          </a:xfrm>
          <a:prstGeom prst="rect">
            <a:avLst/>
          </a:prstGeom>
          <a:blipFill dpi="0" rotWithShape="1">
            <a:blip r:embed="rId3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426" name="object 131"/>
          <p:cNvSpPr>
            <a:spLocks/>
          </p:cNvSpPr>
          <p:nvPr/>
        </p:nvSpPr>
        <p:spPr bwMode="auto">
          <a:xfrm>
            <a:off x="3867150" y="3260725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427" name="object 132"/>
          <p:cNvSpPr>
            <a:spLocks noChangeArrowheads="1"/>
          </p:cNvSpPr>
          <p:nvPr/>
        </p:nvSpPr>
        <p:spPr bwMode="auto">
          <a:xfrm>
            <a:off x="3554413" y="3617913"/>
            <a:ext cx="236537" cy="236537"/>
          </a:xfrm>
          <a:prstGeom prst="rect">
            <a:avLst/>
          </a:prstGeom>
          <a:blipFill dpi="0" rotWithShape="1">
            <a:blip r:embed="rId2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428" name="object 133"/>
          <p:cNvSpPr>
            <a:spLocks noChangeArrowheads="1"/>
          </p:cNvSpPr>
          <p:nvPr/>
        </p:nvSpPr>
        <p:spPr bwMode="auto">
          <a:xfrm>
            <a:off x="3600450" y="3643313"/>
            <a:ext cx="142875" cy="142875"/>
          </a:xfrm>
          <a:prstGeom prst="rect">
            <a:avLst/>
          </a:prstGeom>
          <a:blipFill dpi="0" rotWithShape="1">
            <a:blip r:embed="rId3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429" name="object 134"/>
          <p:cNvSpPr>
            <a:spLocks/>
          </p:cNvSpPr>
          <p:nvPr/>
        </p:nvSpPr>
        <p:spPr bwMode="auto">
          <a:xfrm>
            <a:off x="3600450" y="3643313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430" name="object 135"/>
          <p:cNvSpPr>
            <a:spLocks noChangeArrowheads="1"/>
          </p:cNvSpPr>
          <p:nvPr/>
        </p:nvSpPr>
        <p:spPr bwMode="auto">
          <a:xfrm>
            <a:off x="3622675" y="3860800"/>
            <a:ext cx="238125" cy="236538"/>
          </a:xfrm>
          <a:prstGeom prst="rect">
            <a:avLst/>
          </a:prstGeom>
          <a:blipFill dpi="0" rotWithShape="1">
            <a:blip r:embed="rId2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431" name="object 136"/>
          <p:cNvSpPr>
            <a:spLocks noChangeArrowheads="1"/>
          </p:cNvSpPr>
          <p:nvPr/>
        </p:nvSpPr>
        <p:spPr bwMode="auto">
          <a:xfrm>
            <a:off x="3668713" y="3886200"/>
            <a:ext cx="142875" cy="142875"/>
          </a:xfrm>
          <a:prstGeom prst="rect">
            <a:avLst/>
          </a:prstGeom>
          <a:blipFill dpi="0" rotWithShape="1">
            <a:blip r:embed="rId3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432" name="object 137"/>
          <p:cNvSpPr>
            <a:spLocks/>
          </p:cNvSpPr>
          <p:nvPr/>
        </p:nvSpPr>
        <p:spPr bwMode="auto">
          <a:xfrm>
            <a:off x="3668713" y="3886200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4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4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433" name="object 138"/>
          <p:cNvSpPr>
            <a:spLocks noChangeArrowheads="1"/>
          </p:cNvSpPr>
          <p:nvPr/>
        </p:nvSpPr>
        <p:spPr bwMode="auto">
          <a:xfrm>
            <a:off x="3646488" y="4162425"/>
            <a:ext cx="238125" cy="238125"/>
          </a:xfrm>
          <a:prstGeom prst="rect">
            <a:avLst/>
          </a:prstGeom>
          <a:blipFill dpi="0" rotWithShape="1">
            <a:blip r:embed="rId2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434" name="object 139"/>
          <p:cNvSpPr>
            <a:spLocks noChangeArrowheads="1"/>
          </p:cNvSpPr>
          <p:nvPr/>
        </p:nvSpPr>
        <p:spPr bwMode="auto">
          <a:xfrm>
            <a:off x="3692525" y="4189413"/>
            <a:ext cx="142875" cy="142875"/>
          </a:xfrm>
          <a:prstGeom prst="rect">
            <a:avLst/>
          </a:prstGeom>
          <a:blipFill dpi="0" rotWithShape="1">
            <a:blip r:embed="rId3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435" name="object 140"/>
          <p:cNvSpPr>
            <a:spLocks/>
          </p:cNvSpPr>
          <p:nvPr/>
        </p:nvSpPr>
        <p:spPr bwMode="auto">
          <a:xfrm>
            <a:off x="3692525" y="4189413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436" name="object 141"/>
          <p:cNvSpPr>
            <a:spLocks noChangeArrowheads="1"/>
          </p:cNvSpPr>
          <p:nvPr/>
        </p:nvSpPr>
        <p:spPr bwMode="auto">
          <a:xfrm>
            <a:off x="4606925" y="3011488"/>
            <a:ext cx="236538" cy="238125"/>
          </a:xfrm>
          <a:prstGeom prst="rect">
            <a:avLst/>
          </a:prstGeom>
          <a:blipFill dpi="0" rotWithShape="1">
            <a:blip r:embed="rId2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437" name="object 142"/>
          <p:cNvSpPr>
            <a:spLocks noChangeArrowheads="1"/>
          </p:cNvSpPr>
          <p:nvPr/>
        </p:nvSpPr>
        <p:spPr bwMode="auto">
          <a:xfrm>
            <a:off x="4651375" y="3036888"/>
            <a:ext cx="142875" cy="142875"/>
          </a:xfrm>
          <a:prstGeom prst="rect">
            <a:avLst/>
          </a:prstGeom>
          <a:blipFill dpi="0" rotWithShape="1">
            <a:blip r:embed="rId3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438" name="object 143"/>
          <p:cNvSpPr>
            <a:spLocks/>
          </p:cNvSpPr>
          <p:nvPr/>
        </p:nvSpPr>
        <p:spPr bwMode="auto">
          <a:xfrm>
            <a:off x="4651375" y="3036888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439" name="object 144"/>
          <p:cNvSpPr>
            <a:spLocks/>
          </p:cNvSpPr>
          <p:nvPr/>
        </p:nvSpPr>
        <p:spPr bwMode="auto">
          <a:xfrm>
            <a:off x="5253038" y="2760663"/>
            <a:ext cx="112712" cy="534987"/>
          </a:xfrm>
          <a:custGeom>
            <a:avLst/>
            <a:gdLst/>
            <a:ahLst/>
            <a:cxnLst>
              <a:cxn ang="0">
                <a:pos x="112140" y="534962"/>
              </a:cxn>
              <a:cxn ang="0">
                <a:pos x="90693" y="487551"/>
              </a:cxn>
              <a:cxn ang="0">
                <a:pos x="69953" y="440341"/>
              </a:cxn>
              <a:cxn ang="0">
                <a:pos x="50627" y="393536"/>
              </a:cxn>
              <a:cxn ang="0">
                <a:pos x="33424" y="347337"/>
              </a:cxn>
              <a:cxn ang="0">
                <a:pos x="19052" y="301946"/>
              </a:cxn>
              <a:cxn ang="0">
                <a:pos x="8219" y="257568"/>
              </a:cxn>
              <a:cxn ang="0">
                <a:pos x="1632" y="214404"/>
              </a:cxn>
              <a:cxn ang="0">
                <a:pos x="0" y="172656"/>
              </a:cxn>
              <a:cxn ang="0">
                <a:pos x="4701" y="127101"/>
              </a:cxn>
              <a:cxn ang="0">
                <a:pos x="15673" y="83337"/>
              </a:cxn>
              <a:cxn ang="0">
                <a:pos x="31877" y="41068"/>
              </a:cxn>
              <a:cxn ang="0">
                <a:pos x="52273" y="0"/>
              </a:cxn>
            </a:cxnLst>
            <a:rect l="0" t="0" r="r" b="b"/>
            <a:pathLst>
              <a:path w="112395" h="535304">
                <a:moveTo>
                  <a:pt x="112140" y="534962"/>
                </a:moveTo>
                <a:lnTo>
                  <a:pt x="90693" y="487551"/>
                </a:lnTo>
                <a:lnTo>
                  <a:pt x="69953" y="440341"/>
                </a:lnTo>
                <a:lnTo>
                  <a:pt x="50627" y="393536"/>
                </a:lnTo>
                <a:lnTo>
                  <a:pt x="33424" y="347337"/>
                </a:lnTo>
                <a:lnTo>
                  <a:pt x="19052" y="301946"/>
                </a:lnTo>
                <a:lnTo>
                  <a:pt x="8219" y="257568"/>
                </a:lnTo>
                <a:lnTo>
                  <a:pt x="1632" y="214404"/>
                </a:lnTo>
                <a:lnTo>
                  <a:pt x="0" y="172656"/>
                </a:lnTo>
                <a:lnTo>
                  <a:pt x="4701" y="127101"/>
                </a:lnTo>
                <a:lnTo>
                  <a:pt x="15673" y="83337"/>
                </a:lnTo>
                <a:lnTo>
                  <a:pt x="31877" y="41068"/>
                </a:lnTo>
                <a:lnTo>
                  <a:pt x="52273" y="0"/>
                </a:lnTo>
              </a:path>
            </a:pathLst>
          </a:custGeom>
          <a:noFill/>
          <a:ln w="57149">
            <a:solidFill>
              <a:srgbClr val="C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440" name="object 145"/>
          <p:cNvSpPr>
            <a:spLocks/>
          </p:cNvSpPr>
          <p:nvPr/>
        </p:nvSpPr>
        <p:spPr bwMode="auto">
          <a:xfrm>
            <a:off x="5218113" y="2640013"/>
            <a:ext cx="165100" cy="190500"/>
          </a:xfrm>
          <a:custGeom>
            <a:avLst/>
            <a:gdLst/>
            <a:ahLst/>
            <a:cxnLst>
              <a:cxn ang="0">
                <a:pos x="164579" y="0"/>
              </a:cxn>
              <a:cxn ang="0">
                <a:pos x="0" y="98285"/>
              </a:cxn>
              <a:cxn ang="0">
                <a:pos x="144449" y="190626"/>
              </a:cxn>
              <a:cxn ang="0">
                <a:pos x="164579" y="0"/>
              </a:cxn>
            </a:cxnLst>
            <a:rect l="0" t="0" r="r" b="b"/>
            <a:pathLst>
              <a:path w="165100" h="191135">
                <a:moveTo>
                  <a:pt x="164579" y="0"/>
                </a:moveTo>
                <a:lnTo>
                  <a:pt x="0" y="98285"/>
                </a:lnTo>
                <a:lnTo>
                  <a:pt x="144449" y="190626"/>
                </a:lnTo>
                <a:lnTo>
                  <a:pt x="164579" y="0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441" name="object 146"/>
          <p:cNvSpPr>
            <a:spLocks noChangeArrowheads="1"/>
          </p:cNvSpPr>
          <p:nvPr/>
        </p:nvSpPr>
        <p:spPr bwMode="auto">
          <a:xfrm>
            <a:off x="793750" y="1857375"/>
            <a:ext cx="142875" cy="142875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442" name="object 147"/>
          <p:cNvSpPr>
            <a:spLocks/>
          </p:cNvSpPr>
          <p:nvPr/>
        </p:nvSpPr>
        <p:spPr bwMode="auto">
          <a:xfrm>
            <a:off x="793750" y="1857375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443" name="object 148"/>
          <p:cNvSpPr>
            <a:spLocks noChangeArrowheads="1"/>
          </p:cNvSpPr>
          <p:nvPr/>
        </p:nvSpPr>
        <p:spPr bwMode="auto">
          <a:xfrm>
            <a:off x="785813" y="3617913"/>
            <a:ext cx="142875" cy="14287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444" name="object 149"/>
          <p:cNvSpPr>
            <a:spLocks/>
          </p:cNvSpPr>
          <p:nvPr/>
        </p:nvSpPr>
        <p:spPr bwMode="auto">
          <a:xfrm>
            <a:off x="785813" y="3617913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445" name="object 150"/>
          <p:cNvSpPr>
            <a:spLocks noChangeArrowheads="1"/>
          </p:cNvSpPr>
          <p:nvPr/>
        </p:nvSpPr>
        <p:spPr bwMode="auto">
          <a:xfrm>
            <a:off x="1508125" y="3179763"/>
            <a:ext cx="142875" cy="14287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446" name="object 151"/>
          <p:cNvSpPr>
            <a:spLocks/>
          </p:cNvSpPr>
          <p:nvPr/>
        </p:nvSpPr>
        <p:spPr bwMode="auto">
          <a:xfrm>
            <a:off x="1508125" y="3179763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447" name="object 152"/>
          <p:cNvSpPr>
            <a:spLocks noChangeArrowheads="1"/>
          </p:cNvSpPr>
          <p:nvPr/>
        </p:nvSpPr>
        <p:spPr bwMode="auto">
          <a:xfrm>
            <a:off x="1974850" y="2778125"/>
            <a:ext cx="142875" cy="142875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448" name="object 153"/>
          <p:cNvSpPr>
            <a:spLocks/>
          </p:cNvSpPr>
          <p:nvPr/>
        </p:nvSpPr>
        <p:spPr bwMode="auto">
          <a:xfrm>
            <a:off x="1974850" y="2778125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449" name="object 154"/>
          <p:cNvSpPr>
            <a:spLocks noChangeArrowheads="1"/>
          </p:cNvSpPr>
          <p:nvPr/>
        </p:nvSpPr>
        <p:spPr bwMode="auto">
          <a:xfrm>
            <a:off x="2311400" y="2206625"/>
            <a:ext cx="142875" cy="142875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450" name="object 155"/>
          <p:cNvSpPr>
            <a:spLocks/>
          </p:cNvSpPr>
          <p:nvPr/>
        </p:nvSpPr>
        <p:spPr bwMode="auto">
          <a:xfrm>
            <a:off x="2311400" y="2206625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451" name="object 156"/>
          <p:cNvSpPr>
            <a:spLocks noChangeArrowheads="1"/>
          </p:cNvSpPr>
          <p:nvPr/>
        </p:nvSpPr>
        <p:spPr bwMode="auto">
          <a:xfrm>
            <a:off x="2413000" y="3349625"/>
            <a:ext cx="142875" cy="142875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452" name="object 157"/>
          <p:cNvSpPr>
            <a:spLocks/>
          </p:cNvSpPr>
          <p:nvPr/>
        </p:nvSpPr>
        <p:spPr bwMode="auto">
          <a:xfrm>
            <a:off x="2413000" y="3349625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453" name="object 158"/>
          <p:cNvSpPr>
            <a:spLocks noChangeArrowheads="1"/>
          </p:cNvSpPr>
          <p:nvPr/>
        </p:nvSpPr>
        <p:spPr bwMode="auto">
          <a:xfrm>
            <a:off x="2840038" y="2805113"/>
            <a:ext cx="142875" cy="142875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454" name="object 159"/>
          <p:cNvSpPr>
            <a:spLocks/>
          </p:cNvSpPr>
          <p:nvPr/>
        </p:nvSpPr>
        <p:spPr bwMode="auto">
          <a:xfrm>
            <a:off x="2840038" y="2805113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455" name="object 160"/>
          <p:cNvSpPr>
            <a:spLocks noChangeArrowheads="1"/>
          </p:cNvSpPr>
          <p:nvPr/>
        </p:nvSpPr>
        <p:spPr bwMode="auto">
          <a:xfrm>
            <a:off x="2473325" y="4179888"/>
            <a:ext cx="142875" cy="142875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456" name="object 161"/>
          <p:cNvSpPr>
            <a:spLocks/>
          </p:cNvSpPr>
          <p:nvPr/>
        </p:nvSpPr>
        <p:spPr bwMode="auto">
          <a:xfrm>
            <a:off x="2473325" y="4179888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457" name="object 162"/>
          <p:cNvSpPr>
            <a:spLocks noChangeArrowheads="1"/>
          </p:cNvSpPr>
          <p:nvPr/>
        </p:nvSpPr>
        <p:spPr bwMode="auto">
          <a:xfrm>
            <a:off x="2089150" y="4849813"/>
            <a:ext cx="142875" cy="14287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458" name="object 163"/>
          <p:cNvSpPr>
            <a:spLocks/>
          </p:cNvSpPr>
          <p:nvPr/>
        </p:nvSpPr>
        <p:spPr bwMode="auto">
          <a:xfrm>
            <a:off x="2089150" y="4849813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459" name="object 164"/>
          <p:cNvSpPr>
            <a:spLocks noChangeArrowheads="1"/>
          </p:cNvSpPr>
          <p:nvPr/>
        </p:nvSpPr>
        <p:spPr bwMode="auto">
          <a:xfrm>
            <a:off x="2992438" y="3635375"/>
            <a:ext cx="142875" cy="142875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460" name="object 165"/>
          <p:cNvSpPr>
            <a:spLocks/>
          </p:cNvSpPr>
          <p:nvPr/>
        </p:nvSpPr>
        <p:spPr bwMode="auto">
          <a:xfrm>
            <a:off x="2992438" y="3635375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4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4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461" name="object 166"/>
          <p:cNvSpPr>
            <a:spLocks noChangeArrowheads="1"/>
          </p:cNvSpPr>
          <p:nvPr/>
        </p:nvSpPr>
        <p:spPr bwMode="auto">
          <a:xfrm>
            <a:off x="3286125" y="3436938"/>
            <a:ext cx="142875" cy="142875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462" name="object 167"/>
          <p:cNvSpPr>
            <a:spLocks/>
          </p:cNvSpPr>
          <p:nvPr/>
        </p:nvSpPr>
        <p:spPr bwMode="auto">
          <a:xfrm>
            <a:off x="3286125" y="3436938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463" name="object 168"/>
          <p:cNvSpPr>
            <a:spLocks noChangeArrowheads="1"/>
          </p:cNvSpPr>
          <p:nvPr/>
        </p:nvSpPr>
        <p:spPr bwMode="auto">
          <a:xfrm>
            <a:off x="3689350" y="2409825"/>
            <a:ext cx="142875" cy="14287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464" name="object 169"/>
          <p:cNvSpPr>
            <a:spLocks/>
          </p:cNvSpPr>
          <p:nvPr/>
        </p:nvSpPr>
        <p:spPr bwMode="auto">
          <a:xfrm>
            <a:off x="3689350" y="2409825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465" name="object 170"/>
          <p:cNvSpPr>
            <a:spLocks noChangeArrowheads="1"/>
          </p:cNvSpPr>
          <p:nvPr/>
        </p:nvSpPr>
        <p:spPr bwMode="auto">
          <a:xfrm>
            <a:off x="3824288" y="2474913"/>
            <a:ext cx="142875" cy="142875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466" name="object 171"/>
          <p:cNvSpPr>
            <a:spLocks/>
          </p:cNvSpPr>
          <p:nvPr/>
        </p:nvSpPr>
        <p:spPr bwMode="auto">
          <a:xfrm>
            <a:off x="3824288" y="2474913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467" name="object 172"/>
          <p:cNvSpPr>
            <a:spLocks noChangeArrowheads="1"/>
          </p:cNvSpPr>
          <p:nvPr/>
        </p:nvSpPr>
        <p:spPr bwMode="auto">
          <a:xfrm>
            <a:off x="3965575" y="2474913"/>
            <a:ext cx="142875" cy="14287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468" name="object 173"/>
          <p:cNvSpPr>
            <a:spLocks/>
          </p:cNvSpPr>
          <p:nvPr/>
        </p:nvSpPr>
        <p:spPr bwMode="auto">
          <a:xfrm>
            <a:off x="3965575" y="2474913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469" name="object 174"/>
          <p:cNvSpPr>
            <a:spLocks noChangeArrowheads="1"/>
          </p:cNvSpPr>
          <p:nvPr/>
        </p:nvSpPr>
        <p:spPr bwMode="auto">
          <a:xfrm>
            <a:off x="3768725" y="2928938"/>
            <a:ext cx="142875" cy="142875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470" name="object 175"/>
          <p:cNvSpPr>
            <a:spLocks/>
          </p:cNvSpPr>
          <p:nvPr/>
        </p:nvSpPr>
        <p:spPr bwMode="auto">
          <a:xfrm>
            <a:off x="3768725" y="2928938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471" name="object 176"/>
          <p:cNvSpPr>
            <a:spLocks noChangeArrowheads="1"/>
          </p:cNvSpPr>
          <p:nvPr/>
        </p:nvSpPr>
        <p:spPr bwMode="auto">
          <a:xfrm>
            <a:off x="3867150" y="3260725"/>
            <a:ext cx="142875" cy="142875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472" name="object 177"/>
          <p:cNvSpPr>
            <a:spLocks/>
          </p:cNvSpPr>
          <p:nvPr/>
        </p:nvSpPr>
        <p:spPr bwMode="auto">
          <a:xfrm>
            <a:off x="3867150" y="3260725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473" name="object 178"/>
          <p:cNvSpPr>
            <a:spLocks noChangeArrowheads="1"/>
          </p:cNvSpPr>
          <p:nvPr/>
        </p:nvSpPr>
        <p:spPr bwMode="auto">
          <a:xfrm>
            <a:off x="3600450" y="3643313"/>
            <a:ext cx="142875" cy="14287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474" name="object 179"/>
          <p:cNvSpPr>
            <a:spLocks/>
          </p:cNvSpPr>
          <p:nvPr/>
        </p:nvSpPr>
        <p:spPr bwMode="auto">
          <a:xfrm>
            <a:off x="3600450" y="3643313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475" name="object 180"/>
          <p:cNvSpPr>
            <a:spLocks noChangeArrowheads="1"/>
          </p:cNvSpPr>
          <p:nvPr/>
        </p:nvSpPr>
        <p:spPr bwMode="auto">
          <a:xfrm>
            <a:off x="3668713" y="3886200"/>
            <a:ext cx="142875" cy="14287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476" name="object 181"/>
          <p:cNvSpPr>
            <a:spLocks/>
          </p:cNvSpPr>
          <p:nvPr/>
        </p:nvSpPr>
        <p:spPr bwMode="auto">
          <a:xfrm>
            <a:off x="3668713" y="3886200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4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4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477" name="object 182"/>
          <p:cNvSpPr>
            <a:spLocks noChangeArrowheads="1"/>
          </p:cNvSpPr>
          <p:nvPr/>
        </p:nvSpPr>
        <p:spPr bwMode="auto">
          <a:xfrm>
            <a:off x="3692525" y="4189413"/>
            <a:ext cx="142875" cy="142875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478" name="object 183"/>
          <p:cNvSpPr>
            <a:spLocks/>
          </p:cNvSpPr>
          <p:nvPr/>
        </p:nvSpPr>
        <p:spPr bwMode="auto">
          <a:xfrm>
            <a:off x="3692525" y="4189413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479" name="object 184"/>
          <p:cNvSpPr>
            <a:spLocks noChangeArrowheads="1"/>
          </p:cNvSpPr>
          <p:nvPr/>
        </p:nvSpPr>
        <p:spPr bwMode="auto">
          <a:xfrm>
            <a:off x="4651375" y="3036888"/>
            <a:ext cx="142875" cy="142875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480" name="object 185"/>
          <p:cNvSpPr>
            <a:spLocks/>
          </p:cNvSpPr>
          <p:nvPr/>
        </p:nvSpPr>
        <p:spPr bwMode="auto">
          <a:xfrm>
            <a:off x="4651375" y="3036888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7E7E7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481" name="object 186"/>
          <p:cNvSpPr>
            <a:spLocks/>
          </p:cNvSpPr>
          <p:nvPr/>
        </p:nvSpPr>
        <p:spPr bwMode="auto">
          <a:xfrm>
            <a:off x="2454275" y="2282825"/>
            <a:ext cx="546100" cy="73025"/>
          </a:xfrm>
          <a:custGeom>
            <a:avLst/>
            <a:gdLst/>
            <a:ahLst/>
            <a:cxnLst>
              <a:cxn ang="0">
                <a:pos x="545630" y="71996"/>
              </a:cxn>
              <a:cxn ang="0">
                <a:pos x="0" y="0"/>
              </a:cxn>
            </a:cxnLst>
            <a:rect l="0" t="0" r="r" b="b"/>
            <a:pathLst>
              <a:path w="546100" h="72389">
                <a:moveTo>
                  <a:pt x="545630" y="71996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92D0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482" name="object 187"/>
          <p:cNvSpPr>
            <a:spLocks/>
          </p:cNvSpPr>
          <p:nvPr/>
        </p:nvSpPr>
        <p:spPr bwMode="auto">
          <a:xfrm>
            <a:off x="936625" y="1939925"/>
            <a:ext cx="2066925" cy="414338"/>
          </a:xfrm>
          <a:custGeom>
            <a:avLst/>
            <a:gdLst/>
            <a:ahLst/>
            <a:cxnLst>
              <a:cxn ang="0">
                <a:pos x="2066607" y="413994"/>
              </a:cxn>
              <a:cxn ang="0">
                <a:pos x="0" y="0"/>
              </a:cxn>
            </a:cxnLst>
            <a:rect l="0" t="0" r="r" b="b"/>
            <a:pathLst>
              <a:path w="2066925" h="414019">
                <a:moveTo>
                  <a:pt x="2066607" y="413994"/>
                </a:moveTo>
                <a:lnTo>
                  <a:pt x="0" y="0"/>
                </a:lnTo>
              </a:path>
            </a:pathLst>
          </a:custGeom>
          <a:noFill/>
          <a:ln w="19049">
            <a:solidFill>
              <a:srgbClr val="92D0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483" name="object 188"/>
          <p:cNvSpPr>
            <a:spLocks/>
          </p:cNvSpPr>
          <p:nvPr/>
        </p:nvSpPr>
        <p:spPr bwMode="auto">
          <a:xfrm>
            <a:off x="2100263" y="2355850"/>
            <a:ext cx="903287" cy="449263"/>
          </a:xfrm>
          <a:custGeom>
            <a:avLst/>
            <a:gdLst/>
            <a:ahLst/>
            <a:cxnLst>
              <a:cxn ang="0">
                <a:pos x="904062" y="0"/>
              </a:cxn>
              <a:cxn ang="0">
                <a:pos x="0" y="449999"/>
              </a:cxn>
            </a:cxnLst>
            <a:rect l="0" t="0" r="r" b="b"/>
            <a:pathLst>
              <a:path w="904239" h="450214">
                <a:moveTo>
                  <a:pt x="904062" y="0"/>
                </a:moveTo>
                <a:lnTo>
                  <a:pt x="0" y="449999"/>
                </a:lnTo>
              </a:path>
            </a:pathLst>
          </a:custGeom>
          <a:noFill/>
          <a:ln w="19050">
            <a:solidFill>
              <a:srgbClr val="92D0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484" name="object 189"/>
          <p:cNvSpPr>
            <a:spLocks/>
          </p:cNvSpPr>
          <p:nvPr/>
        </p:nvSpPr>
        <p:spPr bwMode="auto">
          <a:xfrm>
            <a:off x="2911475" y="2357438"/>
            <a:ext cx="98425" cy="447675"/>
          </a:xfrm>
          <a:custGeom>
            <a:avLst/>
            <a:gdLst/>
            <a:ahLst/>
            <a:cxnLst>
              <a:cxn ang="0">
                <a:pos x="97320" y="0"/>
              </a:cxn>
              <a:cxn ang="0">
                <a:pos x="0" y="448309"/>
              </a:cxn>
            </a:cxnLst>
            <a:rect l="0" t="0" r="r" b="b"/>
            <a:pathLst>
              <a:path w="97789" h="448310">
                <a:moveTo>
                  <a:pt x="97320" y="0"/>
                </a:moveTo>
                <a:lnTo>
                  <a:pt x="0" y="448309"/>
                </a:lnTo>
              </a:path>
            </a:pathLst>
          </a:custGeom>
          <a:noFill/>
          <a:ln w="19049">
            <a:solidFill>
              <a:srgbClr val="92D0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485" name="object 190"/>
          <p:cNvSpPr>
            <a:spLocks/>
          </p:cNvSpPr>
          <p:nvPr/>
        </p:nvSpPr>
        <p:spPr bwMode="auto">
          <a:xfrm>
            <a:off x="3009900" y="2354263"/>
            <a:ext cx="679450" cy="127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78713" y="127622"/>
              </a:cxn>
            </a:cxnLst>
            <a:rect l="0" t="0" r="r" b="b"/>
            <a:pathLst>
              <a:path w="678814" h="127635">
                <a:moveTo>
                  <a:pt x="0" y="0"/>
                </a:moveTo>
                <a:lnTo>
                  <a:pt x="678713" y="127622"/>
                </a:lnTo>
              </a:path>
            </a:pathLst>
          </a:custGeom>
          <a:noFill/>
          <a:ln w="19050">
            <a:solidFill>
              <a:srgbClr val="92D0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486" name="object 191"/>
          <p:cNvSpPr>
            <a:spLocks/>
          </p:cNvSpPr>
          <p:nvPr/>
        </p:nvSpPr>
        <p:spPr bwMode="auto">
          <a:xfrm>
            <a:off x="3014663" y="2354263"/>
            <a:ext cx="809625" cy="1920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09523" y="191973"/>
              </a:cxn>
            </a:cxnLst>
            <a:rect l="0" t="0" r="r" b="b"/>
            <a:pathLst>
              <a:path w="809625" h="192405">
                <a:moveTo>
                  <a:pt x="0" y="0"/>
                </a:moveTo>
                <a:lnTo>
                  <a:pt x="809523" y="191973"/>
                </a:lnTo>
              </a:path>
            </a:pathLst>
          </a:custGeom>
          <a:noFill/>
          <a:ln w="19050">
            <a:solidFill>
              <a:srgbClr val="92D0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487" name="object 192"/>
          <p:cNvSpPr>
            <a:spLocks/>
          </p:cNvSpPr>
          <p:nvPr/>
        </p:nvSpPr>
        <p:spPr bwMode="auto">
          <a:xfrm>
            <a:off x="3011488" y="2354263"/>
            <a:ext cx="954087" cy="1920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55040" y="191973"/>
              </a:cxn>
            </a:cxnLst>
            <a:rect l="0" t="0" r="r" b="b"/>
            <a:pathLst>
              <a:path w="955039" h="192405">
                <a:moveTo>
                  <a:pt x="0" y="0"/>
                </a:moveTo>
                <a:lnTo>
                  <a:pt x="955040" y="191973"/>
                </a:lnTo>
              </a:path>
            </a:pathLst>
          </a:custGeom>
          <a:noFill/>
          <a:ln w="19049">
            <a:solidFill>
              <a:srgbClr val="92D0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488" name="object 193"/>
          <p:cNvSpPr>
            <a:spLocks/>
          </p:cNvSpPr>
          <p:nvPr/>
        </p:nvSpPr>
        <p:spPr bwMode="auto">
          <a:xfrm>
            <a:off x="2560638" y="3440113"/>
            <a:ext cx="439737" cy="53975"/>
          </a:xfrm>
          <a:custGeom>
            <a:avLst/>
            <a:gdLst/>
            <a:ahLst/>
            <a:cxnLst>
              <a:cxn ang="0">
                <a:pos x="439204" y="54000"/>
              </a:cxn>
              <a:cxn ang="0">
                <a:pos x="0" y="0"/>
              </a:cxn>
            </a:cxnLst>
            <a:rect l="0" t="0" r="r" b="b"/>
            <a:pathLst>
              <a:path w="439419" h="54610">
                <a:moveTo>
                  <a:pt x="439204" y="54000"/>
                </a:moveTo>
                <a:lnTo>
                  <a:pt x="0" y="0"/>
                </a:lnTo>
              </a:path>
            </a:pathLst>
          </a:custGeom>
          <a:noFill/>
          <a:ln w="19049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489" name="object 194"/>
          <p:cNvSpPr>
            <a:spLocks/>
          </p:cNvSpPr>
          <p:nvPr/>
        </p:nvSpPr>
        <p:spPr bwMode="auto">
          <a:xfrm>
            <a:off x="1651000" y="3267075"/>
            <a:ext cx="1349375" cy="233363"/>
          </a:xfrm>
          <a:custGeom>
            <a:avLst/>
            <a:gdLst/>
            <a:ahLst/>
            <a:cxnLst>
              <a:cxn ang="0">
                <a:pos x="1348701" y="233997"/>
              </a:cxn>
              <a:cxn ang="0">
                <a:pos x="0" y="0"/>
              </a:cxn>
            </a:cxnLst>
            <a:rect l="0" t="0" r="r" b="b"/>
            <a:pathLst>
              <a:path w="1348739" h="234314">
                <a:moveTo>
                  <a:pt x="1348701" y="233997"/>
                </a:moveTo>
                <a:lnTo>
                  <a:pt x="0" y="0"/>
                </a:lnTo>
              </a:path>
            </a:pathLst>
          </a:custGeom>
          <a:noFill/>
          <a:ln w="19049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490" name="object 195"/>
          <p:cNvSpPr>
            <a:spLocks/>
          </p:cNvSpPr>
          <p:nvPr/>
        </p:nvSpPr>
        <p:spPr bwMode="auto">
          <a:xfrm>
            <a:off x="928688" y="3500438"/>
            <a:ext cx="2071687" cy="188912"/>
          </a:xfrm>
          <a:custGeom>
            <a:avLst/>
            <a:gdLst/>
            <a:ahLst/>
            <a:cxnLst>
              <a:cxn ang="0">
                <a:pos x="2071700" y="0"/>
              </a:cxn>
              <a:cxn ang="0">
                <a:pos x="0" y="188429"/>
              </a:cxn>
            </a:cxnLst>
            <a:rect l="0" t="0" r="r" b="b"/>
            <a:pathLst>
              <a:path w="2072005" h="188595">
                <a:moveTo>
                  <a:pt x="2071700" y="0"/>
                </a:moveTo>
                <a:lnTo>
                  <a:pt x="0" y="188429"/>
                </a:lnTo>
              </a:path>
            </a:pathLst>
          </a:custGeom>
          <a:noFill/>
          <a:ln w="1905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491" name="object 196"/>
          <p:cNvSpPr>
            <a:spLocks/>
          </p:cNvSpPr>
          <p:nvPr/>
        </p:nvSpPr>
        <p:spPr bwMode="auto">
          <a:xfrm>
            <a:off x="2579688" y="3506788"/>
            <a:ext cx="414337" cy="685800"/>
          </a:xfrm>
          <a:custGeom>
            <a:avLst/>
            <a:gdLst/>
            <a:ahLst/>
            <a:cxnLst>
              <a:cxn ang="0">
                <a:pos x="413994" y="0"/>
              </a:cxn>
              <a:cxn ang="0">
                <a:pos x="0" y="683996"/>
              </a:cxn>
            </a:cxnLst>
            <a:rect l="0" t="0" r="r" b="b"/>
            <a:pathLst>
              <a:path w="414019" h="684529">
                <a:moveTo>
                  <a:pt x="413994" y="0"/>
                </a:moveTo>
                <a:lnTo>
                  <a:pt x="0" y="683996"/>
                </a:lnTo>
              </a:path>
            </a:pathLst>
          </a:custGeom>
          <a:noFill/>
          <a:ln w="1905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492" name="object 197"/>
          <p:cNvSpPr>
            <a:spLocks/>
          </p:cNvSpPr>
          <p:nvPr/>
        </p:nvSpPr>
        <p:spPr bwMode="auto">
          <a:xfrm>
            <a:off x="2208213" y="3503613"/>
            <a:ext cx="785812" cy="1357312"/>
          </a:xfrm>
          <a:custGeom>
            <a:avLst/>
            <a:gdLst/>
            <a:ahLst/>
            <a:cxnLst>
              <a:cxn ang="0">
                <a:pos x="785812" y="0"/>
              </a:cxn>
              <a:cxn ang="0">
                <a:pos x="0" y="1357325"/>
              </a:cxn>
            </a:cxnLst>
            <a:rect l="0" t="0" r="r" b="b"/>
            <a:pathLst>
              <a:path w="786130" h="1357629">
                <a:moveTo>
                  <a:pt x="785812" y="0"/>
                </a:moveTo>
                <a:lnTo>
                  <a:pt x="0" y="1357325"/>
                </a:lnTo>
              </a:path>
            </a:pathLst>
          </a:custGeom>
          <a:noFill/>
          <a:ln w="1905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493" name="object 198"/>
          <p:cNvSpPr>
            <a:spLocks/>
          </p:cNvSpPr>
          <p:nvPr/>
        </p:nvSpPr>
        <p:spPr bwMode="auto">
          <a:xfrm>
            <a:off x="3006725" y="3500438"/>
            <a:ext cx="36513" cy="1349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6004" y="134721"/>
              </a:cxn>
            </a:cxnLst>
            <a:rect l="0" t="0" r="r" b="b"/>
            <a:pathLst>
              <a:path w="36194" h="135254">
                <a:moveTo>
                  <a:pt x="0" y="0"/>
                </a:moveTo>
                <a:lnTo>
                  <a:pt x="36004" y="134721"/>
                </a:lnTo>
              </a:path>
            </a:pathLst>
          </a:custGeom>
          <a:noFill/>
          <a:ln w="1905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494" name="object 199"/>
          <p:cNvSpPr>
            <a:spLocks/>
          </p:cNvSpPr>
          <p:nvPr/>
        </p:nvSpPr>
        <p:spPr bwMode="auto">
          <a:xfrm>
            <a:off x="3016250" y="3500438"/>
            <a:ext cx="269875" cy="9525"/>
          </a:xfrm>
          <a:custGeom>
            <a:avLst/>
            <a:gdLst/>
            <a:ahLst/>
            <a:cxnLst>
              <a:cxn ang="0">
                <a:pos x="270001" y="8623"/>
              </a:cxn>
              <a:cxn ang="0">
                <a:pos x="0" y="0"/>
              </a:cxn>
            </a:cxnLst>
            <a:rect l="0" t="0" r="r" b="b"/>
            <a:pathLst>
              <a:path w="270510" h="8889">
                <a:moveTo>
                  <a:pt x="270001" y="8623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495" name="object 200"/>
          <p:cNvSpPr>
            <a:spLocks/>
          </p:cNvSpPr>
          <p:nvPr/>
        </p:nvSpPr>
        <p:spPr bwMode="auto">
          <a:xfrm>
            <a:off x="3000375" y="3497263"/>
            <a:ext cx="600075" cy="196850"/>
          </a:xfrm>
          <a:custGeom>
            <a:avLst/>
            <a:gdLst/>
            <a:ahLst/>
            <a:cxnLst>
              <a:cxn ang="0">
                <a:pos x="599808" y="198005"/>
              </a:cxn>
              <a:cxn ang="0">
                <a:pos x="0" y="0"/>
              </a:cxn>
            </a:cxnLst>
            <a:rect l="0" t="0" r="r" b="b"/>
            <a:pathLst>
              <a:path w="600075" h="198120">
                <a:moveTo>
                  <a:pt x="599808" y="198005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496" name="object 201"/>
          <p:cNvSpPr>
            <a:spLocks/>
          </p:cNvSpPr>
          <p:nvPr/>
        </p:nvSpPr>
        <p:spPr bwMode="auto">
          <a:xfrm>
            <a:off x="3000375" y="3497263"/>
            <a:ext cx="684213" cy="431800"/>
          </a:xfrm>
          <a:custGeom>
            <a:avLst/>
            <a:gdLst/>
            <a:ahLst/>
            <a:cxnLst>
              <a:cxn ang="0">
                <a:pos x="683996" y="432003"/>
              </a:cxn>
              <a:cxn ang="0">
                <a:pos x="0" y="0"/>
              </a:cxn>
            </a:cxnLst>
            <a:rect l="0" t="0" r="r" b="b"/>
            <a:pathLst>
              <a:path w="684529" h="432435">
                <a:moveTo>
                  <a:pt x="683996" y="432003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497" name="object 202"/>
          <p:cNvSpPr>
            <a:spLocks/>
          </p:cNvSpPr>
          <p:nvPr/>
        </p:nvSpPr>
        <p:spPr bwMode="auto">
          <a:xfrm>
            <a:off x="3000375" y="3500438"/>
            <a:ext cx="714375" cy="714375"/>
          </a:xfrm>
          <a:custGeom>
            <a:avLst/>
            <a:gdLst/>
            <a:ahLst/>
            <a:cxnLst>
              <a:cxn ang="0">
                <a:pos x="714375" y="714375"/>
              </a:cxn>
              <a:cxn ang="0">
                <a:pos x="0" y="0"/>
              </a:cxn>
            </a:cxnLst>
            <a:rect l="0" t="0" r="r" b="b"/>
            <a:pathLst>
              <a:path w="714375" h="714375">
                <a:moveTo>
                  <a:pt x="714375" y="714375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498" name="object 203"/>
          <p:cNvSpPr>
            <a:spLocks/>
          </p:cNvSpPr>
          <p:nvPr/>
        </p:nvSpPr>
        <p:spPr bwMode="auto">
          <a:xfrm>
            <a:off x="3003550" y="3036888"/>
            <a:ext cx="785813" cy="450850"/>
          </a:xfrm>
          <a:custGeom>
            <a:avLst/>
            <a:gdLst/>
            <a:ahLst/>
            <a:cxnLst>
              <a:cxn ang="0">
                <a:pos x="785964" y="0"/>
              </a:cxn>
              <a:cxn ang="0">
                <a:pos x="0" y="449999"/>
              </a:cxn>
            </a:cxnLst>
            <a:rect l="0" t="0" r="r" b="b"/>
            <a:pathLst>
              <a:path w="786129" h="450214">
                <a:moveTo>
                  <a:pt x="785964" y="0"/>
                </a:moveTo>
                <a:lnTo>
                  <a:pt x="0" y="449999"/>
                </a:lnTo>
              </a:path>
            </a:pathLst>
          </a:custGeom>
          <a:noFill/>
          <a:ln w="19049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499" name="object 204"/>
          <p:cNvSpPr>
            <a:spLocks/>
          </p:cNvSpPr>
          <p:nvPr/>
        </p:nvSpPr>
        <p:spPr bwMode="auto">
          <a:xfrm>
            <a:off x="3000375" y="3332163"/>
            <a:ext cx="866775" cy="161925"/>
          </a:xfrm>
          <a:custGeom>
            <a:avLst/>
            <a:gdLst/>
            <a:ahLst/>
            <a:cxnLst>
              <a:cxn ang="0">
                <a:pos x="866775" y="0"/>
              </a:cxn>
              <a:cxn ang="0">
                <a:pos x="0" y="161696"/>
              </a:cxn>
            </a:cxnLst>
            <a:rect l="0" t="0" r="r" b="b"/>
            <a:pathLst>
              <a:path w="866775" h="161925">
                <a:moveTo>
                  <a:pt x="866775" y="0"/>
                </a:moveTo>
                <a:lnTo>
                  <a:pt x="0" y="161696"/>
                </a:lnTo>
              </a:path>
            </a:pathLst>
          </a:custGeom>
          <a:noFill/>
          <a:ln w="1905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500" name="object 205"/>
          <p:cNvSpPr>
            <a:spLocks/>
          </p:cNvSpPr>
          <p:nvPr/>
        </p:nvSpPr>
        <p:spPr bwMode="auto">
          <a:xfrm>
            <a:off x="3003550" y="3108325"/>
            <a:ext cx="1649413" cy="385763"/>
          </a:xfrm>
          <a:custGeom>
            <a:avLst/>
            <a:gdLst/>
            <a:ahLst/>
            <a:cxnLst>
              <a:cxn ang="0">
                <a:pos x="1648167" y="0"/>
              </a:cxn>
              <a:cxn ang="0">
                <a:pos x="0" y="384632"/>
              </a:cxn>
            </a:cxnLst>
            <a:rect l="0" t="0" r="r" b="b"/>
            <a:pathLst>
              <a:path w="1648460" h="384810">
                <a:moveTo>
                  <a:pt x="1648167" y="0"/>
                </a:moveTo>
                <a:lnTo>
                  <a:pt x="0" y="384632"/>
                </a:lnTo>
              </a:path>
            </a:pathLst>
          </a:custGeom>
          <a:noFill/>
          <a:ln w="1905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501" name="object 206"/>
          <p:cNvSpPr>
            <a:spLocks noChangeArrowheads="1"/>
          </p:cNvSpPr>
          <p:nvPr/>
        </p:nvSpPr>
        <p:spPr bwMode="auto">
          <a:xfrm>
            <a:off x="2890838" y="2260600"/>
            <a:ext cx="238125" cy="239713"/>
          </a:xfrm>
          <a:prstGeom prst="rect">
            <a:avLst/>
          </a:prstGeom>
          <a:blipFill dpi="0" rotWithShape="1">
            <a:blip r:embed="rId3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502" name="object 207"/>
          <p:cNvSpPr>
            <a:spLocks noChangeArrowheads="1"/>
          </p:cNvSpPr>
          <p:nvPr/>
        </p:nvSpPr>
        <p:spPr bwMode="auto">
          <a:xfrm>
            <a:off x="2881313" y="3403600"/>
            <a:ext cx="238125" cy="239713"/>
          </a:xfrm>
          <a:prstGeom prst="rect">
            <a:avLst/>
          </a:prstGeom>
          <a:blipFill dpi="0" rotWithShape="1">
            <a:blip r:embed="rId4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504" name="object 209"/>
          <p:cNvSpPr>
            <a:spLocks noChangeArrowheads="1"/>
          </p:cNvSpPr>
          <p:nvPr/>
        </p:nvSpPr>
        <p:spPr bwMode="auto">
          <a:xfrm>
            <a:off x="747713" y="1830388"/>
            <a:ext cx="238125" cy="239712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505" name="object 210"/>
          <p:cNvSpPr>
            <a:spLocks noChangeArrowheads="1"/>
          </p:cNvSpPr>
          <p:nvPr/>
        </p:nvSpPr>
        <p:spPr bwMode="auto">
          <a:xfrm>
            <a:off x="793750" y="1857375"/>
            <a:ext cx="142875" cy="142875"/>
          </a:xfrm>
          <a:prstGeom prst="rect">
            <a:avLst/>
          </a:prstGeom>
          <a:blipFill dpi="0" rotWithShape="1">
            <a:blip r:embed="rId3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506" name="object 211"/>
          <p:cNvSpPr>
            <a:spLocks/>
          </p:cNvSpPr>
          <p:nvPr/>
        </p:nvSpPr>
        <p:spPr bwMode="auto">
          <a:xfrm>
            <a:off x="793750" y="1857375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507" name="object 212"/>
          <p:cNvSpPr>
            <a:spLocks noChangeArrowheads="1"/>
          </p:cNvSpPr>
          <p:nvPr/>
        </p:nvSpPr>
        <p:spPr bwMode="auto">
          <a:xfrm>
            <a:off x="739775" y="3590925"/>
            <a:ext cx="238125" cy="23812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508" name="object 213"/>
          <p:cNvSpPr>
            <a:spLocks noChangeArrowheads="1"/>
          </p:cNvSpPr>
          <p:nvPr/>
        </p:nvSpPr>
        <p:spPr bwMode="auto">
          <a:xfrm>
            <a:off x="785813" y="3617913"/>
            <a:ext cx="142875" cy="142875"/>
          </a:xfrm>
          <a:prstGeom prst="rect">
            <a:avLst/>
          </a:prstGeom>
          <a:blipFill dpi="0" rotWithShape="1">
            <a:blip r:embed="rId3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509" name="object 214"/>
          <p:cNvSpPr>
            <a:spLocks/>
          </p:cNvSpPr>
          <p:nvPr/>
        </p:nvSpPr>
        <p:spPr bwMode="auto">
          <a:xfrm>
            <a:off x="785813" y="3617913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510" name="object 215"/>
          <p:cNvSpPr>
            <a:spLocks noChangeArrowheads="1"/>
          </p:cNvSpPr>
          <p:nvPr/>
        </p:nvSpPr>
        <p:spPr bwMode="auto">
          <a:xfrm>
            <a:off x="1463675" y="3154363"/>
            <a:ext cx="236538" cy="23812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511" name="object 216"/>
          <p:cNvSpPr>
            <a:spLocks noChangeArrowheads="1"/>
          </p:cNvSpPr>
          <p:nvPr/>
        </p:nvSpPr>
        <p:spPr bwMode="auto">
          <a:xfrm>
            <a:off x="1508125" y="3179763"/>
            <a:ext cx="142875" cy="142875"/>
          </a:xfrm>
          <a:prstGeom prst="rect">
            <a:avLst/>
          </a:prstGeom>
          <a:blipFill dpi="0" rotWithShape="1">
            <a:blip r:embed="rId3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512" name="object 217"/>
          <p:cNvSpPr>
            <a:spLocks/>
          </p:cNvSpPr>
          <p:nvPr/>
        </p:nvSpPr>
        <p:spPr bwMode="auto">
          <a:xfrm>
            <a:off x="1508125" y="3179763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513" name="object 218"/>
          <p:cNvSpPr>
            <a:spLocks noChangeArrowheads="1"/>
          </p:cNvSpPr>
          <p:nvPr/>
        </p:nvSpPr>
        <p:spPr bwMode="auto">
          <a:xfrm>
            <a:off x="1928813" y="2751138"/>
            <a:ext cx="238125" cy="238125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514" name="object 219"/>
          <p:cNvSpPr>
            <a:spLocks noChangeArrowheads="1"/>
          </p:cNvSpPr>
          <p:nvPr/>
        </p:nvSpPr>
        <p:spPr bwMode="auto">
          <a:xfrm>
            <a:off x="1974850" y="2778125"/>
            <a:ext cx="142875" cy="142875"/>
          </a:xfrm>
          <a:prstGeom prst="rect">
            <a:avLst/>
          </a:prstGeom>
          <a:blipFill dpi="0" rotWithShape="1">
            <a:blip r:embed="rId3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515" name="object 220"/>
          <p:cNvSpPr>
            <a:spLocks/>
          </p:cNvSpPr>
          <p:nvPr/>
        </p:nvSpPr>
        <p:spPr bwMode="auto">
          <a:xfrm>
            <a:off x="1974850" y="2778125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516" name="object 221"/>
          <p:cNvSpPr>
            <a:spLocks noChangeArrowheads="1"/>
          </p:cNvSpPr>
          <p:nvPr/>
        </p:nvSpPr>
        <p:spPr bwMode="auto">
          <a:xfrm>
            <a:off x="2266950" y="2179638"/>
            <a:ext cx="236538" cy="238125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517" name="object 222"/>
          <p:cNvSpPr>
            <a:spLocks noChangeArrowheads="1"/>
          </p:cNvSpPr>
          <p:nvPr/>
        </p:nvSpPr>
        <p:spPr bwMode="auto">
          <a:xfrm>
            <a:off x="2311400" y="2206625"/>
            <a:ext cx="142875" cy="142875"/>
          </a:xfrm>
          <a:prstGeom prst="rect">
            <a:avLst/>
          </a:prstGeom>
          <a:blipFill dpi="0" rotWithShape="1">
            <a:blip r:embed="rId3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518" name="object 223"/>
          <p:cNvSpPr>
            <a:spLocks/>
          </p:cNvSpPr>
          <p:nvPr/>
        </p:nvSpPr>
        <p:spPr bwMode="auto">
          <a:xfrm>
            <a:off x="2311400" y="2206625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519" name="object 224"/>
          <p:cNvSpPr>
            <a:spLocks noChangeArrowheads="1"/>
          </p:cNvSpPr>
          <p:nvPr/>
        </p:nvSpPr>
        <p:spPr bwMode="auto">
          <a:xfrm>
            <a:off x="2366963" y="3322638"/>
            <a:ext cx="238125" cy="238125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520" name="object 225"/>
          <p:cNvSpPr>
            <a:spLocks noChangeArrowheads="1"/>
          </p:cNvSpPr>
          <p:nvPr/>
        </p:nvSpPr>
        <p:spPr bwMode="auto">
          <a:xfrm>
            <a:off x="2413000" y="3349625"/>
            <a:ext cx="142875" cy="142875"/>
          </a:xfrm>
          <a:prstGeom prst="rect">
            <a:avLst/>
          </a:prstGeom>
          <a:blipFill dpi="0" rotWithShape="1">
            <a:blip r:embed="rId3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521" name="object 226"/>
          <p:cNvSpPr>
            <a:spLocks/>
          </p:cNvSpPr>
          <p:nvPr/>
        </p:nvSpPr>
        <p:spPr bwMode="auto">
          <a:xfrm>
            <a:off x="2413000" y="3349625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522" name="object 227"/>
          <p:cNvSpPr>
            <a:spLocks noChangeArrowheads="1"/>
          </p:cNvSpPr>
          <p:nvPr/>
        </p:nvSpPr>
        <p:spPr bwMode="auto">
          <a:xfrm>
            <a:off x="2794000" y="2779713"/>
            <a:ext cx="238125" cy="238125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523" name="object 228"/>
          <p:cNvSpPr>
            <a:spLocks noChangeArrowheads="1"/>
          </p:cNvSpPr>
          <p:nvPr/>
        </p:nvSpPr>
        <p:spPr bwMode="auto">
          <a:xfrm>
            <a:off x="2840038" y="2805113"/>
            <a:ext cx="142875" cy="142875"/>
          </a:xfrm>
          <a:prstGeom prst="rect">
            <a:avLst/>
          </a:prstGeom>
          <a:blipFill dpi="0" rotWithShape="1">
            <a:blip r:embed="rId3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524" name="object 229"/>
          <p:cNvSpPr>
            <a:spLocks/>
          </p:cNvSpPr>
          <p:nvPr/>
        </p:nvSpPr>
        <p:spPr bwMode="auto">
          <a:xfrm>
            <a:off x="2840038" y="2805113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525" name="object 230"/>
          <p:cNvSpPr>
            <a:spLocks noChangeArrowheads="1"/>
          </p:cNvSpPr>
          <p:nvPr/>
        </p:nvSpPr>
        <p:spPr bwMode="auto">
          <a:xfrm>
            <a:off x="2427288" y="4154488"/>
            <a:ext cx="238125" cy="238125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526" name="object 231"/>
          <p:cNvSpPr>
            <a:spLocks noChangeArrowheads="1"/>
          </p:cNvSpPr>
          <p:nvPr/>
        </p:nvSpPr>
        <p:spPr bwMode="auto">
          <a:xfrm>
            <a:off x="2473325" y="4179888"/>
            <a:ext cx="142875" cy="142875"/>
          </a:xfrm>
          <a:prstGeom prst="rect">
            <a:avLst/>
          </a:prstGeom>
          <a:blipFill dpi="0" rotWithShape="1">
            <a:blip r:embed="rId3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527" name="object 232"/>
          <p:cNvSpPr>
            <a:spLocks/>
          </p:cNvSpPr>
          <p:nvPr/>
        </p:nvSpPr>
        <p:spPr bwMode="auto">
          <a:xfrm>
            <a:off x="2473325" y="4179888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528" name="object 233"/>
          <p:cNvSpPr>
            <a:spLocks noChangeArrowheads="1"/>
          </p:cNvSpPr>
          <p:nvPr/>
        </p:nvSpPr>
        <p:spPr bwMode="auto">
          <a:xfrm>
            <a:off x="2043113" y="4822825"/>
            <a:ext cx="238125" cy="238125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529" name="object 234"/>
          <p:cNvSpPr>
            <a:spLocks noChangeArrowheads="1"/>
          </p:cNvSpPr>
          <p:nvPr/>
        </p:nvSpPr>
        <p:spPr bwMode="auto">
          <a:xfrm>
            <a:off x="2089150" y="4849813"/>
            <a:ext cx="142875" cy="142875"/>
          </a:xfrm>
          <a:prstGeom prst="rect">
            <a:avLst/>
          </a:prstGeom>
          <a:blipFill dpi="0" rotWithShape="1">
            <a:blip r:embed="rId3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530" name="object 235"/>
          <p:cNvSpPr>
            <a:spLocks/>
          </p:cNvSpPr>
          <p:nvPr/>
        </p:nvSpPr>
        <p:spPr bwMode="auto">
          <a:xfrm>
            <a:off x="2089150" y="4849813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531" name="object 236"/>
          <p:cNvSpPr>
            <a:spLocks noChangeArrowheads="1"/>
          </p:cNvSpPr>
          <p:nvPr/>
        </p:nvSpPr>
        <p:spPr bwMode="auto">
          <a:xfrm>
            <a:off x="2946400" y="3608388"/>
            <a:ext cx="236538" cy="238125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532" name="object 237"/>
          <p:cNvSpPr>
            <a:spLocks noChangeArrowheads="1"/>
          </p:cNvSpPr>
          <p:nvPr/>
        </p:nvSpPr>
        <p:spPr bwMode="auto">
          <a:xfrm>
            <a:off x="2992438" y="3635375"/>
            <a:ext cx="142875" cy="142875"/>
          </a:xfrm>
          <a:prstGeom prst="rect">
            <a:avLst/>
          </a:prstGeom>
          <a:blipFill dpi="0" rotWithShape="1">
            <a:blip r:embed="rId3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533" name="object 238"/>
          <p:cNvSpPr>
            <a:spLocks/>
          </p:cNvSpPr>
          <p:nvPr/>
        </p:nvSpPr>
        <p:spPr bwMode="auto">
          <a:xfrm>
            <a:off x="2992438" y="3635375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4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4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534" name="object 239"/>
          <p:cNvSpPr>
            <a:spLocks noChangeArrowheads="1"/>
          </p:cNvSpPr>
          <p:nvPr/>
        </p:nvSpPr>
        <p:spPr bwMode="auto">
          <a:xfrm>
            <a:off x="3240088" y="3411538"/>
            <a:ext cx="238125" cy="238125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535" name="object 240"/>
          <p:cNvSpPr>
            <a:spLocks noChangeArrowheads="1"/>
          </p:cNvSpPr>
          <p:nvPr/>
        </p:nvSpPr>
        <p:spPr bwMode="auto">
          <a:xfrm>
            <a:off x="3286125" y="3436938"/>
            <a:ext cx="142875" cy="142875"/>
          </a:xfrm>
          <a:prstGeom prst="rect">
            <a:avLst/>
          </a:prstGeom>
          <a:blipFill dpi="0" rotWithShape="1">
            <a:blip r:embed="rId3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536" name="object 241"/>
          <p:cNvSpPr>
            <a:spLocks/>
          </p:cNvSpPr>
          <p:nvPr/>
        </p:nvSpPr>
        <p:spPr bwMode="auto">
          <a:xfrm>
            <a:off x="3286125" y="3436938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537" name="object 242"/>
          <p:cNvSpPr>
            <a:spLocks noChangeArrowheads="1"/>
          </p:cNvSpPr>
          <p:nvPr/>
        </p:nvSpPr>
        <p:spPr bwMode="auto">
          <a:xfrm>
            <a:off x="3643313" y="2384425"/>
            <a:ext cx="238125" cy="238125"/>
          </a:xfrm>
          <a:prstGeom prst="rect">
            <a:avLst/>
          </a:prstGeom>
          <a:blipFill dpi="0" rotWithShape="1">
            <a:blip r:embed="rId2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538" name="object 243"/>
          <p:cNvSpPr>
            <a:spLocks noChangeArrowheads="1"/>
          </p:cNvSpPr>
          <p:nvPr/>
        </p:nvSpPr>
        <p:spPr bwMode="auto">
          <a:xfrm>
            <a:off x="3689350" y="2409825"/>
            <a:ext cx="142875" cy="142875"/>
          </a:xfrm>
          <a:prstGeom prst="rect">
            <a:avLst/>
          </a:prstGeom>
          <a:blipFill dpi="0" rotWithShape="1">
            <a:blip r:embed="rId3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539" name="object 244"/>
          <p:cNvSpPr>
            <a:spLocks/>
          </p:cNvSpPr>
          <p:nvPr/>
        </p:nvSpPr>
        <p:spPr bwMode="auto">
          <a:xfrm>
            <a:off x="3689350" y="2409825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540" name="object 245"/>
          <p:cNvSpPr>
            <a:spLocks noChangeArrowheads="1"/>
          </p:cNvSpPr>
          <p:nvPr/>
        </p:nvSpPr>
        <p:spPr bwMode="auto">
          <a:xfrm>
            <a:off x="3778250" y="2447925"/>
            <a:ext cx="238125" cy="238125"/>
          </a:xfrm>
          <a:prstGeom prst="rect">
            <a:avLst/>
          </a:prstGeom>
          <a:blipFill dpi="0" rotWithShape="1">
            <a:blip r:embed="rId2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541" name="object 246"/>
          <p:cNvSpPr>
            <a:spLocks noChangeArrowheads="1"/>
          </p:cNvSpPr>
          <p:nvPr/>
        </p:nvSpPr>
        <p:spPr bwMode="auto">
          <a:xfrm>
            <a:off x="3824288" y="2474913"/>
            <a:ext cx="142875" cy="142875"/>
          </a:xfrm>
          <a:prstGeom prst="rect">
            <a:avLst/>
          </a:prstGeom>
          <a:blipFill dpi="0" rotWithShape="1">
            <a:blip r:embed="rId3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542" name="object 247"/>
          <p:cNvSpPr>
            <a:spLocks/>
          </p:cNvSpPr>
          <p:nvPr/>
        </p:nvSpPr>
        <p:spPr bwMode="auto">
          <a:xfrm>
            <a:off x="3824288" y="2474913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543" name="object 248"/>
          <p:cNvSpPr>
            <a:spLocks noChangeArrowheads="1"/>
          </p:cNvSpPr>
          <p:nvPr/>
        </p:nvSpPr>
        <p:spPr bwMode="auto">
          <a:xfrm>
            <a:off x="3919538" y="2447925"/>
            <a:ext cx="238125" cy="238125"/>
          </a:xfrm>
          <a:prstGeom prst="rect">
            <a:avLst/>
          </a:prstGeom>
          <a:blipFill dpi="0" rotWithShape="1">
            <a:blip r:embed="rId2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544" name="object 249"/>
          <p:cNvSpPr>
            <a:spLocks noChangeArrowheads="1"/>
          </p:cNvSpPr>
          <p:nvPr/>
        </p:nvSpPr>
        <p:spPr bwMode="auto">
          <a:xfrm>
            <a:off x="3965575" y="2474913"/>
            <a:ext cx="142875" cy="142875"/>
          </a:xfrm>
          <a:prstGeom prst="rect">
            <a:avLst/>
          </a:prstGeom>
          <a:blipFill dpi="0" rotWithShape="1">
            <a:blip r:embed="rId3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545" name="object 250"/>
          <p:cNvSpPr>
            <a:spLocks/>
          </p:cNvSpPr>
          <p:nvPr/>
        </p:nvSpPr>
        <p:spPr bwMode="auto">
          <a:xfrm>
            <a:off x="3965575" y="2474913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546" name="object 251"/>
          <p:cNvSpPr>
            <a:spLocks noChangeArrowheads="1"/>
          </p:cNvSpPr>
          <p:nvPr/>
        </p:nvSpPr>
        <p:spPr bwMode="auto">
          <a:xfrm>
            <a:off x="3722688" y="2903538"/>
            <a:ext cx="238125" cy="238125"/>
          </a:xfrm>
          <a:prstGeom prst="rect">
            <a:avLst/>
          </a:prstGeom>
          <a:blipFill dpi="0" rotWithShape="1">
            <a:blip r:embed="rId2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547" name="object 252"/>
          <p:cNvSpPr>
            <a:spLocks noChangeArrowheads="1"/>
          </p:cNvSpPr>
          <p:nvPr/>
        </p:nvSpPr>
        <p:spPr bwMode="auto">
          <a:xfrm>
            <a:off x="3768725" y="2928938"/>
            <a:ext cx="142875" cy="142875"/>
          </a:xfrm>
          <a:prstGeom prst="rect">
            <a:avLst/>
          </a:prstGeom>
          <a:blipFill dpi="0" rotWithShape="1">
            <a:blip r:embed="rId3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548" name="object 253"/>
          <p:cNvSpPr>
            <a:spLocks/>
          </p:cNvSpPr>
          <p:nvPr/>
        </p:nvSpPr>
        <p:spPr bwMode="auto">
          <a:xfrm>
            <a:off x="3768725" y="2928938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549" name="object 254"/>
          <p:cNvSpPr>
            <a:spLocks noChangeArrowheads="1"/>
          </p:cNvSpPr>
          <p:nvPr/>
        </p:nvSpPr>
        <p:spPr bwMode="auto">
          <a:xfrm>
            <a:off x="3821113" y="3233738"/>
            <a:ext cx="238125" cy="238125"/>
          </a:xfrm>
          <a:prstGeom prst="rect">
            <a:avLst/>
          </a:prstGeom>
          <a:blipFill dpi="0" rotWithShape="1">
            <a:blip r:embed="rId2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550" name="object 255"/>
          <p:cNvSpPr>
            <a:spLocks noChangeArrowheads="1"/>
          </p:cNvSpPr>
          <p:nvPr/>
        </p:nvSpPr>
        <p:spPr bwMode="auto">
          <a:xfrm>
            <a:off x="3867150" y="3260725"/>
            <a:ext cx="142875" cy="142875"/>
          </a:xfrm>
          <a:prstGeom prst="rect">
            <a:avLst/>
          </a:prstGeom>
          <a:blipFill dpi="0" rotWithShape="1">
            <a:blip r:embed="rId3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551" name="object 256"/>
          <p:cNvSpPr>
            <a:spLocks/>
          </p:cNvSpPr>
          <p:nvPr/>
        </p:nvSpPr>
        <p:spPr bwMode="auto">
          <a:xfrm>
            <a:off x="3867150" y="3260725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552" name="object 257"/>
          <p:cNvSpPr>
            <a:spLocks noChangeArrowheads="1"/>
          </p:cNvSpPr>
          <p:nvPr/>
        </p:nvSpPr>
        <p:spPr bwMode="auto">
          <a:xfrm>
            <a:off x="3554413" y="3617913"/>
            <a:ext cx="236537" cy="236537"/>
          </a:xfrm>
          <a:prstGeom prst="rect">
            <a:avLst/>
          </a:prstGeom>
          <a:blipFill dpi="0" rotWithShape="1">
            <a:blip r:embed="rId2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553" name="object 258"/>
          <p:cNvSpPr>
            <a:spLocks noChangeArrowheads="1"/>
          </p:cNvSpPr>
          <p:nvPr/>
        </p:nvSpPr>
        <p:spPr bwMode="auto">
          <a:xfrm>
            <a:off x="3600450" y="3643313"/>
            <a:ext cx="142875" cy="142875"/>
          </a:xfrm>
          <a:prstGeom prst="rect">
            <a:avLst/>
          </a:prstGeom>
          <a:blipFill dpi="0" rotWithShape="1">
            <a:blip r:embed="rId3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554" name="object 259"/>
          <p:cNvSpPr>
            <a:spLocks/>
          </p:cNvSpPr>
          <p:nvPr/>
        </p:nvSpPr>
        <p:spPr bwMode="auto">
          <a:xfrm>
            <a:off x="3600450" y="3643313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555" name="object 260"/>
          <p:cNvSpPr>
            <a:spLocks noChangeArrowheads="1"/>
          </p:cNvSpPr>
          <p:nvPr/>
        </p:nvSpPr>
        <p:spPr bwMode="auto">
          <a:xfrm>
            <a:off x="3622675" y="3860800"/>
            <a:ext cx="238125" cy="236538"/>
          </a:xfrm>
          <a:prstGeom prst="rect">
            <a:avLst/>
          </a:prstGeom>
          <a:blipFill dpi="0" rotWithShape="1">
            <a:blip r:embed="rId2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556" name="object 261"/>
          <p:cNvSpPr>
            <a:spLocks noChangeArrowheads="1"/>
          </p:cNvSpPr>
          <p:nvPr/>
        </p:nvSpPr>
        <p:spPr bwMode="auto">
          <a:xfrm>
            <a:off x="3668713" y="3886200"/>
            <a:ext cx="142875" cy="142875"/>
          </a:xfrm>
          <a:prstGeom prst="rect">
            <a:avLst/>
          </a:prstGeom>
          <a:blipFill dpi="0" rotWithShape="1">
            <a:blip r:embed="rId3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557" name="object 262"/>
          <p:cNvSpPr>
            <a:spLocks/>
          </p:cNvSpPr>
          <p:nvPr/>
        </p:nvSpPr>
        <p:spPr bwMode="auto">
          <a:xfrm>
            <a:off x="3668713" y="3886200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4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4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558" name="object 263"/>
          <p:cNvSpPr>
            <a:spLocks noChangeArrowheads="1"/>
          </p:cNvSpPr>
          <p:nvPr/>
        </p:nvSpPr>
        <p:spPr bwMode="auto">
          <a:xfrm>
            <a:off x="3646488" y="4162425"/>
            <a:ext cx="238125" cy="238125"/>
          </a:xfrm>
          <a:prstGeom prst="rect">
            <a:avLst/>
          </a:prstGeom>
          <a:blipFill dpi="0" rotWithShape="1">
            <a:blip r:embed="rId2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559" name="object 264"/>
          <p:cNvSpPr>
            <a:spLocks noChangeArrowheads="1"/>
          </p:cNvSpPr>
          <p:nvPr/>
        </p:nvSpPr>
        <p:spPr bwMode="auto">
          <a:xfrm>
            <a:off x="3692525" y="4189413"/>
            <a:ext cx="142875" cy="142875"/>
          </a:xfrm>
          <a:prstGeom prst="rect">
            <a:avLst/>
          </a:prstGeom>
          <a:blipFill dpi="0" rotWithShape="1">
            <a:blip r:embed="rId3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560" name="object 265"/>
          <p:cNvSpPr>
            <a:spLocks/>
          </p:cNvSpPr>
          <p:nvPr/>
        </p:nvSpPr>
        <p:spPr bwMode="auto">
          <a:xfrm>
            <a:off x="3692525" y="4189413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561" name="object 266"/>
          <p:cNvSpPr>
            <a:spLocks noChangeArrowheads="1"/>
          </p:cNvSpPr>
          <p:nvPr/>
        </p:nvSpPr>
        <p:spPr bwMode="auto">
          <a:xfrm>
            <a:off x="4606925" y="3011488"/>
            <a:ext cx="236538" cy="238125"/>
          </a:xfrm>
          <a:prstGeom prst="rect">
            <a:avLst/>
          </a:prstGeom>
          <a:blipFill dpi="0" rotWithShape="1">
            <a:blip r:embed="rId2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562" name="object 267"/>
          <p:cNvSpPr>
            <a:spLocks noChangeArrowheads="1"/>
          </p:cNvSpPr>
          <p:nvPr/>
        </p:nvSpPr>
        <p:spPr bwMode="auto">
          <a:xfrm>
            <a:off x="4651375" y="3036888"/>
            <a:ext cx="142875" cy="142875"/>
          </a:xfrm>
          <a:prstGeom prst="rect">
            <a:avLst/>
          </a:prstGeom>
          <a:blipFill dpi="0" rotWithShape="1">
            <a:blip r:embed="rId3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563" name="object 268"/>
          <p:cNvSpPr>
            <a:spLocks/>
          </p:cNvSpPr>
          <p:nvPr/>
        </p:nvSpPr>
        <p:spPr bwMode="auto">
          <a:xfrm>
            <a:off x="4651375" y="3036888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564" name="object 269"/>
          <p:cNvSpPr>
            <a:spLocks noChangeArrowheads="1"/>
          </p:cNvSpPr>
          <p:nvPr/>
        </p:nvSpPr>
        <p:spPr bwMode="auto">
          <a:xfrm>
            <a:off x="2705100" y="2476500"/>
            <a:ext cx="238125" cy="238125"/>
          </a:xfrm>
          <a:prstGeom prst="rect">
            <a:avLst/>
          </a:prstGeom>
          <a:blipFill dpi="0" rotWithShape="1">
            <a:blip r:embed="rId4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565" name="object 270"/>
          <p:cNvSpPr>
            <a:spLocks noChangeArrowheads="1"/>
          </p:cNvSpPr>
          <p:nvPr/>
        </p:nvSpPr>
        <p:spPr bwMode="auto">
          <a:xfrm>
            <a:off x="2933700" y="3592513"/>
            <a:ext cx="238125" cy="236537"/>
          </a:xfrm>
          <a:prstGeom prst="rect">
            <a:avLst/>
          </a:prstGeom>
          <a:blipFill dpi="0" rotWithShape="1">
            <a:blip r:embed="rId4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566" name="object 271"/>
          <p:cNvSpPr>
            <a:spLocks/>
          </p:cNvSpPr>
          <p:nvPr/>
        </p:nvSpPr>
        <p:spPr bwMode="auto">
          <a:xfrm>
            <a:off x="8804275" y="2643188"/>
            <a:ext cx="112713" cy="5349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47" y="47410"/>
              </a:cxn>
              <a:cxn ang="0">
                <a:pos x="42187" y="94620"/>
              </a:cxn>
              <a:cxn ang="0">
                <a:pos x="61513" y="141425"/>
              </a:cxn>
              <a:cxn ang="0">
                <a:pos x="78716" y="187625"/>
              </a:cxn>
              <a:cxn ang="0">
                <a:pos x="93088" y="233015"/>
              </a:cxn>
              <a:cxn ang="0">
                <a:pos x="103921" y="277393"/>
              </a:cxn>
              <a:cxn ang="0">
                <a:pos x="110508" y="320557"/>
              </a:cxn>
              <a:cxn ang="0">
                <a:pos x="112141" y="362305"/>
              </a:cxn>
              <a:cxn ang="0">
                <a:pos x="107439" y="407860"/>
              </a:cxn>
              <a:cxn ang="0">
                <a:pos x="96467" y="451624"/>
              </a:cxn>
              <a:cxn ang="0">
                <a:pos x="80263" y="493893"/>
              </a:cxn>
              <a:cxn ang="0">
                <a:pos x="59867" y="534962"/>
              </a:cxn>
            </a:cxnLst>
            <a:rect l="0" t="0" r="r" b="b"/>
            <a:pathLst>
              <a:path w="112395" h="535305">
                <a:moveTo>
                  <a:pt x="0" y="0"/>
                </a:moveTo>
                <a:lnTo>
                  <a:pt x="21447" y="47410"/>
                </a:lnTo>
                <a:lnTo>
                  <a:pt x="42187" y="94620"/>
                </a:lnTo>
                <a:lnTo>
                  <a:pt x="61513" y="141425"/>
                </a:lnTo>
                <a:lnTo>
                  <a:pt x="78716" y="187625"/>
                </a:lnTo>
                <a:lnTo>
                  <a:pt x="93088" y="233015"/>
                </a:lnTo>
                <a:lnTo>
                  <a:pt x="103921" y="277393"/>
                </a:lnTo>
                <a:lnTo>
                  <a:pt x="110508" y="320557"/>
                </a:lnTo>
                <a:lnTo>
                  <a:pt x="112141" y="362305"/>
                </a:lnTo>
                <a:lnTo>
                  <a:pt x="107439" y="407860"/>
                </a:lnTo>
                <a:lnTo>
                  <a:pt x="96467" y="451624"/>
                </a:lnTo>
                <a:lnTo>
                  <a:pt x="80263" y="493893"/>
                </a:lnTo>
                <a:lnTo>
                  <a:pt x="59867" y="534962"/>
                </a:lnTo>
              </a:path>
            </a:pathLst>
          </a:custGeom>
          <a:noFill/>
          <a:ln w="57149">
            <a:solidFill>
              <a:srgbClr val="C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567" name="object 272"/>
          <p:cNvSpPr>
            <a:spLocks/>
          </p:cNvSpPr>
          <p:nvPr/>
        </p:nvSpPr>
        <p:spPr bwMode="auto">
          <a:xfrm>
            <a:off x="8786813" y="3108325"/>
            <a:ext cx="165100" cy="190500"/>
          </a:xfrm>
          <a:custGeom>
            <a:avLst/>
            <a:gdLst/>
            <a:ahLst/>
            <a:cxnLst>
              <a:cxn ang="0">
                <a:pos x="20104" y="0"/>
              </a:cxn>
              <a:cxn ang="0">
                <a:pos x="0" y="190626"/>
              </a:cxn>
              <a:cxn ang="0">
                <a:pos x="164566" y="92328"/>
              </a:cxn>
              <a:cxn ang="0">
                <a:pos x="20104" y="0"/>
              </a:cxn>
            </a:cxnLst>
            <a:rect l="0" t="0" r="r" b="b"/>
            <a:pathLst>
              <a:path w="165100" h="191135">
                <a:moveTo>
                  <a:pt x="20104" y="0"/>
                </a:moveTo>
                <a:lnTo>
                  <a:pt x="0" y="190626"/>
                </a:lnTo>
                <a:lnTo>
                  <a:pt x="164566" y="92328"/>
                </a:lnTo>
                <a:lnTo>
                  <a:pt x="20104" y="0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569" name="object 274"/>
          <p:cNvSpPr>
            <a:spLocks noChangeArrowheads="1"/>
          </p:cNvSpPr>
          <p:nvPr/>
        </p:nvSpPr>
        <p:spPr bwMode="auto">
          <a:xfrm>
            <a:off x="747713" y="1830388"/>
            <a:ext cx="238125" cy="239712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570" name="object 275"/>
          <p:cNvSpPr>
            <a:spLocks noChangeArrowheads="1"/>
          </p:cNvSpPr>
          <p:nvPr/>
        </p:nvSpPr>
        <p:spPr bwMode="auto">
          <a:xfrm>
            <a:off x="793750" y="1857375"/>
            <a:ext cx="142875" cy="142875"/>
          </a:xfrm>
          <a:prstGeom prst="rect">
            <a:avLst/>
          </a:prstGeom>
          <a:blipFill dpi="0" rotWithShape="1">
            <a:blip r:embed="rId3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571" name="object 276"/>
          <p:cNvSpPr>
            <a:spLocks/>
          </p:cNvSpPr>
          <p:nvPr/>
        </p:nvSpPr>
        <p:spPr bwMode="auto">
          <a:xfrm>
            <a:off x="793750" y="1857375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572" name="object 277"/>
          <p:cNvSpPr>
            <a:spLocks noChangeArrowheads="1"/>
          </p:cNvSpPr>
          <p:nvPr/>
        </p:nvSpPr>
        <p:spPr bwMode="auto">
          <a:xfrm>
            <a:off x="739775" y="3590925"/>
            <a:ext cx="238125" cy="23812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573" name="object 278"/>
          <p:cNvSpPr>
            <a:spLocks noChangeArrowheads="1"/>
          </p:cNvSpPr>
          <p:nvPr/>
        </p:nvSpPr>
        <p:spPr bwMode="auto">
          <a:xfrm>
            <a:off x="785813" y="3617913"/>
            <a:ext cx="142875" cy="142875"/>
          </a:xfrm>
          <a:prstGeom prst="rect">
            <a:avLst/>
          </a:prstGeom>
          <a:blipFill dpi="0" rotWithShape="1">
            <a:blip r:embed="rId3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574" name="object 279"/>
          <p:cNvSpPr>
            <a:spLocks/>
          </p:cNvSpPr>
          <p:nvPr/>
        </p:nvSpPr>
        <p:spPr bwMode="auto">
          <a:xfrm>
            <a:off x="785813" y="3617913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575" name="object 280"/>
          <p:cNvSpPr>
            <a:spLocks noChangeArrowheads="1"/>
          </p:cNvSpPr>
          <p:nvPr/>
        </p:nvSpPr>
        <p:spPr bwMode="auto">
          <a:xfrm>
            <a:off x="1463675" y="3154363"/>
            <a:ext cx="236538" cy="23812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576" name="object 281"/>
          <p:cNvSpPr>
            <a:spLocks noChangeArrowheads="1"/>
          </p:cNvSpPr>
          <p:nvPr/>
        </p:nvSpPr>
        <p:spPr bwMode="auto">
          <a:xfrm>
            <a:off x="1508125" y="3179763"/>
            <a:ext cx="142875" cy="142875"/>
          </a:xfrm>
          <a:prstGeom prst="rect">
            <a:avLst/>
          </a:prstGeom>
          <a:blipFill dpi="0" rotWithShape="1">
            <a:blip r:embed="rId3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577" name="object 282"/>
          <p:cNvSpPr>
            <a:spLocks/>
          </p:cNvSpPr>
          <p:nvPr/>
        </p:nvSpPr>
        <p:spPr bwMode="auto">
          <a:xfrm>
            <a:off x="1508125" y="3179763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578" name="object 283"/>
          <p:cNvSpPr>
            <a:spLocks noChangeArrowheads="1"/>
          </p:cNvSpPr>
          <p:nvPr/>
        </p:nvSpPr>
        <p:spPr bwMode="auto">
          <a:xfrm>
            <a:off x="1928813" y="2751138"/>
            <a:ext cx="238125" cy="238125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579" name="object 284"/>
          <p:cNvSpPr>
            <a:spLocks noChangeArrowheads="1"/>
          </p:cNvSpPr>
          <p:nvPr/>
        </p:nvSpPr>
        <p:spPr bwMode="auto">
          <a:xfrm>
            <a:off x="1974850" y="2778125"/>
            <a:ext cx="142875" cy="142875"/>
          </a:xfrm>
          <a:prstGeom prst="rect">
            <a:avLst/>
          </a:prstGeom>
          <a:blipFill dpi="0" rotWithShape="1">
            <a:blip r:embed="rId3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580" name="object 285"/>
          <p:cNvSpPr>
            <a:spLocks/>
          </p:cNvSpPr>
          <p:nvPr/>
        </p:nvSpPr>
        <p:spPr bwMode="auto">
          <a:xfrm>
            <a:off x="1974850" y="2778125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581" name="object 286"/>
          <p:cNvSpPr>
            <a:spLocks noChangeArrowheads="1"/>
          </p:cNvSpPr>
          <p:nvPr/>
        </p:nvSpPr>
        <p:spPr bwMode="auto">
          <a:xfrm>
            <a:off x="2266950" y="2179638"/>
            <a:ext cx="236538" cy="238125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582" name="object 287"/>
          <p:cNvSpPr>
            <a:spLocks noChangeArrowheads="1"/>
          </p:cNvSpPr>
          <p:nvPr/>
        </p:nvSpPr>
        <p:spPr bwMode="auto">
          <a:xfrm>
            <a:off x="2311400" y="2206625"/>
            <a:ext cx="142875" cy="142875"/>
          </a:xfrm>
          <a:prstGeom prst="rect">
            <a:avLst/>
          </a:prstGeom>
          <a:blipFill dpi="0" rotWithShape="1">
            <a:blip r:embed="rId3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583" name="object 288"/>
          <p:cNvSpPr>
            <a:spLocks/>
          </p:cNvSpPr>
          <p:nvPr/>
        </p:nvSpPr>
        <p:spPr bwMode="auto">
          <a:xfrm>
            <a:off x="2311400" y="2206625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584" name="object 289"/>
          <p:cNvSpPr>
            <a:spLocks noChangeArrowheads="1"/>
          </p:cNvSpPr>
          <p:nvPr/>
        </p:nvSpPr>
        <p:spPr bwMode="auto">
          <a:xfrm>
            <a:off x="2366963" y="3322638"/>
            <a:ext cx="238125" cy="238125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585" name="object 290"/>
          <p:cNvSpPr>
            <a:spLocks noChangeArrowheads="1"/>
          </p:cNvSpPr>
          <p:nvPr/>
        </p:nvSpPr>
        <p:spPr bwMode="auto">
          <a:xfrm>
            <a:off x="2413000" y="3349625"/>
            <a:ext cx="142875" cy="142875"/>
          </a:xfrm>
          <a:prstGeom prst="rect">
            <a:avLst/>
          </a:prstGeom>
          <a:blipFill dpi="0" rotWithShape="1">
            <a:blip r:embed="rId4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586" name="object 291"/>
          <p:cNvSpPr>
            <a:spLocks/>
          </p:cNvSpPr>
          <p:nvPr/>
        </p:nvSpPr>
        <p:spPr bwMode="auto">
          <a:xfrm>
            <a:off x="2413000" y="3349625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587" name="object 292"/>
          <p:cNvSpPr>
            <a:spLocks noChangeArrowheads="1"/>
          </p:cNvSpPr>
          <p:nvPr/>
        </p:nvSpPr>
        <p:spPr bwMode="auto">
          <a:xfrm>
            <a:off x="2794000" y="2779713"/>
            <a:ext cx="238125" cy="238125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588" name="object 293"/>
          <p:cNvSpPr>
            <a:spLocks noChangeArrowheads="1"/>
          </p:cNvSpPr>
          <p:nvPr/>
        </p:nvSpPr>
        <p:spPr bwMode="auto">
          <a:xfrm>
            <a:off x="2840038" y="2805113"/>
            <a:ext cx="142875" cy="142875"/>
          </a:xfrm>
          <a:prstGeom prst="rect">
            <a:avLst/>
          </a:prstGeom>
          <a:blipFill dpi="0" rotWithShape="1">
            <a:blip r:embed="rId3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589" name="object 294"/>
          <p:cNvSpPr>
            <a:spLocks/>
          </p:cNvSpPr>
          <p:nvPr/>
        </p:nvSpPr>
        <p:spPr bwMode="auto">
          <a:xfrm>
            <a:off x="2840038" y="2805113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590" name="object 295"/>
          <p:cNvSpPr>
            <a:spLocks noChangeArrowheads="1"/>
          </p:cNvSpPr>
          <p:nvPr/>
        </p:nvSpPr>
        <p:spPr bwMode="auto">
          <a:xfrm>
            <a:off x="2427288" y="4154488"/>
            <a:ext cx="238125" cy="238125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591" name="object 296"/>
          <p:cNvSpPr>
            <a:spLocks noChangeArrowheads="1"/>
          </p:cNvSpPr>
          <p:nvPr/>
        </p:nvSpPr>
        <p:spPr bwMode="auto">
          <a:xfrm>
            <a:off x="2473325" y="4179888"/>
            <a:ext cx="142875" cy="142875"/>
          </a:xfrm>
          <a:prstGeom prst="rect">
            <a:avLst/>
          </a:prstGeom>
          <a:blipFill dpi="0" rotWithShape="1">
            <a:blip r:embed="rId3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592" name="object 297"/>
          <p:cNvSpPr>
            <a:spLocks/>
          </p:cNvSpPr>
          <p:nvPr/>
        </p:nvSpPr>
        <p:spPr bwMode="auto">
          <a:xfrm>
            <a:off x="2473325" y="4179888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593" name="object 298"/>
          <p:cNvSpPr>
            <a:spLocks noChangeArrowheads="1"/>
          </p:cNvSpPr>
          <p:nvPr/>
        </p:nvSpPr>
        <p:spPr bwMode="auto">
          <a:xfrm>
            <a:off x="2043113" y="4822825"/>
            <a:ext cx="238125" cy="238125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594" name="object 299"/>
          <p:cNvSpPr>
            <a:spLocks noChangeArrowheads="1"/>
          </p:cNvSpPr>
          <p:nvPr/>
        </p:nvSpPr>
        <p:spPr bwMode="auto">
          <a:xfrm>
            <a:off x="2089150" y="4849813"/>
            <a:ext cx="142875" cy="142875"/>
          </a:xfrm>
          <a:prstGeom prst="rect">
            <a:avLst/>
          </a:prstGeom>
          <a:blipFill dpi="0" rotWithShape="1">
            <a:blip r:embed="rId3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595" name="object 300"/>
          <p:cNvSpPr>
            <a:spLocks/>
          </p:cNvSpPr>
          <p:nvPr/>
        </p:nvSpPr>
        <p:spPr bwMode="auto">
          <a:xfrm>
            <a:off x="2089150" y="4849813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596" name="object 301"/>
          <p:cNvSpPr>
            <a:spLocks noChangeArrowheads="1"/>
          </p:cNvSpPr>
          <p:nvPr/>
        </p:nvSpPr>
        <p:spPr bwMode="auto">
          <a:xfrm>
            <a:off x="2946400" y="3608388"/>
            <a:ext cx="236538" cy="238125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597" name="object 302"/>
          <p:cNvSpPr>
            <a:spLocks noChangeArrowheads="1"/>
          </p:cNvSpPr>
          <p:nvPr/>
        </p:nvSpPr>
        <p:spPr bwMode="auto">
          <a:xfrm>
            <a:off x="2992438" y="3635375"/>
            <a:ext cx="142875" cy="142875"/>
          </a:xfrm>
          <a:prstGeom prst="rect">
            <a:avLst/>
          </a:prstGeom>
          <a:blipFill dpi="0" rotWithShape="1">
            <a:blip r:embed="rId3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598" name="object 303"/>
          <p:cNvSpPr>
            <a:spLocks/>
          </p:cNvSpPr>
          <p:nvPr/>
        </p:nvSpPr>
        <p:spPr bwMode="auto">
          <a:xfrm>
            <a:off x="2992438" y="3635375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4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4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599" name="object 304"/>
          <p:cNvSpPr>
            <a:spLocks noChangeArrowheads="1"/>
          </p:cNvSpPr>
          <p:nvPr/>
        </p:nvSpPr>
        <p:spPr bwMode="auto">
          <a:xfrm>
            <a:off x="3240088" y="3411538"/>
            <a:ext cx="238125" cy="238125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600" name="object 305"/>
          <p:cNvSpPr>
            <a:spLocks noChangeArrowheads="1"/>
          </p:cNvSpPr>
          <p:nvPr/>
        </p:nvSpPr>
        <p:spPr bwMode="auto">
          <a:xfrm>
            <a:off x="3286125" y="3436938"/>
            <a:ext cx="142875" cy="142875"/>
          </a:xfrm>
          <a:prstGeom prst="rect">
            <a:avLst/>
          </a:prstGeom>
          <a:blipFill dpi="0" rotWithShape="1">
            <a:blip r:embed="rId3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601" name="object 306"/>
          <p:cNvSpPr>
            <a:spLocks/>
          </p:cNvSpPr>
          <p:nvPr/>
        </p:nvSpPr>
        <p:spPr bwMode="auto">
          <a:xfrm>
            <a:off x="3286125" y="3436938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602" name="object 307"/>
          <p:cNvSpPr>
            <a:spLocks noChangeArrowheads="1"/>
          </p:cNvSpPr>
          <p:nvPr/>
        </p:nvSpPr>
        <p:spPr bwMode="auto">
          <a:xfrm>
            <a:off x="3643313" y="2384425"/>
            <a:ext cx="238125" cy="238125"/>
          </a:xfrm>
          <a:prstGeom prst="rect">
            <a:avLst/>
          </a:prstGeom>
          <a:blipFill dpi="0" rotWithShape="1">
            <a:blip r:embed="rId2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603" name="object 308"/>
          <p:cNvSpPr>
            <a:spLocks noChangeArrowheads="1"/>
          </p:cNvSpPr>
          <p:nvPr/>
        </p:nvSpPr>
        <p:spPr bwMode="auto">
          <a:xfrm>
            <a:off x="3689350" y="2409825"/>
            <a:ext cx="142875" cy="142875"/>
          </a:xfrm>
          <a:prstGeom prst="rect">
            <a:avLst/>
          </a:prstGeom>
          <a:blipFill dpi="0" rotWithShape="1">
            <a:blip r:embed="rId3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604" name="object 309"/>
          <p:cNvSpPr>
            <a:spLocks/>
          </p:cNvSpPr>
          <p:nvPr/>
        </p:nvSpPr>
        <p:spPr bwMode="auto">
          <a:xfrm>
            <a:off x="3689350" y="2409825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605" name="object 310"/>
          <p:cNvSpPr>
            <a:spLocks noChangeArrowheads="1"/>
          </p:cNvSpPr>
          <p:nvPr/>
        </p:nvSpPr>
        <p:spPr bwMode="auto">
          <a:xfrm>
            <a:off x="3778250" y="2447925"/>
            <a:ext cx="238125" cy="238125"/>
          </a:xfrm>
          <a:prstGeom prst="rect">
            <a:avLst/>
          </a:prstGeom>
          <a:blipFill dpi="0" rotWithShape="1">
            <a:blip r:embed="rId2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606" name="object 311"/>
          <p:cNvSpPr>
            <a:spLocks noChangeArrowheads="1"/>
          </p:cNvSpPr>
          <p:nvPr/>
        </p:nvSpPr>
        <p:spPr bwMode="auto">
          <a:xfrm>
            <a:off x="3824288" y="2474913"/>
            <a:ext cx="142875" cy="142875"/>
          </a:xfrm>
          <a:prstGeom prst="rect">
            <a:avLst/>
          </a:prstGeom>
          <a:blipFill dpi="0" rotWithShape="1">
            <a:blip r:embed="rId3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607" name="object 312"/>
          <p:cNvSpPr>
            <a:spLocks/>
          </p:cNvSpPr>
          <p:nvPr/>
        </p:nvSpPr>
        <p:spPr bwMode="auto">
          <a:xfrm>
            <a:off x="3824288" y="2474913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608" name="object 313"/>
          <p:cNvSpPr>
            <a:spLocks noChangeArrowheads="1"/>
          </p:cNvSpPr>
          <p:nvPr/>
        </p:nvSpPr>
        <p:spPr bwMode="auto">
          <a:xfrm>
            <a:off x="3919538" y="2447925"/>
            <a:ext cx="238125" cy="238125"/>
          </a:xfrm>
          <a:prstGeom prst="rect">
            <a:avLst/>
          </a:prstGeom>
          <a:blipFill dpi="0" rotWithShape="1">
            <a:blip r:embed="rId2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609" name="object 314"/>
          <p:cNvSpPr>
            <a:spLocks noChangeArrowheads="1"/>
          </p:cNvSpPr>
          <p:nvPr/>
        </p:nvSpPr>
        <p:spPr bwMode="auto">
          <a:xfrm>
            <a:off x="3965575" y="2474913"/>
            <a:ext cx="142875" cy="142875"/>
          </a:xfrm>
          <a:prstGeom prst="rect">
            <a:avLst/>
          </a:prstGeom>
          <a:blipFill dpi="0" rotWithShape="1">
            <a:blip r:embed="rId3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610" name="object 315"/>
          <p:cNvSpPr>
            <a:spLocks/>
          </p:cNvSpPr>
          <p:nvPr/>
        </p:nvSpPr>
        <p:spPr bwMode="auto">
          <a:xfrm>
            <a:off x="3965575" y="2474913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611" name="object 316"/>
          <p:cNvSpPr>
            <a:spLocks noChangeArrowheads="1"/>
          </p:cNvSpPr>
          <p:nvPr/>
        </p:nvSpPr>
        <p:spPr bwMode="auto">
          <a:xfrm>
            <a:off x="3722688" y="2903538"/>
            <a:ext cx="238125" cy="238125"/>
          </a:xfrm>
          <a:prstGeom prst="rect">
            <a:avLst/>
          </a:prstGeom>
          <a:blipFill dpi="0" rotWithShape="1">
            <a:blip r:embed="rId2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612" name="object 317"/>
          <p:cNvSpPr>
            <a:spLocks noChangeArrowheads="1"/>
          </p:cNvSpPr>
          <p:nvPr/>
        </p:nvSpPr>
        <p:spPr bwMode="auto">
          <a:xfrm>
            <a:off x="3768725" y="2928938"/>
            <a:ext cx="142875" cy="142875"/>
          </a:xfrm>
          <a:prstGeom prst="rect">
            <a:avLst/>
          </a:prstGeom>
          <a:blipFill dpi="0" rotWithShape="1">
            <a:blip r:embed="rId3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613" name="object 318"/>
          <p:cNvSpPr>
            <a:spLocks/>
          </p:cNvSpPr>
          <p:nvPr/>
        </p:nvSpPr>
        <p:spPr bwMode="auto">
          <a:xfrm>
            <a:off x="3768725" y="2928938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614" name="object 319"/>
          <p:cNvSpPr>
            <a:spLocks noChangeArrowheads="1"/>
          </p:cNvSpPr>
          <p:nvPr/>
        </p:nvSpPr>
        <p:spPr bwMode="auto">
          <a:xfrm>
            <a:off x="3821113" y="3233738"/>
            <a:ext cx="238125" cy="238125"/>
          </a:xfrm>
          <a:prstGeom prst="rect">
            <a:avLst/>
          </a:prstGeom>
          <a:blipFill dpi="0" rotWithShape="1">
            <a:blip r:embed="rId2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615" name="object 320"/>
          <p:cNvSpPr>
            <a:spLocks noChangeArrowheads="1"/>
          </p:cNvSpPr>
          <p:nvPr/>
        </p:nvSpPr>
        <p:spPr bwMode="auto">
          <a:xfrm>
            <a:off x="3867150" y="3260725"/>
            <a:ext cx="142875" cy="142875"/>
          </a:xfrm>
          <a:prstGeom prst="rect">
            <a:avLst/>
          </a:prstGeom>
          <a:blipFill dpi="0" rotWithShape="1">
            <a:blip r:embed="rId3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616" name="object 321"/>
          <p:cNvSpPr>
            <a:spLocks/>
          </p:cNvSpPr>
          <p:nvPr/>
        </p:nvSpPr>
        <p:spPr bwMode="auto">
          <a:xfrm>
            <a:off x="3867150" y="3260725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617" name="object 322"/>
          <p:cNvSpPr>
            <a:spLocks noChangeArrowheads="1"/>
          </p:cNvSpPr>
          <p:nvPr/>
        </p:nvSpPr>
        <p:spPr bwMode="auto">
          <a:xfrm>
            <a:off x="3554413" y="3617913"/>
            <a:ext cx="236537" cy="236537"/>
          </a:xfrm>
          <a:prstGeom prst="rect">
            <a:avLst/>
          </a:prstGeom>
          <a:blipFill dpi="0" rotWithShape="1">
            <a:blip r:embed="rId2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618" name="object 323"/>
          <p:cNvSpPr>
            <a:spLocks noChangeArrowheads="1"/>
          </p:cNvSpPr>
          <p:nvPr/>
        </p:nvSpPr>
        <p:spPr bwMode="auto">
          <a:xfrm>
            <a:off x="3600450" y="3643313"/>
            <a:ext cx="142875" cy="142875"/>
          </a:xfrm>
          <a:prstGeom prst="rect">
            <a:avLst/>
          </a:prstGeom>
          <a:blipFill dpi="0" rotWithShape="1">
            <a:blip r:embed="rId3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619" name="object 324"/>
          <p:cNvSpPr>
            <a:spLocks/>
          </p:cNvSpPr>
          <p:nvPr/>
        </p:nvSpPr>
        <p:spPr bwMode="auto">
          <a:xfrm>
            <a:off x="3600450" y="3643313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620" name="object 325"/>
          <p:cNvSpPr>
            <a:spLocks noChangeArrowheads="1"/>
          </p:cNvSpPr>
          <p:nvPr/>
        </p:nvSpPr>
        <p:spPr bwMode="auto">
          <a:xfrm>
            <a:off x="3622675" y="3860800"/>
            <a:ext cx="238125" cy="236538"/>
          </a:xfrm>
          <a:prstGeom prst="rect">
            <a:avLst/>
          </a:prstGeom>
          <a:blipFill dpi="0" rotWithShape="1">
            <a:blip r:embed="rId2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621" name="object 326"/>
          <p:cNvSpPr>
            <a:spLocks noChangeArrowheads="1"/>
          </p:cNvSpPr>
          <p:nvPr/>
        </p:nvSpPr>
        <p:spPr bwMode="auto">
          <a:xfrm>
            <a:off x="3668713" y="3886200"/>
            <a:ext cx="142875" cy="142875"/>
          </a:xfrm>
          <a:prstGeom prst="rect">
            <a:avLst/>
          </a:prstGeom>
          <a:blipFill dpi="0" rotWithShape="1">
            <a:blip r:embed="rId3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622" name="object 327"/>
          <p:cNvSpPr>
            <a:spLocks/>
          </p:cNvSpPr>
          <p:nvPr/>
        </p:nvSpPr>
        <p:spPr bwMode="auto">
          <a:xfrm>
            <a:off x="3668713" y="3886200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4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4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623" name="object 328"/>
          <p:cNvSpPr>
            <a:spLocks noChangeArrowheads="1"/>
          </p:cNvSpPr>
          <p:nvPr/>
        </p:nvSpPr>
        <p:spPr bwMode="auto">
          <a:xfrm>
            <a:off x="3646488" y="4162425"/>
            <a:ext cx="238125" cy="238125"/>
          </a:xfrm>
          <a:prstGeom prst="rect">
            <a:avLst/>
          </a:prstGeom>
          <a:blipFill dpi="0" rotWithShape="1">
            <a:blip r:embed="rId2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624" name="object 329"/>
          <p:cNvSpPr>
            <a:spLocks noChangeArrowheads="1"/>
          </p:cNvSpPr>
          <p:nvPr/>
        </p:nvSpPr>
        <p:spPr bwMode="auto">
          <a:xfrm>
            <a:off x="3692525" y="4189413"/>
            <a:ext cx="142875" cy="142875"/>
          </a:xfrm>
          <a:prstGeom prst="rect">
            <a:avLst/>
          </a:prstGeom>
          <a:blipFill dpi="0" rotWithShape="1">
            <a:blip r:embed="rId3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625" name="object 330"/>
          <p:cNvSpPr>
            <a:spLocks/>
          </p:cNvSpPr>
          <p:nvPr/>
        </p:nvSpPr>
        <p:spPr bwMode="auto">
          <a:xfrm>
            <a:off x="3692525" y="4189413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626" name="object 331"/>
          <p:cNvSpPr>
            <a:spLocks noChangeArrowheads="1"/>
          </p:cNvSpPr>
          <p:nvPr/>
        </p:nvSpPr>
        <p:spPr bwMode="auto">
          <a:xfrm>
            <a:off x="4606925" y="3011488"/>
            <a:ext cx="236538" cy="238125"/>
          </a:xfrm>
          <a:prstGeom prst="rect">
            <a:avLst/>
          </a:prstGeom>
          <a:blipFill dpi="0" rotWithShape="1">
            <a:blip r:embed="rId2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627" name="object 332"/>
          <p:cNvSpPr>
            <a:spLocks noChangeArrowheads="1"/>
          </p:cNvSpPr>
          <p:nvPr/>
        </p:nvSpPr>
        <p:spPr bwMode="auto">
          <a:xfrm>
            <a:off x="4651375" y="3036888"/>
            <a:ext cx="142875" cy="142875"/>
          </a:xfrm>
          <a:prstGeom prst="rect">
            <a:avLst/>
          </a:prstGeom>
          <a:blipFill dpi="0" rotWithShape="1">
            <a:blip r:embed="rId3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628" name="object 333"/>
          <p:cNvSpPr>
            <a:spLocks/>
          </p:cNvSpPr>
          <p:nvPr/>
        </p:nvSpPr>
        <p:spPr bwMode="auto">
          <a:xfrm>
            <a:off x="4651375" y="3036888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629" name="object 334"/>
          <p:cNvSpPr>
            <a:spLocks noChangeArrowheads="1"/>
          </p:cNvSpPr>
          <p:nvPr/>
        </p:nvSpPr>
        <p:spPr bwMode="auto">
          <a:xfrm>
            <a:off x="1585913" y="2857500"/>
            <a:ext cx="238125" cy="241300"/>
          </a:xfrm>
          <a:prstGeom prst="rect">
            <a:avLst/>
          </a:prstGeom>
          <a:blipFill dpi="0" rotWithShape="1">
            <a:blip r:embed="rId4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630" name="object 335"/>
          <p:cNvSpPr>
            <a:spLocks noChangeArrowheads="1"/>
          </p:cNvSpPr>
          <p:nvPr/>
        </p:nvSpPr>
        <p:spPr bwMode="auto">
          <a:xfrm>
            <a:off x="3451225" y="3367088"/>
            <a:ext cx="238125" cy="236537"/>
          </a:xfrm>
          <a:prstGeom prst="rect">
            <a:avLst/>
          </a:prstGeom>
          <a:blipFill dpi="0" rotWithShape="1">
            <a:blip r:embed="rId4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36" name="object 336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2: </a:t>
            </a:r>
            <a:r>
              <a:rPr dirty="0">
                <a:latin typeface="Tahoma"/>
                <a:cs typeface="Tahoma"/>
              </a:rPr>
              <a:t>Basic </a:t>
            </a:r>
            <a:r>
              <a:rPr spc="-5" dirty="0">
                <a:latin typeface="Tahoma"/>
                <a:cs typeface="Tahoma"/>
              </a:rPr>
              <a:t>Data Mining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Techniques</a:t>
            </a:r>
          </a:p>
        </p:txBody>
      </p:sp>
      <p:sp>
        <p:nvSpPr>
          <p:cNvPr id="55632" name="object 33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700A4907-34B9-452C-A5E9-7619F4B6F6A7}" type="slidenum">
              <a:rPr lang="th-TH"/>
              <a:pPr marL="25400"/>
              <a:t>48</a:t>
            </a:fld>
            <a:endParaRPr lang="th-TH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12838"/>
            <a:ext cx="7983538" cy="3225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Convergence </a:t>
            </a:r>
            <a:r>
              <a:rPr lang="th-TH" sz="2400" b="1">
                <a:solidFill>
                  <a:srgbClr val="C00000"/>
                </a:solidFill>
                <a:latin typeface="Symbol" pitchFamily="18" charset="2"/>
                <a:cs typeface="Cordia New" pitchFamily="34" charset="-34"/>
              </a:rPr>
              <a:t></a:t>
            </a:r>
            <a:r>
              <a:rPr lang="th-TH" sz="24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h-TH" sz="2400">
                <a:latin typeface="Tahoma" pitchFamily="34" charset="0"/>
                <a:cs typeface="Tahoma" pitchFamily="34" charset="0"/>
              </a:rPr>
              <a:t>optimality</a:t>
            </a:r>
          </a:p>
          <a:p>
            <a:pPr marL="355600" indent="-342900">
              <a:spcBef>
                <a:spcPts val="25"/>
              </a:spcBef>
              <a:buFont typeface="Arial" charset="0"/>
              <a:buChar char="•"/>
              <a:tabLst>
                <a:tab pos="354013" algn="l"/>
                <a:tab pos="355600" algn="l"/>
              </a:tabLst>
            </a:pPr>
            <a:endParaRPr lang="th-TH" sz="35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Convergence does not mean that it will converge to the  optimal clustering!</a:t>
            </a:r>
          </a:p>
          <a:p>
            <a:pPr marL="355600" indent="-342900">
              <a:spcBef>
                <a:spcPts val="388"/>
              </a:spcBef>
              <a:tabLst>
                <a:tab pos="354013" algn="l"/>
                <a:tab pos="355600" algn="l"/>
              </a:tabLst>
            </a:pPr>
            <a:r>
              <a:rPr lang="th-TH" sz="2000">
                <a:solidFill>
                  <a:srgbClr val="C00000"/>
                </a:solidFill>
                <a:cs typeface="Arial" charset="0"/>
              </a:rPr>
              <a:t>–	</a:t>
            </a:r>
            <a:r>
              <a:rPr lang="th-TH" sz="20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Great weakness of </a:t>
            </a:r>
            <a:r>
              <a:rPr lang="th-TH" sz="2100" i="1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K</a:t>
            </a:r>
            <a:r>
              <a:rPr lang="th-TH" sz="20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-means</a:t>
            </a:r>
            <a:endParaRPr lang="th-TH" sz="2000">
              <a:latin typeface="Tahoma" pitchFamily="34" charset="0"/>
              <a:cs typeface="Tahoma" pitchFamily="34" charset="0"/>
            </a:endParaRPr>
          </a:p>
          <a:p>
            <a:pPr marL="355600" indent="-342900">
              <a:tabLst>
                <a:tab pos="354013" algn="l"/>
                <a:tab pos="355600" algn="l"/>
              </a:tabLst>
            </a:pPr>
            <a:endParaRPr lang="th-TH" sz="21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spcBef>
                <a:spcPts val="1588"/>
              </a:spcBef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If we start with a bad set of seeds, the clustering can be  horrible.</a:t>
            </a:r>
          </a:p>
        </p:txBody>
      </p:sp>
      <p:sp>
        <p:nvSpPr>
          <p:cNvPr id="56322" name="object 3"/>
          <p:cNvSpPr>
            <a:spLocks noChangeArrowheads="1"/>
          </p:cNvSpPr>
          <p:nvPr/>
        </p:nvSpPr>
        <p:spPr bwMode="auto">
          <a:xfrm>
            <a:off x="258763" y="254000"/>
            <a:ext cx="3748087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6323" name="object 4"/>
          <p:cNvSpPr>
            <a:spLocks noChangeArrowheads="1"/>
          </p:cNvSpPr>
          <p:nvPr/>
        </p:nvSpPr>
        <p:spPr bwMode="auto">
          <a:xfrm>
            <a:off x="3390900" y="254000"/>
            <a:ext cx="935038" cy="7540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6324" name="object 5"/>
          <p:cNvSpPr>
            <a:spLocks noChangeArrowheads="1"/>
          </p:cNvSpPr>
          <p:nvPr/>
        </p:nvSpPr>
        <p:spPr bwMode="auto">
          <a:xfrm>
            <a:off x="3708400" y="254000"/>
            <a:ext cx="814388" cy="7540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6325" name="object 6"/>
          <p:cNvSpPr>
            <a:spLocks noChangeArrowheads="1"/>
          </p:cNvSpPr>
          <p:nvPr/>
        </p:nvSpPr>
        <p:spPr bwMode="auto">
          <a:xfrm>
            <a:off x="3905250" y="254000"/>
            <a:ext cx="2127250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600" spc="-5" dirty="0"/>
              <a:t>Optimality of </a:t>
            </a:r>
            <a:r>
              <a:rPr sz="3800" i="1" spc="-530" dirty="0"/>
              <a:t>K</a:t>
            </a:r>
            <a:r>
              <a:rPr sz="3800" i="1" spc="-780" dirty="0"/>
              <a:t> </a:t>
            </a:r>
            <a:r>
              <a:rPr sz="3600" spc="-5" dirty="0"/>
              <a:t>-means</a:t>
            </a:r>
            <a:endParaRPr sz="3600"/>
          </a:p>
        </p:txBody>
      </p:sp>
      <p:sp>
        <p:nvSpPr>
          <p:cNvPr id="8" name="object 8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2: </a:t>
            </a:r>
            <a:r>
              <a:rPr dirty="0">
                <a:latin typeface="Tahoma"/>
                <a:cs typeface="Tahoma"/>
              </a:rPr>
              <a:t>Basic </a:t>
            </a:r>
            <a:r>
              <a:rPr spc="-5" dirty="0">
                <a:latin typeface="Tahoma"/>
                <a:cs typeface="Tahoma"/>
              </a:rPr>
              <a:t>Data Mining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Techniques</a:t>
            </a:r>
          </a:p>
        </p:txBody>
      </p:sp>
      <p:sp>
        <p:nvSpPr>
          <p:cNvPr id="56328" name="object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CE1ECEBA-ADD2-43C4-9DC0-01FEE039F8D1}" type="slidenum">
              <a:rPr lang="th-TH"/>
              <a:pPr marL="25400"/>
              <a:t>49</a:t>
            </a:fld>
            <a:endParaRPr lang="th-TH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16013"/>
            <a:ext cx="7085013" cy="22050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Process of (semi-)automatically analyzing large  databases to find </a:t>
            </a:r>
            <a:r>
              <a:rPr lang="th-TH" sz="2400">
                <a:solidFill>
                  <a:srgbClr val="006FC0"/>
                </a:solidFill>
                <a:latin typeface="Tahoma" pitchFamily="34" charset="0"/>
                <a:cs typeface="Tahoma" pitchFamily="34" charset="0"/>
              </a:rPr>
              <a:t>patterns </a:t>
            </a:r>
            <a:r>
              <a:rPr lang="th-TH" sz="2400">
                <a:latin typeface="Tahoma" pitchFamily="34" charset="0"/>
                <a:cs typeface="Tahoma" pitchFamily="34" charset="0"/>
              </a:rPr>
              <a:t>that are:</a:t>
            </a:r>
          </a:p>
          <a:p>
            <a:pPr marL="755650" lvl="1" indent="-285750">
              <a:spcBef>
                <a:spcPts val="488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valid </a:t>
            </a:r>
            <a:r>
              <a:rPr lang="th-TH" sz="2000">
                <a:latin typeface="Tahoma" pitchFamily="34" charset="0"/>
                <a:cs typeface="Tahoma" pitchFamily="34" charset="0"/>
              </a:rPr>
              <a:t>– hold on data with some certainty</a:t>
            </a:r>
          </a:p>
          <a:p>
            <a:pPr marL="755650" lvl="1" indent="-285750">
              <a:spcBef>
                <a:spcPts val="475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novel </a:t>
            </a:r>
            <a:r>
              <a:rPr lang="th-TH" sz="2000">
                <a:latin typeface="Tahoma" pitchFamily="34" charset="0"/>
                <a:cs typeface="Tahoma" pitchFamily="34" charset="0"/>
              </a:rPr>
              <a:t>– non-obvious to the system</a:t>
            </a:r>
          </a:p>
          <a:p>
            <a:pPr marL="755650" lvl="1" indent="-285750">
              <a:spcBef>
                <a:spcPts val="475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useful </a:t>
            </a:r>
            <a:r>
              <a:rPr lang="th-TH" sz="2000">
                <a:latin typeface="Tahoma" pitchFamily="34" charset="0"/>
                <a:cs typeface="Tahoma" pitchFamily="34" charset="0"/>
              </a:rPr>
              <a:t>– should be possible to act on the item</a:t>
            </a:r>
          </a:p>
          <a:p>
            <a:pPr marL="755650" lvl="1" indent="-285750">
              <a:spcBef>
                <a:spcPts val="475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understandable </a:t>
            </a:r>
            <a:r>
              <a:rPr lang="th-TH" sz="2000">
                <a:latin typeface="Tahoma" pitchFamily="34" charset="0"/>
                <a:cs typeface="Tahoma" pitchFamily="34" charset="0"/>
              </a:rPr>
              <a:t>– should be able to interpret the pattern</a:t>
            </a:r>
          </a:p>
        </p:txBody>
      </p:sp>
      <p:sp>
        <p:nvSpPr>
          <p:cNvPr id="11266" name="object 3"/>
          <p:cNvSpPr>
            <a:spLocks noChangeArrowheads="1"/>
          </p:cNvSpPr>
          <p:nvPr/>
        </p:nvSpPr>
        <p:spPr bwMode="auto">
          <a:xfrm>
            <a:off x="258763" y="254000"/>
            <a:ext cx="3390900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spc="-5" dirty="0"/>
              <a:t>Data</a:t>
            </a:r>
            <a:r>
              <a:rPr sz="3600" spc="-110" dirty="0"/>
              <a:t> </a:t>
            </a:r>
            <a:r>
              <a:rPr sz="3600" spc="-5" dirty="0"/>
              <a:t>Mining</a:t>
            </a:r>
            <a:endParaRPr sz="3600"/>
          </a:p>
        </p:txBody>
      </p:sp>
      <p:sp>
        <p:nvSpPr>
          <p:cNvPr id="5" name="object 5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2: </a:t>
            </a:r>
            <a:r>
              <a:rPr dirty="0">
                <a:latin typeface="Tahoma"/>
                <a:cs typeface="Tahoma"/>
              </a:rPr>
              <a:t>Basic </a:t>
            </a:r>
            <a:r>
              <a:rPr spc="-5" dirty="0">
                <a:latin typeface="Tahoma"/>
                <a:cs typeface="Tahoma"/>
              </a:rPr>
              <a:t>Data Mining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Techniques</a:t>
            </a:r>
          </a:p>
        </p:txBody>
      </p:sp>
      <p:sp>
        <p:nvSpPr>
          <p:cNvPr id="11269" name="object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65088"/>
            <a:fld id="{3F7DD223-B18A-43DC-B525-14D3704F3984}" type="slidenum">
              <a:rPr lang="th-TH"/>
              <a:pPr marL="65088"/>
              <a:t>5</a:t>
            </a:fld>
            <a:endParaRPr lang="th-TH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object 2"/>
          <p:cNvSpPr>
            <a:spLocks noChangeArrowheads="1"/>
          </p:cNvSpPr>
          <p:nvPr/>
        </p:nvSpPr>
        <p:spPr bwMode="auto">
          <a:xfrm>
            <a:off x="258763" y="254000"/>
            <a:ext cx="7927975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spc="-5" dirty="0"/>
              <a:t>Exercise: Suboptimal</a:t>
            </a:r>
            <a:r>
              <a:rPr sz="3600" spc="-45" dirty="0"/>
              <a:t> </a:t>
            </a:r>
            <a:r>
              <a:rPr sz="3600" spc="-5" dirty="0"/>
              <a:t>Clustering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3865563" y="1965325"/>
            <a:ext cx="752475" cy="36353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520065" algn="l"/>
              </a:tabLst>
              <a:defRPr/>
            </a:pPr>
            <a:r>
              <a:rPr sz="2000" i="1" spc="50" dirty="0">
                <a:solidFill>
                  <a:srgbClr val="006FC0"/>
                </a:solidFill>
                <a:latin typeface="Times New Roman"/>
                <a:cs typeface="Times New Roman"/>
              </a:rPr>
              <a:t>d</a:t>
            </a:r>
            <a:r>
              <a:rPr sz="1950" spc="22" baseline="-21367" dirty="0">
                <a:solidFill>
                  <a:srgbClr val="006FC0"/>
                </a:solidFill>
                <a:latin typeface="Times New Roman"/>
                <a:cs typeface="Times New Roman"/>
              </a:rPr>
              <a:t>1</a:t>
            </a:r>
            <a:r>
              <a:rPr sz="1950" baseline="-21367" dirty="0">
                <a:solidFill>
                  <a:srgbClr val="006FC0"/>
                </a:solidFill>
                <a:latin typeface="Times New Roman"/>
                <a:cs typeface="Times New Roman"/>
              </a:rPr>
              <a:t>	</a:t>
            </a:r>
            <a:r>
              <a:rPr sz="2000" i="1" spc="50" dirty="0">
                <a:solidFill>
                  <a:srgbClr val="006FC0"/>
                </a:solidFill>
                <a:latin typeface="Times New Roman"/>
                <a:cs typeface="Times New Roman"/>
              </a:rPr>
              <a:t>d</a:t>
            </a:r>
            <a:r>
              <a:rPr sz="1950" spc="22" baseline="-21367" dirty="0">
                <a:solidFill>
                  <a:srgbClr val="006FC0"/>
                </a:solidFill>
                <a:latin typeface="Times New Roman"/>
                <a:cs typeface="Times New Roman"/>
              </a:rPr>
              <a:t>2</a:t>
            </a:r>
            <a:endParaRPr sz="1950" baseline="-21367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78450" y="1965325"/>
            <a:ext cx="246063" cy="36353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50" dirty="0">
                <a:solidFill>
                  <a:srgbClr val="006FC0"/>
                </a:solidFill>
                <a:latin typeface="Times New Roman"/>
                <a:cs typeface="Times New Roman"/>
              </a:rPr>
              <a:t>d</a:t>
            </a:r>
            <a:r>
              <a:rPr sz="1950" spc="22" baseline="-21367" dirty="0">
                <a:solidFill>
                  <a:srgbClr val="006FC0"/>
                </a:solidFill>
                <a:latin typeface="Times New Roman"/>
                <a:cs typeface="Times New Roman"/>
              </a:rPr>
              <a:t>3</a:t>
            </a:r>
            <a:endParaRPr sz="1950" baseline="-21367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65563" y="2970213"/>
            <a:ext cx="1758950" cy="3619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520065" algn="l"/>
                <a:tab pos="1526540" algn="l"/>
              </a:tabLst>
              <a:defRPr/>
            </a:pPr>
            <a:r>
              <a:rPr sz="2000" i="1" spc="50" dirty="0">
                <a:solidFill>
                  <a:srgbClr val="006FC0"/>
                </a:solidFill>
                <a:latin typeface="Times New Roman"/>
                <a:cs typeface="Times New Roman"/>
              </a:rPr>
              <a:t>d</a:t>
            </a:r>
            <a:r>
              <a:rPr sz="1950" spc="22" baseline="-21367" dirty="0">
                <a:solidFill>
                  <a:srgbClr val="006FC0"/>
                </a:solidFill>
                <a:latin typeface="Times New Roman"/>
                <a:cs typeface="Times New Roman"/>
              </a:rPr>
              <a:t>4</a:t>
            </a:r>
            <a:r>
              <a:rPr sz="1950" baseline="-21367" dirty="0">
                <a:solidFill>
                  <a:srgbClr val="006FC0"/>
                </a:solidFill>
                <a:latin typeface="Times New Roman"/>
                <a:cs typeface="Times New Roman"/>
              </a:rPr>
              <a:t>	</a:t>
            </a:r>
            <a:r>
              <a:rPr sz="2000" i="1" spc="50" dirty="0">
                <a:solidFill>
                  <a:srgbClr val="006FC0"/>
                </a:solidFill>
                <a:latin typeface="Times New Roman"/>
                <a:cs typeface="Times New Roman"/>
              </a:rPr>
              <a:t>d</a:t>
            </a:r>
            <a:r>
              <a:rPr sz="1950" spc="22" baseline="-21367" dirty="0">
                <a:solidFill>
                  <a:srgbClr val="006FC0"/>
                </a:solidFill>
                <a:latin typeface="Times New Roman"/>
                <a:cs typeface="Times New Roman"/>
              </a:rPr>
              <a:t>5</a:t>
            </a:r>
            <a:r>
              <a:rPr sz="1950" baseline="-21367" dirty="0">
                <a:solidFill>
                  <a:srgbClr val="006FC0"/>
                </a:solidFill>
                <a:latin typeface="Times New Roman"/>
                <a:cs typeface="Times New Roman"/>
              </a:rPr>
              <a:t>	</a:t>
            </a:r>
            <a:r>
              <a:rPr sz="2000" i="1" spc="50" dirty="0">
                <a:solidFill>
                  <a:srgbClr val="006FC0"/>
                </a:solidFill>
                <a:latin typeface="Times New Roman"/>
                <a:cs typeface="Times New Roman"/>
              </a:rPr>
              <a:t>d</a:t>
            </a:r>
            <a:r>
              <a:rPr sz="1950" spc="22" baseline="-21367" dirty="0">
                <a:solidFill>
                  <a:srgbClr val="006FC0"/>
                </a:solidFill>
                <a:latin typeface="Times New Roman"/>
                <a:cs typeface="Times New Roman"/>
              </a:rPr>
              <a:t>6</a:t>
            </a:r>
            <a:endParaRPr sz="1950" baseline="-21367">
              <a:latin typeface="Times New Roman"/>
              <a:cs typeface="Times New Roman"/>
            </a:endParaRPr>
          </a:p>
        </p:txBody>
      </p:sp>
      <p:sp>
        <p:nvSpPr>
          <p:cNvPr id="57350" name="object 7"/>
          <p:cNvSpPr>
            <a:spLocks/>
          </p:cNvSpPr>
          <p:nvPr/>
        </p:nvSpPr>
        <p:spPr bwMode="auto">
          <a:xfrm>
            <a:off x="3500438" y="3429000"/>
            <a:ext cx="24003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400604" y="787"/>
              </a:cxn>
            </a:cxnLst>
            <a:rect l="0" t="0" r="r" b="b"/>
            <a:pathLst>
              <a:path w="2400935" h="1270">
                <a:moveTo>
                  <a:pt x="0" y="0"/>
                </a:moveTo>
                <a:lnTo>
                  <a:pt x="2400604" y="787"/>
                </a:lnTo>
              </a:path>
            </a:pathLst>
          </a:custGeom>
          <a:noFill/>
          <a:ln w="28575">
            <a:solidFill>
              <a:srgbClr val="006FC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7351" name="object 8"/>
          <p:cNvSpPr>
            <a:spLocks/>
          </p:cNvSpPr>
          <p:nvPr/>
        </p:nvSpPr>
        <p:spPr bwMode="auto">
          <a:xfrm>
            <a:off x="5815013" y="3378200"/>
            <a:ext cx="87312" cy="101600"/>
          </a:xfrm>
          <a:custGeom>
            <a:avLst/>
            <a:gdLst/>
            <a:ahLst/>
            <a:cxnLst>
              <a:cxn ang="0">
                <a:pos x="38" y="0"/>
              </a:cxn>
              <a:cxn ang="0">
                <a:pos x="85750" y="50038"/>
              </a:cxn>
              <a:cxn ang="0">
                <a:pos x="0" y="100012"/>
              </a:cxn>
            </a:cxnLst>
            <a:rect l="0" t="0" r="r" b="b"/>
            <a:pathLst>
              <a:path w="86360" h="100329">
                <a:moveTo>
                  <a:pt x="38" y="0"/>
                </a:moveTo>
                <a:lnTo>
                  <a:pt x="85750" y="50038"/>
                </a:lnTo>
                <a:lnTo>
                  <a:pt x="0" y="100012"/>
                </a:lnTo>
              </a:path>
            </a:pathLst>
          </a:custGeom>
          <a:noFill/>
          <a:ln w="28575">
            <a:solidFill>
              <a:srgbClr val="006FC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7352" name="object 9"/>
          <p:cNvSpPr>
            <a:spLocks/>
          </p:cNvSpPr>
          <p:nvPr/>
        </p:nvSpPr>
        <p:spPr bwMode="auto">
          <a:xfrm>
            <a:off x="3498850" y="1528763"/>
            <a:ext cx="1588" cy="1900237"/>
          </a:xfrm>
          <a:custGeom>
            <a:avLst/>
            <a:gdLst/>
            <a:ahLst/>
            <a:cxnLst>
              <a:cxn ang="0">
                <a:pos x="0" y="1900542"/>
              </a:cxn>
              <a:cxn ang="0">
                <a:pos x="787" y="0"/>
              </a:cxn>
            </a:cxnLst>
            <a:rect l="0" t="0" r="r" b="b"/>
            <a:pathLst>
              <a:path w="1270" h="1900554">
                <a:moveTo>
                  <a:pt x="0" y="1900542"/>
                </a:moveTo>
                <a:lnTo>
                  <a:pt x="787" y="0"/>
                </a:lnTo>
              </a:path>
            </a:pathLst>
          </a:custGeom>
          <a:noFill/>
          <a:ln w="28575">
            <a:solidFill>
              <a:srgbClr val="006FC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7353" name="object 10"/>
          <p:cNvSpPr>
            <a:spLocks/>
          </p:cNvSpPr>
          <p:nvPr/>
        </p:nvSpPr>
        <p:spPr bwMode="auto">
          <a:xfrm>
            <a:off x="3449638" y="1528763"/>
            <a:ext cx="101600" cy="85725"/>
          </a:xfrm>
          <a:custGeom>
            <a:avLst/>
            <a:gdLst/>
            <a:ahLst/>
            <a:cxnLst>
              <a:cxn ang="0">
                <a:pos x="0" y="85699"/>
              </a:cxn>
              <a:cxn ang="0">
                <a:pos x="50050" y="0"/>
              </a:cxn>
              <a:cxn ang="0">
                <a:pos x="100012" y="85750"/>
              </a:cxn>
            </a:cxnLst>
            <a:rect l="0" t="0" r="r" b="b"/>
            <a:pathLst>
              <a:path w="100329" h="86359">
                <a:moveTo>
                  <a:pt x="0" y="85699"/>
                </a:moveTo>
                <a:lnTo>
                  <a:pt x="50050" y="0"/>
                </a:lnTo>
                <a:lnTo>
                  <a:pt x="100012" y="85750"/>
                </a:lnTo>
              </a:path>
            </a:pathLst>
          </a:custGeom>
          <a:noFill/>
          <a:ln w="28575">
            <a:solidFill>
              <a:srgbClr val="006FC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7354" name="object 11"/>
          <p:cNvSpPr>
            <a:spLocks/>
          </p:cNvSpPr>
          <p:nvPr/>
        </p:nvSpPr>
        <p:spPr bwMode="auto">
          <a:xfrm>
            <a:off x="3998913" y="3357563"/>
            <a:ext cx="1587" cy="142875"/>
          </a:xfrm>
          <a:custGeom>
            <a:avLst/>
            <a:gdLst/>
            <a:ahLst/>
            <a:cxnLst>
              <a:cxn ang="0">
                <a:pos x="1587" y="0"/>
              </a:cxn>
              <a:cxn ang="0">
                <a:pos x="0" y="142875"/>
              </a:cxn>
            </a:cxnLst>
            <a:rect l="0" t="0" r="r" b="b"/>
            <a:pathLst>
              <a:path w="1904" h="142875">
                <a:moveTo>
                  <a:pt x="1587" y="0"/>
                </a:moveTo>
                <a:lnTo>
                  <a:pt x="0" y="142875"/>
                </a:lnTo>
              </a:path>
            </a:pathLst>
          </a:custGeom>
          <a:noFill/>
          <a:ln w="28575">
            <a:solidFill>
              <a:srgbClr val="006FC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7355" name="object 12"/>
          <p:cNvSpPr>
            <a:spLocks/>
          </p:cNvSpPr>
          <p:nvPr/>
        </p:nvSpPr>
        <p:spPr bwMode="auto">
          <a:xfrm>
            <a:off x="4497388" y="3355975"/>
            <a:ext cx="3175" cy="142875"/>
          </a:xfrm>
          <a:custGeom>
            <a:avLst/>
            <a:gdLst/>
            <a:ahLst/>
            <a:cxnLst>
              <a:cxn ang="0">
                <a:pos x="1587" y="0"/>
              </a:cxn>
              <a:cxn ang="0">
                <a:pos x="0" y="142875"/>
              </a:cxn>
            </a:cxnLst>
            <a:rect l="0" t="0" r="r" b="b"/>
            <a:pathLst>
              <a:path w="1904" h="142875">
                <a:moveTo>
                  <a:pt x="1587" y="0"/>
                </a:moveTo>
                <a:lnTo>
                  <a:pt x="0" y="142875"/>
                </a:lnTo>
              </a:path>
            </a:pathLst>
          </a:custGeom>
          <a:noFill/>
          <a:ln w="28575">
            <a:solidFill>
              <a:srgbClr val="006FC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7356" name="object 13"/>
          <p:cNvSpPr>
            <a:spLocks/>
          </p:cNvSpPr>
          <p:nvPr/>
        </p:nvSpPr>
        <p:spPr bwMode="auto">
          <a:xfrm>
            <a:off x="5000625" y="3357563"/>
            <a:ext cx="1588" cy="142875"/>
          </a:xfrm>
          <a:custGeom>
            <a:avLst/>
            <a:gdLst/>
            <a:ahLst/>
            <a:cxnLst>
              <a:cxn ang="0">
                <a:pos x="1587" y="0"/>
              </a:cxn>
              <a:cxn ang="0">
                <a:pos x="0" y="142875"/>
              </a:cxn>
            </a:cxnLst>
            <a:rect l="0" t="0" r="r" b="b"/>
            <a:pathLst>
              <a:path w="1904" h="142875">
                <a:moveTo>
                  <a:pt x="1587" y="0"/>
                </a:moveTo>
                <a:lnTo>
                  <a:pt x="0" y="142875"/>
                </a:lnTo>
              </a:path>
            </a:pathLst>
          </a:custGeom>
          <a:noFill/>
          <a:ln w="28575">
            <a:solidFill>
              <a:srgbClr val="006FC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7357" name="object 14"/>
          <p:cNvSpPr>
            <a:spLocks/>
          </p:cNvSpPr>
          <p:nvPr/>
        </p:nvSpPr>
        <p:spPr bwMode="auto">
          <a:xfrm>
            <a:off x="5499100" y="3355975"/>
            <a:ext cx="1588" cy="142875"/>
          </a:xfrm>
          <a:custGeom>
            <a:avLst/>
            <a:gdLst/>
            <a:ahLst/>
            <a:cxnLst>
              <a:cxn ang="0">
                <a:pos x="1587" y="0"/>
              </a:cxn>
              <a:cxn ang="0">
                <a:pos x="0" y="142875"/>
              </a:cxn>
            </a:cxnLst>
            <a:rect l="0" t="0" r="r" b="b"/>
            <a:pathLst>
              <a:path w="1904" h="142875">
                <a:moveTo>
                  <a:pt x="1587" y="0"/>
                </a:moveTo>
                <a:lnTo>
                  <a:pt x="0" y="142875"/>
                </a:lnTo>
              </a:path>
            </a:pathLst>
          </a:custGeom>
          <a:noFill/>
          <a:ln w="28575">
            <a:solidFill>
              <a:srgbClr val="006FC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7358" name="object 15"/>
          <p:cNvSpPr>
            <a:spLocks/>
          </p:cNvSpPr>
          <p:nvPr/>
        </p:nvSpPr>
        <p:spPr bwMode="auto">
          <a:xfrm>
            <a:off x="3429000" y="2927350"/>
            <a:ext cx="142875" cy="31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42875" y="1587"/>
              </a:cxn>
            </a:cxnLst>
            <a:rect l="0" t="0" r="r" b="b"/>
            <a:pathLst>
              <a:path w="142875" h="1905">
                <a:moveTo>
                  <a:pt x="0" y="0"/>
                </a:moveTo>
                <a:lnTo>
                  <a:pt x="142875" y="1587"/>
                </a:lnTo>
              </a:path>
            </a:pathLst>
          </a:custGeom>
          <a:noFill/>
          <a:ln w="28575">
            <a:solidFill>
              <a:srgbClr val="006FC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7359" name="object 16"/>
          <p:cNvSpPr>
            <a:spLocks/>
          </p:cNvSpPr>
          <p:nvPr/>
        </p:nvSpPr>
        <p:spPr bwMode="auto">
          <a:xfrm>
            <a:off x="3429000" y="2427288"/>
            <a:ext cx="142875" cy="31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42875" y="1587"/>
              </a:cxn>
            </a:cxnLst>
            <a:rect l="0" t="0" r="r" b="b"/>
            <a:pathLst>
              <a:path w="142875" h="1905">
                <a:moveTo>
                  <a:pt x="0" y="0"/>
                </a:moveTo>
                <a:lnTo>
                  <a:pt x="142875" y="1587"/>
                </a:lnTo>
              </a:path>
            </a:pathLst>
          </a:custGeom>
          <a:noFill/>
          <a:ln w="28575">
            <a:solidFill>
              <a:srgbClr val="006FC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7360" name="object 17"/>
          <p:cNvSpPr>
            <a:spLocks/>
          </p:cNvSpPr>
          <p:nvPr/>
        </p:nvSpPr>
        <p:spPr bwMode="auto">
          <a:xfrm>
            <a:off x="3429000" y="1927225"/>
            <a:ext cx="142875" cy="31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42875" y="1587"/>
              </a:cxn>
            </a:cxnLst>
            <a:rect l="0" t="0" r="r" b="b"/>
            <a:pathLst>
              <a:path w="142875" h="1905">
                <a:moveTo>
                  <a:pt x="0" y="0"/>
                </a:moveTo>
                <a:lnTo>
                  <a:pt x="142875" y="1587"/>
                </a:lnTo>
              </a:path>
            </a:pathLst>
          </a:custGeom>
          <a:noFill/>
          <a:ln w="28575">
            <a:solidFill>
              <a:srgbClr val="006FC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7361" name="object 18"/>
          <p:cNvSpPr txBox="1">
            <a:spLocks noChangeArrowheads="1"/>
          </p:cNvSpPr>
          <p:nvPr/>
        </p:nvSpPr>
        <p:spPr bwMode="auto">
          <a:xfrm>
            <a:off x="3222625" y="1773238"/>
            <a:ext cx="147638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sz="1900">
                <a:latin typeface="Calibri" pitchFamily="34" charset="0"/>
                <a:cs typeface="Cordia New" pitchFamily="34" charset="-34"/>
              </a:rPr>
              <a:t>3</a:t>
            </a:r>
          </a:p>
        </p:txBody>
      </p:sp>
      <p:sp>
        <p:nvSpPr>
          <p:cNvPr id="57362" name="object 19"/>
          <p:cNvSpPr txBox="1">
            <a:spLocks noChangeArrowheads="1"/>
          </p:cNvSpPr>
          <p:nvPr/>
        </p:nvSpPr>
        <p:spPr bwMode="auto">
          <a:xfrm>
            <a:off x="3222625" y="2268538"/>
            <a:ext cx="147638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sz="1900">
                <a:latin typeface="Calibri" pitchFamily="34" charset="0"/>
                <a:cs typeface="Cordia New" pitchFamily="34" charset="-34"/>
              </a:rPr>
              <a:t>2</a:t>
            </a:r>
          </a:p>
        </p:txBody>
      </p:sp>
      <p:sp>
        <p:nvSpPr>
          <p:cNvPr id="57363" name="object 20"/>
          <p:cNvSpPr txBox="1">
            <a:spLocks noChangeArrowheads="1"/>
          </p:cNvSpPr>
          <p:nvPr/>
        </p:nvSpPr>
        <p:spPr bwMode="auto">
          <a:xfrm>
            <a:off x="3222625" y="2763838"/>
            <a:ext cx="147638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sz="1900">
                <a:latin typeface="Calibri" pitchFamily="34" charset="0"/>
                <a:cs typeface="Cordia New" pitchFamily="34" charset="-34"/>
              </a:rPr>
              <a:t>1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lnSpc>
                <a:spcPts val="1925"/>
              </a:lnSpc>
              <a:spcBef>
                <a:spcPct val="0"/>
              </a:spcBef>
            </a:pPr>
            <a:r>
              <a:rPr lang="th-TH" smtClean="0">
                <a:latin typeface="Calibri" pitchFamily="34" charset="0"/>
                <a:cs typeface="Cordia New" pitchFamily="34" charset="-34"/>
              </a:rPr>
              <a:t>0</a:t>
            </a:r>
          </a:p>
          <a:p>
            <a:pPr algn="ctr" eaLnBrk="1" hangingPunct="1">
              <a:lnSpc>
                <a:spcPts val="1925"/>
              </a:lnSpc>
              <a:spcBef>
                <a:spcPct val="0"/>
              </a:spcBef>
            </a:pPr>
            <a:r>
              <a:rPr lang="th-TH" smtClean="0">
                <a:latin typeface="Calibri" pitchFamily="34" charset="0"/>
                <a:cs typeface="Cordia New" pitchFamily="34" charset="-34"/>
              </a:rPr>
              <a:t>0	1	2	3	4</a:t>
            </a:r>
          </a:p>
          <a:p>
            <a:pPr eaLnBrk="1" hangingPunct="1">
              <a:spcBef>
                <a:spcPts val="38"/>
              </a:spcBef>
            </a:pPr>
            <a:endParaRPr lang="th-TH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th-TH" sz="2400" smtClean="0">
                <a:latin typeface="Tahoma" pitchFamily="34" charset="0"/>
                <a:cs typeface="Tahoma" pitchFamily="34" charset="0"/>
              </a:rPr>
              <a:t>What is the optimal clustering for </a:t>
            </a:r>
            <a:r>
              <a:rPr lang="th-TH" sz="2400" i="1" smtClean="0">
                <a:latin typeface="Times New Roman" pitchFamily="18" charset="0"/>
                <a:cs typeface="Times New Roman" pitchFamily="18" charset="0"/>
              </a:rPr>
              <a:t>K </a:t>
            </a:r>
            <a:r>
              <a:rPr lang="th-TH" sz="2400" smtClean="0">
                <a:latin typeface="Times New Roman" pitchFamily="18" charset="0"/>
                <a:cs typeface="Times New Roman" pitchFamily="18" charset="0"/>
              </a:rPr>
              <a:t>= 2</a:t>
            </a:r>
            <a:r>
              <a:rPr lang="th-TH" sz="2400" smtClean="0">
                <a:latin typeface="Tahoma" pitchFamily="34" charset="0"/>
                <a:cs typeface="Tahoma" pitchFamily="34" charset="0"/>
              </a:rPr>
              <a:t>?</a:t>
            </a:r>
          </a:p>
          <a:p>
            <a:pPr marL="755650" lvl="1" indent="-285750" eaLnBrk="1" hangingPunct="1">
              <a:spcBef>
                <a:spcPts val="388"/>
              </a:spcBef>
              <a:buFontTx/>
              <a:buChar char="–"/>
            </a:pPr>
            <a:r>
              <a:rPr lang="th-TH" sz="2000" smtClean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For seeds </a:t>
            </a:r>
            <a:r>
              <a:rPr lang="th-TH" sz="2000" i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th-TH" sz="1900" baseline="-21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th-TH" sz="2000" smtClean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and </a:t>
            </a:r>
            <a:r>
              <a:rPr lang="th-TH" sz="2000" i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th-TH" sz="1900" baseline="-21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th-TH" sz="2000" smtClean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, </a:t>
            </a:r>
            <a:r>
              <a:rPr lang="th-TH" sz="2100" i="1" smtClean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K</a:t>
            </a:r>
            <a:r>
              <a:rPr lang="th-TH" sz="2000" smtClean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-means converges to </a:t>
            </a:r>
            <a:r>
              <a:rPr lang="th-TH" sz="2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{{</a:t>
            </a:r>
            <a:r>
              <a:rPr lang="th-TH" sz="2000" i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th-TH" sz="1900" baseline="-21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th-TH" sz="2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th-TH" sz="2000" i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th-TH" sz="1900" baseline="-21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th-TH" sz="2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th-TH" sz="2000" i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th-TH" sz="1900" baseline="-21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th-TH" sz="2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},{</a:t>
            </a:r>
            <a:r>
              <a:rPr lang="th-TH" sz="2000" i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th-TH" sz="1900" baseline="-21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th-TH" sz="2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th-TH" sz="2000" i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th-TH" sz="1900" baseline="-21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th-TH" sz="2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th-TH" sz="2000" i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th-TH" sz="1900" baseline="-21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th-TH" sz="2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}}</a:t>
            </a:r>
            <a:r>
              <a:rPr lang="th-TH" sz="2000" smtClean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.</a:t>
            </a:r>
          </a:p>
          <a:p>
            <a:pPr marL="755650" lvl="1" indent="-285750" eaLnBrk="1" hangingPunct="1">
              <a:spcBef>
                <a:spcPts val="363"/>
              </a:spcBef>
              <a:buFontTx/>
              <a:buChar char="–"/>
            </a:pPr>
            <a:r>
              <a:rPr lang="th-TH" sz="2000" smtClean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For seeds </a:t>
            </a:r>
            <a:r>
              <a:rPr lang="th-TH" sz="2000" i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th-TH" sz="1900" baseline="-21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th-TH" sz="2000" smtClean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and </a:t>
            </a:r>
            <a:r>
              <a:rPr lang="th-TH" sz="2000" i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th-TH" sz="1900" baseline="-21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th-TH" sz="2000" smtClean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, </a:t>
            </a:r>
            <a:r>
              <a:rPr lang="th-TH" sz="2100" i="1" smtClean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K</a:t>
            </a:r>
            <a:r>
              <a:rPr lang="th-TH" sz="2000" smtClean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-means converges to </a:t>
            </a:r>
            <a:r>
              <a:rPr lang="th-TH" sz="2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{{</a:t>
            </a:r>
            <a:r>
              <a:rPr lang="th-TH" sz="2000" i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th-TH" sz="1900" baseline="-21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th-TH" sz="2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th-TH" sz="2000" i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th-TH" sz="1900" baseline="-21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th-TH" sz="2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th-TH" sz="2000" i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th-TH" sz="1900" baseline="-21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th-TH" sz="2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th-TH" sz="2000" i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th-TH" sz="1900" baseline="-21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th-TH" sz="2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},{</a:t>
            </a:r>
            <a:r>
              <a:rPr lang="th-TH" sz="2000" i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th-TH" sz="1900" baseline="-21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th-TH" sz="2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th-TH" sz="2000" i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th-TH" sz="1900" baseline="-21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th-TH" sz="2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}}</a:t>
            </a:r>
            <a:r>
              <a:rPr lang="th-TH" sz="2000" smtClean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.</a:t>
            </a:r>
          </a:p>
        </p:txBody>
      </p:sp>
      <p:sp>
        <p:nvSpPr>
          <p:cNvPr id="57365" name="object 22"/>
          <p:cNvSpPr>
            <a:spLocks noChangeArrowheads="1"/>
          </p:cNvSpPr>
          <p:nvPr/>
        </p:nvSpPr>
        <p:spPr bwMode="auto">
          <a:xfrm>
            <a:off x="3954463" y="2884488"/>
            <a:ext cx="88900" cy="857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7366" name="object 23"/>
          <p:cNvSpPr>
            <a:spLocks noChangeArrowheads="1"/>
          </p:cNvSpPr>
          <p:nvPr/>
        </p:nvSpPr>
        <p:spPr bwMode="auto">
          <a:xfrm>
            <a:off x="3954463" y="2384425"/>
            <a:ext cx="88900" cy="857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7367" name="object 24"/>
          <p:cNvSpPr>
            <a:spLocks noChangeArrowheads="1"/>
          </p:cNvSpPr>
          <p:nvPr/>
        </p:nvSpPr>
        <p:spPr bwMode="auto">
          <a:xfrm>
            <a:off x="4454525" y="2384425"/>
            <a:ext cx="88900" cy="857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7368" name="object 25"/>
          <p:cNvSpPr>
            <a:spLocks noChangeArrowheads="1"/>
          </p:cNvSpPr>
          <p:nvPr/>
        </p:nvSpPr>
        <p:spPr bwMode="auto">
          <a:xfrm>
            <a:off x="4454525" y="2884488"/>
            <a:ext cx="88900" cy="857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7369" name="object 26"/>
          <p:cNvSpPr>
            <a:spLocks noChangeArrowheads="1"/>
          </p:cNvSpPr>
          <p:nvPr/>
        </p:nvSpPr>
        <p:spPr bwMode="auto">
          <a:xfrm>
            <a:off x="5457825" y="2384425"/>
            <a:ext cx="85725" cy="857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7370" name="object 27"/>
          <p:cNvSpPr>
            <a:spLocks noChangeArrowheads="1"/>
          </p:cNvSpPr>
          <p:nvPr/>
        </p:nvSpPr>
        <p:spPr bwMode="auto">
          <a:xfrm>
            <a:off x="5457825" y="2884488"/>
            <a:ext cx="85725" cy="857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8" name="object 28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2: </a:t>
            </a:r>
            <a:r>
              <a:rPr dirty="0">
                <a:latin typeface="Tahoma"/>
                <a:cs typeface="Tahoma"/>
              </a:rPr>
              <a:t>Basic </a:t>
            </a:r>
            <a:r>
              <a:rPr spc="-5" dirty="0">
                <a:latin typeface="Tahoma"/>
                <a:cs typeface="Tahoma"/>
              </a:rPr>
              <a:t>Data Mining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Techniques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8335963" y="6492875"/>
            <a:ext cx="187325" cy="1539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000" b="1" spc="-5" dirty="0">
                <a:solidFill>
                  <a:srgbClr val="1F487C"/>
                </a:solidFill>
                <a:latin typeface="Tahoma"/>
                <a:cs typeface="Tahoma"/>
              </a:rPr>
              <a:t>50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object 2"/>
          <p:cNvSpPr>
            <a:spLocks noChangeArrowheads="1"/>
          </p:cNvSpPr>
          <p:nvPr/>
        </p:nvSpPr>
        <p:spPr bwMode="auto">
          <a:xfrm>
            <a:off x="290513" y="330200"/>
            <a:ext cx="835025" cy="674688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8370" name="object 3"/>
          <p:cNvSpPr>
            <a:spLocks noChangeArrowheads="1"/>
          </p:cNvSpPr>
          <p:nvPr/>
        </p:nvSpPr>
        <p:spPr bwMode="auto">
          <a:xfrm>
            <a:off x="573088" y="330200"/>
            <a:ext cx="727075" cy="67468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8371" name="object 4"/>
          <p:cNvSpPr>
            <a:spLocks noChangeArrowheads="1"/>
          </p:cNvSpPr>
          <p:nvPr/>
        </p:nvSpPr>
        <p:spPr bwMode="auto">
          <a:xfrm>
            <a:off x="749300" y="330200"/>
            <a:ext cx="8004175" cy="674688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/>
        <p:txBody>
          <a:bodyPr tIns="53086" rtlCol="0"/>
          <a:lstStyle/>
          <a:p>
            <a:pPr marL="127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350" i="1" spc="-455" dirty="0"/>
              <a:t>K </a:t>
            </a:r>
            <a:r>
              <a:rPr spc="-10" dirty="0"/>
              <a:t>-means </a:t>
            </a:r>
            <a:r>
              <a:rPr spc="-5" dirty="0"/>
              <a:t>with Different </a:t>
            </a:r>
            <a:r>
              <a:rPr spc="-10" dirty="0"/>
              <a:t>Random</a:t>
            </a:r>
            <a:r>
              <a:rPr spc="-175" dirty="0"/>
              <a:t> </a:t>
            </a:r>
            <a:r>
              <a:rPr spc="-5" dirty="0"/>
              <a:t>Seeds</a:t>
            </a:r>
            <a:endParaRPr sz="3350"/>
          </a:p>
        </p:txBody>
      </p:sp>
      <p:sp>
        <p:nvSpPr>
          <p:cNvPr id="58373" name="object 6"/>
          <p:cNvSpPr>
            <a:spLocks noChangeArrowheads="1"/>
          </p:cNvSpPr>
          <p:nvPr/>
        </p:nvSpPr>
        <p:spPr bwMode="auto">
          <a:xfrm>
            <a:off x="1071563" y="1073150"/>
            <a:ext cx="3359150" cy="252095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8374" name="object 7"/>
          <p:cNvSpPr>
            <a:spLocks/>
          </p:cNvSpPr>
          <p:nvPr/>
        </p:nvSpPr>
        <p:spPr bwMode="auto">
          <a:xfrm>
            <a:off x="1062038" y="1065213"/>
            <a:ext cx="3373437" cy="25336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372700" y="0"/>
              </a:cxn>
              <a:cxn ang="0">
                <a:pos x="3372700" y="2532697"/>
              </a:cxn>
              <a:cxn ang="0">
                <a:pos x="0" y="2532697"/>
              </a:cxn>
              <a:cxn ang="0">
                <a:pos x="0" y="0"/>
              </a:cxn>
            </a:cxnLst>
            <a:rect l="0" t="0" r="r" b="b"/>
            <a:pathLst>
              <a:path w="3373120" h="2533015">
                <a:moveTo>
                  <a:pt x="0" y="0"/>
                </a:moveTo>
                <a:lnTo>
                  <a:pt x="3372700" y="0"/>
                </a:lnTo>
                <a:lnTo>
                  <a:pt x="3372700" y="2532697"/>
                </a:lnTo>
                <a:lnTo>
                  <a:pt x="0" y="2532697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rgbClr val="006FC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8375" name="object 8"/>
          <p:cNvSpPr>
            <a:spLocks noChangeArrowheads="1"/>
          </p:cNvSpPr>
          <p:nvPr/>
        </p:nvSpPr>
        <p:spPr bwMode="auto">
          <a:xfrm>
            <a:off x="4716463" y="1073150"/>
            <a:ext cx="3360737" cy="25209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8376" name="object 9"/>
          <p:cNvSpPr>
            <a:spLocks/>
          </p:cNvSpPr>
          <p:nvPr/>
        </p:nvSpPr>
        <p:spPr bwMode="auto">
          <a:xfrm>
            <a:off x="4708525" y="1065213"/>
            <a:ext cx="3373438" cy="25336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372700" y="0"/>
              </a:cxn>
              <a:cxn ang="0">
                <a:pos x="3372700" y="2532697"/>
              </a:cxn>
              <a:cxn ang="0">
                <a:pos x="0" y="2532697"/>
              </a:cxn>
              <a:cxn ang="0">
                <a:pos x="0" y="0"/>
              </a:cxn>
            </a:cxnLst>
            <a:rect l="0" t="0" r="r" b="b"/>
            <a:pathLst>
              <a:path w="3373120" h="2533015">
                <a:moveTo>
                  <a:pt x="0" y="0"/>
                </a:moveTo>
                <a:lnTo>
                  <a:pt x="3372700" y="0"/>
                </a:lnTo>
                <a:lnTo>
                  <a:pt x="3372700" y="2532697"/>
                </a:lnTo>
                <a:lnTo>
                  <a:pt x="0" y="2532697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rgbClr val="006FC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8377" name="object 10"/>
          <p:cNvSpPr>
            <a:spLocks noChangeArrowheads="1"/>
          </p:cNvSpPr>
          <p:nvPr/>
        </p:nvSpPr>
        <p:spPr bwMode="auto">
          <a:xfrm>
            <a:off x="1073150" y="3644900"/>
            <a:ext cx="3360738" cy="25209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8378" name="object 11"/>
          <p:cNvSpPr>
            <a:spLocks/>
          </p:cNvSpPr>
          <p:nvPr/>
        </p:nvSpPr>
        <p:spPr bwMode="auto">
          <a:xfrm>
            <a:off x="1065213" y="3636963"/>
            <a:ext cx="3373437" cy="25336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372700" y="0"/>
              </a:cxn>
              <a:cxn ang="0">
                <a:pos x="3372700" y="2532697"/>
              </a:cxn>
              <a:cxn ang="0">
                <a:pos x="0" y="2532697"/>
              </a:cxn>
              <a:cxn ang="0">
                <a:pos x="0" y="0"/>
              </a:cxn>
            </a:cxnLst>
            <a:rect l="0" t="0" r="r" b="b"/>
            <a:pathLst>
              <a:path w="3373120" h="2533015">
                <a:moveTo>
                  <a:pt x="0" y="0"/>
                </a:moveTo>
                <a:lnTo>
                  <a:pt x="3372700" y="0"/>
                </a:lnTo>
                <a:lnTo>
                  <a:pt x="3372700" y="2532697"/>
                </a:lnTo>
                <a:lnTo>
                  <a:pt x="0" y="2532697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rgbClr val="006FC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8379" name="object 12"/>
          <p:cNvSpPr>
            <a:spLocks noChangeArrowheads="1"/>
          </p:cNvSpPr>
          <p:nvPr/>
        </p:nvSpPr>
        <p:spPr bwMode="auto">
          <a:xfrm>
            <a:off x="4714875" y="3644900"/>
            <a:ext cx="3359150" cy="252095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8380" name="object 13"/>
          <p:cNvSpPr>
            <a:spLocks/>
          </p:cNvSpPr>
          <p:nvPr/>
        </p:nvSpPr>
        <p:spPr bwMode="auto">
          <a:xfrm>
            <a:off x="4705350" y="3636963"/>
            <a:ext cx="3373438" cy="25336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372700" y="0"/>
              </a:cxn>
              <a:cxn ang="0">
                <a:pos x="3372700" y="2532697"/>
              </a:cxn>
              <a:cxn ang="0">
                <a:pos x="0" y="2532697"/>
              </a:cxn>
              <a:cxn ang="0">
                <a:pos x="0" y="0"/>
              </a:cxn>
            </a:cxnLst>
            <a:rect l="0" t="0" r="r" b="b"/>
            <a:pathLst>
              <a:path w="3373120" h="2533015">
                <a:moveTo>
                  <a:pt x="0" y="0"/>
                </a:moveTo>
                <a:lnTo>
                  <a:pt x="3372700" y="0"/>
                </a:lnTo>
                <a:lnTo>
                  <a:pt x="3372700" y="2532697"/>
                </a:lnTo>
                <a:lnTo>
                  <a:pt x="0" y="2532697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rgbClr val="006FC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4" name="object 14"/>
          <p:cNvSpPr txBox="1"/>
          <p:nvPr/>
        </p:nvSpPr>
        <p:spPr>
          <a:xfrm>
            <a:off x="2641600" y="6138863"/>
            <a:ext cx="3900488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b="1" spc="-10" dirty="0">
                <a:latin typeface="Calibri"/>
                <a:cs typeface="Calibri"/>
              </a:rPr>
              <a:t>source:</a:t>
            </a:r>
            <a:r>
              <a:rPr sz="2000" b="1" spc="25" dirty="0"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00AF50"/>
                </a:solidFill>
                <a:latin typeface="Calibri"/>
                <a:cs typeface="Calibri"/>
                <a:hlinkClick r:id="rId9"/>
              </a:rPr>
              <a:t>http://shabal.in/visuals.html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2: </a:t>
            </a:r>
            <a:r>
              <a:rPr dirty="0">
                <a:latin typeface="Tahoma"/>
                <a:cs typeface="Tahoma"/>
              </a:rPr>
              <a:t>Basic </a:t>
            </a:r>
            <a:r>
              <a:rPr spc="-5" dirty="0">
                <a:latin typeface="Tahoma"/>
                <a:cs typeface="Tahoma"/>
              </a:rPr>
              <a:t>Data Mining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Techniques</a:t>
            </a:r>
          </a:p>
        </p:txBody>
      </p:sp>
      <p:sp>
        <p:nvSpPr>
          <p:cNvPr id="58383" name="object 1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D9FEC2EC-6F89-44B0-9744-B4FCF052389D}" type="slidenum">
              <a:rPr lang="th-TH"/>
              <a:pPr marL="25400"/>
              <a:t>51</a:t>
            </a:fld>
            <a:endParaRPr lang="th-TH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28713"/>
            <a:ext cx="7815263" cy="40655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lnSpc>
                <a:spcPts val="2875"/>
              </a:lnSpc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Random seed selection is one of many ways </a:t>
            </a:r>
            <a:r>
              <a:rPr lang="th-TH" sz="2500" i="1">
                <a:latin typeface="Tahoma" pitchFamily="34" charset="0"/>
                <a:cs typeface="Tahoma" pitchFamily="34" charset="0"/>
              </a:rPr>
              <a:t>K</a:t>
            </a:r>
            <a:r>
              <a:rPr lang="th-TH" sz="2400">
                <a:latin typeface="Tahoma" pitchFamily="34" charset="0"/>
                <a:cs typeface="Tahoma" pitchFamily="34" charset="0"/>
              </a:rPr>
              <a:t>-means  can be initialized.</a:t>
            </a:r>
          </a:p>
          <a:p>
            <a:pPr marL="355600" indent="-342900">
              <a:spcBef>
                <a:spcPts val="25"/>
              </a:spcBef>
              <a:buFont typeface="Arial" charset="0"/>
              <a:buChar char="•"/>
              <a:tabLst>
                <a:tab pos="354013" algn="l"/>
                <a:tab pos="355600" algn="l"/>
              </a:tabLst>
            </a:pPr>
            <a:endParaRPr lang="th-TH" sz="29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Random seed selection is not very robust.</a:t>
            </a:r>
          </a:p>
          <a:p>
            <a:pPr marL="755650" lvl="1" indent="-285750">
              <a:spcBef>
                <a:spcPts val="475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It’s easy to get a suboptimal clustering.</a:t>
            </a:r>
          </a:p>
          <a:p>
            <a:pPr marL="755650" lvl="1" indent="-285750">
              <a:buFont typeface="Arial" charset="0"/>
              <a:buChar char="–"/>
              <a:tabLst>
                <a:tab pos="354013" algn="l"/>
                <a:tab pos="355600" algn="l"/>
              </a:tabLst>
            </a:pPr>
            <a:endParaRPr lang="th-TH" sz="20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spcBef>
                <a:spcPts val="1150"/>
              </a:spcBef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Better ways of computing initial centroids:</a:t>
            </a:r>
          </a:p>
          <a:p>
            <a:pPr marL="755650" lvl="1" indent="-285750">
              <a:spcBef>
                <a:spcPts val="475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Select seeds using some heuristics</a:t>
            </a:r>
          </a:p>
          <a:p>
            <a:pPr marL="1155700" lvl="2" indent="-228600">
              <a:spcBef>
                <a:spcPts val="425"/>
              </a:spcBef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1800">
                <a:latin typeface="Tahoma" pitchFamily="34" charset="0"/>
                <a:cs typeface="Tahoma" pitchFamily="34" charset="0"/>
              </a:rPr>
              <a:t>e.g., exclude outliers from the seed set</a:t>
            </a:r>
          </a:p>
          <a:p>
            <a:pPr marL="755650" lvl="1" indent="-285750">
              <a:spcBef>
                <a:spcPts val="488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Try out multiple starting points, and then choose the clustering  with lowest cost</a:t>
            </a:r>
          </a:p>
        </p:txBody>
      </p:sp>
      <p:sp>
        <p:nvSpPr>
          <p:cNvPr id="59394" name="object 3"/>
          <p:cNvSpPr>
            <a:spLocks noChangeArrowheads="1"/>
          </p:cNvSpPr>
          <p:nvPr/>
        </p:nvSpPr>
        <p:spPr bwMode="auto">
          <a:xfrm>
            <a:off x="258763" y="254000"/>
            <a:ext cx="4286250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9395" name="object 4"/>
          <p:cNvSpPr>
            <a:spLocks noChangeArrowheads="1"/>
          </p:cNvSpPr>
          <p:nvPr/>
        </p:nvSpPr>
        <p:spPr bwMode="auto">
          <a:xfrm>
            <a:off x="3927475" y="254000"/>
            <a:ext cx="935038" cy="7540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9396" name="object 5"/>
          <p:cNvSpPr>
            <a:spLocks noChangeArrowheads="1"/>
          </p:cNvSpPr>
          <p:nvPr/>
        </p:nvSpPr>
        <p:spPr bwMode="auto">
          <a:xfrm>
            <a:off x="4246563" y="254000"/>
            <a:ext cx="814387" cy="7540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9397" name="object 6"/>
          <p:cNvSpPr>
            <a:spLocks noChangeArrowheads="1"/>
          </p:cNvSpPr>
          <p:nvPr/>
        </p:nvSpPr>
        <p:spPr bwMode="auto">
          <a:xfrm>
            <a:off x="4443413" y="254000"/>
            <a:ext cx="2125662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55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spc="-5" dirty="0"/>
              <a:t>Initialization of </a:t>
            </a:r>
            <a:r>
              <a:rPr sz="3800" i="1" spc="-530" dirty="0"/>
              <a:t>K</a:t>
            </a:r>
            <a:r>
              <a:rPr sz="3800" i="1" spc="-790" dirty="0"/>
              <a:t> </a:t>
            </a:r>
            <a:r>
              <a:rPr sz="3600" spc="-5" dirty="0"/>
              <a:t>-means</a:t>
            </a:r>
            <a:endParaRPr sz="3600"/>
          </a:p>
        </p:txBody>
      </p:sp>
      <p:sp>
        <p:nvSpPr>
          <p:cNvPr id="8" name="object 8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2: </a:t>
            </a:r>
            <a:r>
              <a:rPr dirty="0">
                <a:latin typeface="Tahoma"/>
                <a:cs typeface="Tahoma"/>
              </a:rPr>
              <a:t>Basic </a:t>
            </a:r>
            <a:r>
              <a:rPr spc="-5" dirty="0">
                <a:latin typeface="Tahoma"/>
                <a:cs typeface="Tahoma"/>
              </a:rPr>
              <a:t>Data Mining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Techniques</a:t>
            </a:r>
          </a:p>
        </p:txBody>
      </p:sp>
      <p:sp>
        <p:nvSpPr>
          <p:cNvPr id="59400" name="object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ED216832-37E0-4451-82A4-221252C93229}" type="slidenum">
              <a:rPr lang="th-TH"/>
              <a:pPr marL="25400"/>
              <a:t>52</a:t>
            </a:fld>
            <a:endParaRPr lang="th-TH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object 2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0418" name="object 3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0419" name="object 4"/>
          <p:cNvSpPr>
            <a:spLocks noChangeArrowheads="1"/>
          </p:cNvSpPr>
          <p:nvPr/>
        </p:nvSpPr>
        <p:spPr bwMode="auto">
          <a:xfrm>
            <a:off x="1328738" y="2668588"/>
            <a:ext cx="6489700" cy="102076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0420" name="object 5"/>
          <p:cNvSpPr>
            <a:spLocks noChangeArrowheads="1"/>
          </p:cNvSpPr>
          <p:nvPr/>
        </p:nvSpPr>
        <p:spPr bwMode="auto">
          <a:xfrm>
            <a:off x="1787525" y="3059113"/>
            <a:ext cx="5599113" cy="52387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0421" name="object 6"/>
          <p:cNvSpPr>
            <a:spLocks noChangeArrowheads="1"/>
          </p:cNvSpPr>
          <p:nvPr/>
        </p:nvSpPr>
        <p:spPr bwMode="auto">
          <a:xfrm>
            <a:off x="1379538" y="2720975"/>
            <a:ext cx="6386512" cy="915988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2: </a:t>
            </a:r>
            <a:r>
              <a:rPr dirty="0">
                <a:latin typeface="Tahoma"/>
                <a:cs typeface="Tahoma"/>
              </a:rPr>
              <a:t>Basic </a:t>
            </a:r>
            <a:r>
              <a:rPr spc="-5" dirty="0">
                <a:latin typeface="Tahoma"/>
                <a:cs typeface="Tahoma"/>
              </a:rPr>
              <a:t>Data Mining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Techniques</a:t>
            </a:r>
          </a:p>
        </p:txBody>
      </p:sp>
      <p:sp>
        <p:nvSpPr>
          <p:cNvPr id="60423" name="object 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C048E805-0D72-4EBA-8ED8-52D8A14AB49F}" type="slidenum">
              <a:rPr lang="th-TH"/>
              <a:pPr marL="25400"/>
              <a:t>53</a:t>
            </a:fld>
            <a:endParaRPr lang="th-TH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4187825"/>
            <a:ext cx="7138988" cy="15462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Goal: automatically create </a:t>
            </a:r>
            <a:r>
              <a:rPr sz="2400" dirty="0">
                <a:latin typeface="Tahoma"/>
                <a:cs typeface="Tahoma"/>
              </a:rPr>
              <a:t>a </a:t>
            </a:r>
            <a:r>
              <a:rPr sz="2400" spc="-10" dirty="0">
                <a:latin typeface="Tahoma"/>
                <a:cs typeface="Tahoma"/>
              </a:rPr>
              <a:t>hierarchical</a:t>
            </a:r>
            <a:r>
              <a:rPr sz="2400" spc="6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clustering</a:t>
            </a:r>
            <a:endParaRPr sz="2400">
              <a:latin typeface="Tahoma"/>
              <a:cs typeface="Tahoma"/>
            </a:endParaRPr>
          </a:p>
          <a:p>
            <a:pPr marL="355600" indent="-342900" fontAlgn="auto">
              <a:spcBef>
                <a:spcPts val="575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dirty="0">
                <a:latin typeface="Tahoma"/>
                <a:cs typeface="Tahoma"/>
              </a:rPr>
              <a:t>2</a:t>
            </a:r>
            <a:r>
              <a:rPr sz="2400" spc="-9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approaches</a:t>
            </a:r>
            <a:endParaRPr sz="24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84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spc="-5" dirty="0">
                <a:solidFill>
                  <a:srgbClr val="C00000"/>
                </a:solidFill>
                <a:latin typeface="Tahoma"/>
                <a:cs typeface="Tahoma"/>
              </a:rPr>
              <a:t>top-download</a:t>
            </a:r>
            <a:r>
              <a:rPr sz="2000" spc="-5" dirty="0">
                <a:latin typeface="Tahoma"/>
                <a:cs typeface="Tahoma"/>
              </a:rPr>
              <a:t>: </a:t>
            </a:r>
            <a:r>
              <a:rPr sz="2000" spc="-10" dirty="0">
                <a:latin typeface="Tahoma"/>
                <a:cs typeface="Tahoma"/>
              </a:rPr>
              <a:t>divisive</a:t>
            </a:r>
            <a:r>
              <a:rPr sz="2000" spc="5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clustering</a:t>
            </a:r>
            <a:endParaRPr sz="20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8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spc="-5" dirty="0">
                <a:solidFill>
                  <a:srgbClr val="C00000"/>
                </a:solidFill>
                <a:latin typeface="Tahoma"/>
                <a:cs typeface="Tahoma"/>
              </a:rPr>
              <a:t>bottom-up</a:t>
            </a:r>
            <a:r>
              <a:rPr sz="2000" spc="-5" dirty="0">
                <a:latin typeface="Tahoma"/>
                <a:cs typeface="Tahoma"/>
              </a:rPr>
              <a:t>: </a:t>
            </a:r>
            <a:r>
              <a:rPr sz="2000" spc="-10" dirty="0">
                <a:latin typeface="Tahoma"/>
                <a:cs typeface="Tahoma"/>
              </a:rPr>
              <a:t>hierarchical agglomerative </a:t>
            </a:r>
            <a:r>
              <a:rPr sz="2000" spc="-5" dirty="0">
                <a:latin typeface="Tahoma"/>
                <a:cs typeface="Tahoma"/>
              </a:rPr>
              <a:t>clustering</a:t>
            </a:r>
            <a:r>
              <a:rPr sz="2000" spc="80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(HAC)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61442" name="object 3"/>
          <p:cNvSpPr>
            <a:spLocks noChangeArrowheads="1"/>
          </p:cNvSpPr>
          <p:nvPr/>
        </p:nvSpPr>
        <p:spPr bwMode="auto">
          <a:xfrm>
            <a:off x="258763" y="254000"/>
            <a:ext cx="5851525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spc="-5" dirty="0"/>
              <a:t>Hierarchical</a:t>
            </a:r>
            <a:r>
              <a:rPr sz="3600" spc="-60" dirty="0"/>
              <a:t> </a:t>
            </a:r>
            <a:r>
              <a:rPr sz="3600" spc="-5" dirty="0"/>
              <a:t>Clustering</a:t>
            </a:r>
            <a:endParaRPr sz="3600"/>
          </a:p>
        </p:txBody>
      </p:sp>
      <p:sp>
        <p:nvSpPr>
          <p:cNvPr id="61444" name="object 5"/>
          <p:cNvSpPr>
            <a:spLocks noChangeArrowheads="1"/>
          </p:cNvSpPr>
          <p:nvPr/>
        </p:nvSpPr>
        <p:spPr bwMode="auto">
          <a:xfrm>
            <a:off x="1498600" y="2038350"/>
            <a:ext cx="238125" cy="2381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445" name="object 6"/>
          <p:cNvSpPr>
            <a:spLocks noChangeArrowheads="1"/>
          </p:cNvSpPr>
          <p:nvPr/>
        </p:nvSpPr>
        <p:spPr bwMode="auto">
          <a:xfrm>
            <a:off x="1468438" y="1997075"/>
            <a:ext cx="298450" cy="2825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446" name="object 7"/>
          <p:cNvSpPr>
            <a:spLocks noChangeArrowheads="1"/>
          </p:cNvSpPr>
          <p:nvPr/>
        </p:nvSpPr>
        <p:spPr bwMode="auto">
          <a:xfrm>
            <a:off x="1544638" y="2065338"/>
            <a:ext cx="142875" cy="14287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447" name="object 8"/>
          <p:cNvSpPr>
            <a:spLocks/>
          </p:cNvSpPr>
          <p:nvPr/>
        </p:nvSpPr>
        <p:spPr bwMode="auto">
          <a:xfrm>
            <a:off x="1544638" y="2065338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9" name="object 9"/>
          <p:cNvSpPr txBox="1"/>
          <p:nvPr/>
        </p:nvSpPr>
        <p:spPr>
          <a:xfrm>
            <a:off x="1576388" y="2047875"/>
            <a:ext cx="92075" cy="1793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50" b="1" dirty="0">
                <a:solidFill>
                  <a:srgbClr val="C00000"/>
                </a:solidFill>
                <a:latin typeface="Calibri"/>
                <a:cs typeface="Calibri"/>
              </a:rPr>
              <a:t>3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1449" name="object 10"/>
          <p:cNvSpPr>
            <a:spLocks noChangeArrowheads="1"/>
          </p:cNvSpPr>
          <p:nvPr/>
        </p:nvSpPr>
        <p:spPr bwMode="auto">
          <a:xfrm>
            <a:off x="1712913" y="2109788"/>
            <a:ext cx="238125" cy="23812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450" name="object 11"/>
          <p:cNvSpPr>
            <a:spLocks noChangeArrowheads="1"/>
          </p:cNvSpPr>
          <p:nvPr/>
        </p:nvSpPr>
        <p:spPr bwMode="auto">
          <a:xfrm>
            <a:off x="1682750" y="2068513"/>
            <a:ext cx="298450" cy="280987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451" name="object 12"/>
          <p:cNvSpPr>
            <a:spLocks noChangeArrowheads="1"/>
          </p:cNvSpPr>
          <p:nvPr/>
        </p:nvSpPr>
        <p:spPr bwMode="auto">
          <a:xfrm>
            <a:off x="1758950" y="2136775"/>
            <a:ext cx="142875" cy="14287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452" name="object 13"/>
          <p:cNvSpPr>
            <a:spLocks/>
          </p:cNvSpPr>
          <p:nvPr/>
        </p:nvSpPr>
        <p:spPr bwMode="auto">
          <a:xfrm>
            <a:off x="1758950" y="2136775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4" name="object 14"/>
          <p:cNvSpPr txBox="1"/>
          <p:nvPr/>
        </p:nvSpPr>
        <p:spPr>
          <a:xfrm>
            <a:off x="1790700" y="2119313"/>
            <a:ext cx="92075" cy="1793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50" b="1" dirty="0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1454" name="object 15"/>
          <p:cNvSpPr>
            <a:spLocks noChangeArrowheads="1"/>
          </p:cNvSpPr>
          <p:nvPr/>
        </p:nvSpPr>
        <p:spPr bwMode="auto">
          <a:xfrm>
            <a:off x="1784350" y="1466850"/>
            <a:ext cx="238125" cy="23812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455" name="object 16"/>
          <p:cNvSpPr>
            <a:spLocks noChangeArrowheads="1"/>
          </p:cNvSpPr>
          <p:nvPr/>
        </p:nvSpPr>
        <p:spPr bwMode="auto">
          <a:xfrm>
            <a:off x="1754188" y="1425575"/>
            <a:ext cx="298450" cy="282575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456" name="object 17"/>
          <p:cNvSpPr>
            <a:spLocks noChangeArrowheads="1"/>
          </p:cNvSpPr>
          <p:nvPr/>
        </p:nvSpPr>
        <p:spPr bwMode="auto">
          <a:xfrm>
            <a:off x="1830388" y="1493838"/>
            <a:ext cx="142875" cy="142875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457" name="object 18"/>
          <p:cNvSpPr>
            <a:spLocks/>
          </p:cNvSpPr>
          <p:nvPr/>
        </p:nvSpPr>
        <p:spPr bwMode="auto">
          <a:xfrm>
            <a:off x="1830388" y="1493838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9" name="object 19"/>
          <p:cNvSpPr txBox="1"/>
          <p:nvPr/>
        </p:nvSpPr>
        <p:spPr>
          <a:xfrm>
            <a:off x="1862138" y="1476375"/>
            <a:ext cx="92075" cy="1793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50" b="1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1459" name="object 20"/>
          <p:cNvSpPr>
            <a:spLocks noChangeArrowheads="1"/>
          </p:cNvSpPr>
          <p:nvPr/>
        </p:nvSpPr>
        <p:spPr bwMode="auto">
          <a:xfrm>
            <a:off x="2070100" y="1395413"/>
            <a:ext cx="238125" cy="238125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460" name="object 21"/>
          <p:cNvSpPr>
            <a:spLocks noChangeArrowheads="1"/>
          </p:cNvSpPr>
          <p:nvPr/>
        </p:nvSpPr>
        <p:spPr bwMode="auto">
          <a:xfrm>
            <a:off x="2039938" y="1354138"/>
            <a:ext cx="298450" cy="282575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461" name="object 22"/>
          <p:cNvSpPr>
            <a:spLocks noChangeArrowheads="1"/>
          </p:cNvSpPr>
          <p:nvPr/>
        </p:nvSpPr>
        <p:spPr bwMode="auto">
          <a:xfrm>
            <a:off x="2116138" y="1422400"/>
            <a:ext cx="142875" cy="142875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462" name="object 23"/>
          <p:cNvSpPr>
            <a:spLocks/>
          </p:cNvSpPr>
          <p:nvPr/>
        </p:nvSpPr>
        <p:spPr bwMode="auto">
          <a:xfrm>
            <a:off x="2116138" y="1422400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4" name="object 24"/>
          <p:cNvSpPr txBox="1"/>
          <p:nvPr/>
        </p:nvSpPr>
        <p:spPr>
          <a:xfrm>
            <a:off x="2147888" y="1404938"/>
            <a:ext cx="92075" cy="1793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50" b="1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1464" name="object 25"/>
          <p:cNvSpPr>
            <a:spLocks noChangeArrowheads="1"/>
          </p:cNvSpPr>
          <p:nvPr/>
        </p:nvSpPr>
        <p:spPr bwMode="auto">
          <a:xfrm>
            <a:off x="3213100" y="1895475"/>
            <a:ext cx="238125" cy="238125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465" name="object 26"/>
          <p:cNvSpPr>
            <a:spLocks noChangeArrowheads="1"/>
          </p:cNvSpPr>
          <p:nvPr/>
        </p:nvSpPr>
        <p:spPr bwMode="auto">
          <a:xfrm>
            <a:off x="3182938" y="1854200"/>
            <a:ext cx="298450" cy="280988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466" name="object 27"/>
          <p:cNvSpPr>
            <a:spLocks noChangeArrowheads="1"/>
          </p:cNvSpPr>
          <p:nvPr/>
        </p:nvSpPr>
        <p:spPr bwMode="auto">
          <a:xfrm>
            <a:off x="3259138" y="1922463"/>
            <a:ext cx="142875" cy="142875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467" name="object 28"/>
          <p:cNvSpPr>
            <a:spLocks/>
          </p:cNvSpPr>
          <p:nvPr/>
        </p:nvSpPr>
        <p:spPr bwMode="auto">
          <a:xfrm>
            <a:off x="3259138" y="1922463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9" name="object 29"/>
          <p:cNvSpPr txBox="1"/>
          <p:nvPr/>
        </p:nvSpPr>
        <p:spPr>
          <a:xfrm>
            <a:off x="3290888" y="1905000"/>
            <a:ext cx="92075" cy="1793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50" b="1" dirty="0">
                <a:solidFill>
                  <a:srgbClr val="C00000"/>
                </a:solidFill>
                <a:latin typeface="Calibri"/>
                <a:cs typeface="Calibri"/>
              </a:rPr>
              <a:t>5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1469" name="object 30"/>
          <p:cNvSpPr>
            <a:spLocks noChangeArrowheads="1"/>
          </p:cNvSpPr>
          <p:nvPr/>
        </p:nvSpPr>
        <p:spPr bwMode="auto">
          <a:xfrm>
            <a:off x="1831975" y="3068638"/>
            <a:ext cx="238125" cy="238125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470" name="object 31"/>
          <p:cNvSpPr>
            <a:spLocks noChangeArrowheads="1"/>
          </p:cNvSpPr>
          <p:nvPr/>
        </p:nvSpPr>
        <p:spPr bwMode="auto">
          <a:xfrm>
            <a:off x="1803400" y="3027363"/>
            <a:ext cx="296863" cy="282575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471" name="object 32"/>
          <p:cNvSpPr>
            <a:spLocks noChangeArrowheads="1"/>
          </p:cNvSpPr>
          <p:nvPr/>
        </p:nvSpPr>
        <p:spPr bwMode="auto">
          <a:xfrm>
            <a:off x="1878013" y="3095625"/>
            <a:ext cx="142875" cy="142875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472" name="object 33"/>
          <p:cNvSpPr>
            <a:spLocks/>
          </p:cNvSpPr>
          <p:nvPr/>
        </p:nvSpPr>
        <p:spPr bwMode="auto">
          <a:xfrm>
            <a:off x="1878013" y="3095625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1473" name="object 34"/>
          <p:cNvSpPr>
            <a:spLocks noChangeArrowheads="1"/>
          </p:cNvSpPr>
          <p:nvPr/>
        </p:nvSpPr>
        <p:spPr bwMode="auto">
          <a:xfrm>
            <a:off x="2046288" y="3068638"/>
            <a:ext cx="238125" cy="238125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474" name="object 35"/>
          <p:cNvSpPr>
            <a:spLocks noChangeArrowheads="1"/>
          </p:cNvSpPr>
          <p:nvPr/>
        </p:nvSpPr>
        <p:spPr bwMode="auto">
          <a:xfrm>
            <a:off x="2017713" y="3027363"/>
            <a:ext cx="296862" cy="282575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475" name="object 36"/>
          <p:cNvSpPr>
            <a:spLocks noChangeArrowheads="1"/>
          </p:cNvSpPr>
          <p:nvPr/>
        </p:nvSpPr>
        <p:spPr bwMode="auto">
          <a:xfrm>
            <a:off x="2092325" y="3095625"/>
            <a:ext cx="142875" cy="142875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476" name="object 37"/>
          <p:cNvSpPr>
            <a:spLocks/>
          </p:cNvSpPr>
          <p:nvPr/>
        </p:nvSpPr>
        <p:spPr bwMode="auto">
          <a:xfrm>
            <a:off x="2092325" y="3095625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8" name="object 38"/>
          <p:cNvSpPr txBox="1"/>
          <p:nvPr/>
        </p:nvSpPr>
        <p:spPr>
          <a:xfrm>
            <a:off x="1909763" y="3078163"/>
            <a:ext cx="307975" cy="1793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226695" algn="l"/>
              </a:tabLst>
              <a:defRPr/>
            </a:pPr>
            <a:r>
              <a:rPr sz="1050" b="1" dirty="0">
                <a:solidFill>
                  <a:srgbClr val="C00000"/>
                </a:solidFill>
                <a:latin typeface="Calibri"/>
                <a:cs typeface="Calibri"/>
              </a:rPr>
              <a:t>7	8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1478" name="object 39"/>
          <p:cNvSpPr>
            <a:spLocks noChangeArrowheads="1"/>
          </p:cNvSpPr>
          <p:nvPr/>
        </p:nvSpPr>
        <p:spPr bwMode="auto">
          <a:xfrm>
            <a:off x="2117725" y="2570163"/>
            <a:ext cx="238125" cy="236537"/>
          </a:xfrm>
          <a:prstGeom prst="rect">
            <a:avLst/>
          </a:prstGeom>
          <a:blipFill dpi="0" rotWithShape="1">
            <a:blip r:embed="rId2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479" name="object 40"/>
          <p:cNvSpPr>
            <a:spLocks noChangeArrowheads="1"/>
          </p:cNvSpPr>
          <p:nvPr/>
        </p:nvSpPr>
        <p:spPr bwMode="auto">
          <a:xfrm>
            <a:off x="2089150" y="2527300"/>
            <a:ext cx="296863" cy="282575"/>
          </a:xfrm>
          <a:prstGeom prst="rect">
            <a:avLst/>
          </a:prstGeom>
          <a:blipFill dpi="0" rotWithShape="1">
            <a:blip r:embed="rId2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480" name="object 41"/>
          <p:cNvSpPr>
            <a:spLocks noChangeArrowheads="1"/>
          </p:cNvSpPr>
          <p:nvPr/>
        </p:nvSpPr>
        <p:spPr bwMode="auto">
          <a:xfrm>
            <a:off x="2163763" y="2595563"/>
            <a:ext cx="142875" cy="142875"/>
          </a:xfrm>
          <a:prstGeom prst="rect">
            <a:avLst/>
          </a:prstGeom>
          <a:blipFill dpi="0" rotWithShape="1">
            <a:blip r:embed="rId2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481" name="object 42"/>
          <p:cNvSpPr>
            <a:spLocks/>
          </p:cNvSpPr>
          <p:nvPr/>
        </p:nvSpPr>
        <p:spPr bwMode="auto">
          <a:xfrm>
            <a:off x="2163763" y="2595563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1482" name="object 43"/>
          <p:cNvSpPr>
            <a:spLocks noChangeArrowheads="1"/>
          </p:cNvSpPr>
          <p:nvPr/>
        </p:nvSpPr>
        <p:spPr bwMode="auto">
          <a:xfrm>
            <a:off x="3475038" y="3427413"/>
            <a:ext cx="239712" cy="236537"/>
          </a:xfrm>
          <a:prstGeom prst="rect">
            <a:avLst/>
          </a:prstGeom>
          <a:blipFill dpi="0" rotWithShape="1">
            <a:blip r:embed="rId2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483" name="object 44"/>
          <p:cNvSpPr>
            <a:spLocks noChangeArrowheads="1"/>
          </p:cNvSpPr>
          <p:nvPr/>
        </p:nvSpPr>
        <p:spPr bwMode="auto">
          <a:xfrm>
            <a:off x="3446463" y="3384550"/>
            <a:ext cx="296862" cy="282575"/>
          </a:xfrm>
          <a:prstGeom prst="rect">
            <a:avLst/>
          </a:prstGeom>
          <a:blipFill dpi="0" rotWithShape="1">
            <a:blip r:embed="rId2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484" name="object 45"/>
          <p:cNvSpPr>
            <a:spLocks noChangeArrowheads="1"/>
          </p:cNvSpPr>
          <p:nvPr/>
        </p:nvSpPr>
        <p:spPr bwMode="auto">
          <a:xfrm>
            <a:off x="3521075" y="3452813"/>
            <a:ext cx="142875" cy="142875"/>
          </a:xfrm>
          <a:prstGeom prst="rect">
            <a:avLst/>
          </a:prstGeom>
          <a:blipFill dpi="0" rotWithShape="1">
            <a:blip r:embed="rId2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485" name="object 46"/>
          <p:cNvSpPr>
            <a:spLocks/>
          </p:cNvSpPr>
          <p:nvPr/>
        </p:nvSpPr>
        <p:spPr bwMode="auto">
          <a:xfrm>
            <a:off x="3521075" y="3452813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1486" name="object 47"/>
          <p:cNvSpPr>
            <a:spLocks noChangeArrowheads="1"/>
          </p:cNvSpPr>
          <p:nvPr/>
        </p:nvSpPr>
        <p:spPr bwMode="auto">
          <a:xfrm>
            <a:off x="3546475" y="3284538"/>
            <a:ext cx="238125" cy="238125"/>
          </a:xfrm>
          <a:prstGeom prst="rect">
            <a:avLst/>
          </a:prstGeom>
          <a:blipFill dpi="0" rotWithShape="1">
            <a:blip r:embed="rId2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487" name="object 48"/>
          <p:cNvSpPr>
            <a:spLocks noChangeArrowheads="1"/>
          </p:cNvSpPr>
          <p:nvPr/>
        </p:nvSpPr>
        <p:spPr bwMode="auto">
          <a:xfrm>
            <a:off x="3489325" y="3241675"/>
            <a:ext cx="352425" cy="282575"/>
          </a:xfrm>
          <a:prstGeom prst="rect">
            <a:avLst/>
          </a:prstGeom>
          <a:blipFill dpi="0" rotWithShape="1">
            <a:blip r:embed="rId2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488" name="object 49"/>
          <p:cNvSpPr>
            <a:spLocks noChangeArrowheads="1"/>
          </p:cNvSpPr>
          <p:nvPr/>
        </p:nvSpPr>
        <p:spPr bwMode="auto">
          <a:xfrm>
            <a:off x="3592513" y="3309938"/>
            <a:ext cx="142875" cy="14287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489" name="object 50"/>
          <p:cNvSpPr>
            <a:spLocks/>
          </p:cNvSpPr>
          <p:nvPr/>
        </p:nvSpPr>
        <p:spPr bwMode="auto">
          <a:xfrm>
            <a:off x="3592513" y="3309938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1" name="object 51"/>
          <p:cNvSpPr txBox="1"/>
          <p:nvPr/>
        </p:nvSpPr>
        <p:spPr>
          <a:xfrm>
            <a:off x="3552825" y="3292475"/>
            <a:ext cx="192088" cy="3222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56515" fontAlgn="auto">
              <a:lnSpc>
                <a:spcPts val="119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050" b="1" spc="-105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sz="1050" b="1" dirty="0">
                <a:solidFill>
                  <a:srgbClr val="C00000"/>
                </a:solidFill>
                <a:latin typeface="Calibri"/>
                <a:cs typeface="Calibri"/>
              </a:rPr>
              <a:t>0</a:t>
            </a:r>
            <a:endParaRPr sz="1050">
              <a:latin typeface="Calibri"/>
              <a:cs typeface="Calibri"/>
            </a:endParaRPr>
          </a:p>
          <a:p>
            <a:pPr marL="12700" fontAlgn="auto">
              <a:lnSpc>
                <a:spcPts val="119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050" b="1" dirty="0">
                <a:solidFill>
                  <a:srgbClr val="C00000"/>
                </a:solidFill>
                <a:latin typeface="Calibri"/>
                <a:cs typeface="Calibri"/>
              </a:rPr>
              <a:t>9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1491" name="object 52"/>
          <p:cNvSpPr>
            <a:spLocks noChangeArrowheads="1"/>
          </p:cNvSpPr>
          <p:nvPr/>
        </p:nvSpPr>
        <p:spPr bwMode="auto">
          <a:xfrm>
            <a:off x="3905250" y="3213100"/>
            <a:ext cx="236538" cy="236538"/>
          </a:xfrm>
          <a:prstGeom prst="rect">
            <a:avLst/>
          </a:prstGeom>
          <a:blipFill dpi="0" rotWithShape="1">
            <a:blip r:embed="rId2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492" name="object 53"/>
          <p:cNvSpPr>
            <a:spLocks noChangeArrowheads="1"/>
          </p:cNvSpPr>
          <p:nvPr/>
        </p:nvSpPr>
        <p:spPr bwMode="auto">
          <a:xfrm>
            <a:off x="3848100" y="3170238"/>
            <a:ext cx="350838" cy="282575"/>
          </a:xfrm>
          <a:prstGeom prst="rect">
            <a:avLst/>
          </a:prstGeom>
          <a:blipFill dpi="0" rotWithShape="1">
            <a:blip r:embed="rId2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493" name="object 54"/>
          <p:cNvSpPr>
            <a:spLocks noChangeArrowheads="1"/>
          </p:cNvSpPr>
          <p:nvPr/>
        </p:nvSpPr>
        <p:spPr bwMode="auto">
          <a:xfrm>
            <a:off x="3949700" y="3238500"/>
            <a:ext cx="142875" cy="142875"/>
          </a:xfrm>
          <a:prstGeom prst="rect">
            <a:avLst/>
          </a:prstGeom>
          <a:blipFill dpi="0" rotWithShape="1">
            <a:blip r:embed="rId2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494" name="object 55"/>
          <p:cNvSpPr>
            <a:spLocks noChangeArrowheads="1"/>
          </p:cNvSpPr>
          <p:nvPr/>
        </p:nvSpPr>
        <p:spPr bwMode="auto">
          <a:xfrm>
            <a:off x="1227138" y="1157288"/>
            <a:ext cx="3074987" cy="2868612"/>
          </a:xfrm>
          <a:prstGeom prst="rect">
            <a:avLst/>
          </a:prstGeom>
          <a:blipFill dpi="0" rotWithShape="1">
            <a:blip r:embed="rId3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954463" y="3221038"/>
            <a:ext cx="147637" cy="1793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50" b="1" spc="-105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sz="1050" b="1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1496" name="object 57"/>
          <p:cNvSpPr>
            <a:spLocks noChangeArrowheads="1"/>
          </p:cNvSpPr>
          <p:nvPr/>
        </p:nvSpPr>
        <p:spPr bwMode="auto">
          <a:xfrm>
            <a:off x="4594225" y="2403475"/>
            <a:ext cx="454025" cy="381000"/>
          </a:xfrm>
          <a:prstGeom prst="rect">
            <a:avLst/>
          </a:prstGeom>
          <a:blipFill dpi="0" rotWithShape="1">
            <a:blip r:embed="rId3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497" name="object 58"/>
          <p:cNvSpPr>
            <a:spLocks noChangeArrowheads="1"/>
          </p:cNvSpPr>
          <p:nvPr/>
        </p:nvSpPr>
        <p:spPr bwMode="auto">
          <a:xfrm>
            <a:off x="5526088" y="3536950"/>
            <a:ext cx="238125" cy="238125"/>
          </a:xfrm>
          <a:prstGeom prst="rect">
            <a:avLst/>
          </a:prstGeom>
          <a:blipFill dpi="0" rotWithShape="1">
            <a:blip r:embed="rId3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498" name="object 59"/>
          <p:cNvSpPr>
            <a:spLocks noChangeArrowheads="1"/>
          </p:cNvSpPr>
          <p:nvPr/>
        </p:nvSpPr>
        <p:spPr bwMode="auto">
          <a:xfrm>
            <a:off x="5495925" y="3495675"/>
            <a:ext cx="296863" cy="282575"/>
          </a:xfrm>
          <a:prstGeom prst="rect">
            <a:avLst/>
          </a:prstGeom>
          <a:blipFill dpi="0" rotWithShape="1">
            <a:blip r:embed="rId3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499" name="object 60"/>
          <p:cNvSpPr>
            <a:spLocks noChangeArrowheads="1"/>
          </p:cNvSpPr>
          <p:nvPr/>
        </p:nvSpPr>
        <p:spPr bwMode="auto">
          <a:xfrm>
            <a:off x="5572125" y="3563938"/>
            <a:ext cx="142875" cy="14287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500" name="object 61"/>
          <p:cNvSpPr>
            <a:spLocks/>
          </p:cNvSpPr>
          <p:nvPr/>
        </p:nvSpPr>
        <p:spPr bwMode="auto">
          <a:xfrm>
            <a:off x="5572125" y="3563938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1501" name="object 62"/>
          <p:cNvSpPr>
            <a:spLocks noChangeArrowheads="1"/>
          </p:cNvSpPr>
          <p:nvPr/>
        </p:nvSpPr>
        <p:spPr bwMode="auto">
          <a:xfrm>
            <a:off x="5740400" y="3536950"/>
            <a:ext cx="238125" cy="238125"/>
          </a:xfrm>
          <a:prstGeom prst="rect">
            <a:avLst/>
          </a:prstGeom>
          <a:blipFill dpi="0" rotWithShape="1">
            <a:blip r:embed="rId3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502" name="object 63"/>
          <p:cNvSpPr>
            <a:spLocks noChangeArrowheads="1"/>
          </p:cNvSpPr>
          <p:nvPr/>
        </p:nvSpPr>
        <p:spPr bwMode="auto">
          <a:xfrm>
            <a:off x="5711825" y="3495675"/>
            <a:ext cx="296863" cy="282575"/>
          </a:xfrm>
          <a:prstGeom prst="rect">
            <a:avLst/>
          </a:prstGeom>
          <a:blipFill dpi="0" rotWithShape="1">
            <a:blip r:embed="rId3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503" name="object 64"/>
          <p:cNvSpPr>
            <a:spLocks noChangeArrowheads="1"/>
          </p:cNvSpPr>
          <p:nvPr/>
        </p:nvSpPr>
        <p:spPr bwMode="auto">
          <a:xfrm>
            <a:off x="5786438" y="3563938"/>
            <a:ext cx="142875" cy="14287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504" name="object 65"/>
          <p:cNvSpPr>
            <a:spLocks/>
          </p:cNvSpPr>
          <p:nvPr/>
        </p:nvSpPr>
        <p:spPr bwMode="auto">
          <a:xfrm>
            <a:off x="5786438" y="3563938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1505" name="object 66"/>
          <p:cNvSpPr>
            <a:spLocks noChangeArrowheads="1"/>
          </p:cNvSpPr>
          <p:nvPr/>
        </p:nvSpPr>
        <p:spPr bwMode="auto">
          <a:xfrm>
            <a:off x="6026150" y="3536950"/>
            <a:ext cx="238125" cy="238125"/>
          </a:xfrm>
          <a:prstGeom prst="rect">
            <a:avLst/>
          </a:prstGeom>
          <a:blipFill dpi="0" rotWithShape="1">
            <a:blip r:embed="rId3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506" name="object 67"/>
          <p:cNvSpPr>
            <a:spLocks noChangeArrowheads="1"/>
          </p:cNvSpPr>
          <p:nvPr/>
        </p:nvSpPr>
        <p:spPr bwMode="auto">
          <a:xfrm>
            <a:off x="5997575" y="3495675"/>
            <a:ext cx="296863" cy="282575"/>
          </a:xfrm>
          <a:prstGeom prst="rect">
            <a:avLst/>
          </a:prstGeom>
          <a:blipFill dpi="0" rotWithShape="1">
            <a:blip r:embed="rId3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507" name="object 68"/>
          <p:cNvSpPr>
            <a:spLocks noChangeArrowheads="1"/>
          </p:cNvSpPr>
          <p:nvPr/>
        </p:nvSpPr>
        <p:spPr bwMode="auto">
          <a:xfrm>
            <a:off x="6072188" y="3563938"/>
            <a:ext cx="142875" cy="14287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508" name="object 69"/>
          <p:cNvSpPr>
            <a:spLocks/>
          </p:cNvSpPr>
          <p:nvPr/>
        </p:nvSpPr>
        <p:spPr bwMode="auto">
          <a:xfrm>
            <a:off x="6072188" y="3563938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1509" name="object 70"/>
          <p:cNvSpPr>
            <a:spLocks noChangeArrowheads="1"/>
          </p:cNvSpPr>
          <p:nvPr/>
        </p:nvSpPr>
        <p:spPr bwMode="auto">
          <a:xfrm>
            <a:off x="6240463" y="3536950"/>
            <a:ext cx="238125" cy="238125"/>
          </a:xfrm>
          <a:prstGeom prst="rect">
            <a:avLst/>
          </a:prstGeom>
          <a:blipFill dpi="0" rotWithShape="1">
            <a:blip r:embed="rId3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510" name="object 71"/>
          <p:cNvSpPr>
            <a:spLocks noChangeArrowheads="1"/>
          </p:cNvSpPr>
          <p:nvPr/>
        </p:nvSpPr>
        <p:spPr bwMode="auto">
          <a:xfrm>
            <a:off x="6210300" y="3495675"/>
            <a:ext cx="298450" cy="282575"/>
          </a:xfrm>
          <a:prstGeom prst="rect">
            <a:avLst/>
          </a:prstGeom>
          <a:blipFill dpi="0" rotWithShape="1">
            <a:blip r:embed="rId3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511" name="object 72"/>
          <p:cNvSpPr>
            <a:spLocks noChangeArrowheads="1"/>
          </p:cNvSpPr>
          <p:nvPr/>
        </p:nvSpPr>
        <p:spPr bwMode="auto">
          <a:xfrm>
            <a:off x="6286500" y="3563938"/>
            <a:ext cx="142875" cy="14287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512" name="object 73"/>
          <p:cNvSpPr>
            <a:spLocks/>
          </p:cNvSpPr>
          <p:nvPr/>
        </p:nvSpPr>
        <p:spPr bwMode="auto">
          <a:xfrm>
            <a:off x="6286500" y="3563938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4" name="object 74"/>
          <p:cNvSpPr txBox="1"/>
          <p:nvPr/>
        </p:nvSpPr>
        <p:spPr>
          <a:xfrm>
            <a:off x="5603875" y="3546475"/>
            <a:ext cx="808038" cy="1793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226695" algn="l"/>
                <a:tab pos="512445" algn="l"/>
                <a:tab pos="726440" algn="l"/>
              </a:tabLst>
              <a:defRPr/>
            </a:pPr>
            <a:r>
              <a:rPr sz="1050" b="1" dirty="0">
                <a:solidFill>
                  <a:srgbClr val="C00000"/>
                </a:solidFill>
                <a:latin typeface="Calibri"/>
                <a:cs typeface="Calibri"/>
              </a:rPr>
              <a:t>3	4	1	2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1514" name="object 75"/>
          <p:cNvSpPr>
            <a:spLocks noChangeArrowheads="1"/>
          </p:cNvSpPr>
          <p:nvPr/>
        </p:nvSpPr>
        <p:spPr bwMode="auto">
          <a:xfrm>
            <a:off x="5240338" y="2822575"/>
            <a:ext cx="238125" cy="238125"/>
          </a:xfrm>
          <a:prstGeom prst="rect">
            <a:avLst/>
          </a:prstGeom>
          <a:blipFill dpi="0" rotWithShape="1">
            <a:blip r:embed="rId3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515" name="object 76"/>
          <p:cNvSpPr>
            <a:spLocks noChangeArrowheads="1"/>
          </p:cNvSpPr>
          <p:nvPr/>
        </p:nvSpPr>
        <p:spPr bwMode="auto">
          <a:xfrm>
            <a:off x="5210175" y="2781300"/>
            <a:ext cx="296863" cy="282575"/>
          </a:xfrm>
          <a:prstGeom prst="rect">
            <a:avLst/>
          </a:prstGeom>
          <a:blipFill dpi="0" rotWithShape="1">
            <a:blip r:embed="rId4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516" name="object 77"/>
          <p:cNvSpPr>
            <a:spLocks noChangeArrowheads="1"/>
          </p:cNvSpPr>
          <p:nvPr/>
        </p:nvSpPr>
        <p:spPr bwMode="auto">
          <a:xfrm>
            <a:off x="5286375" y="2849563"/>
            <a:ext cx="142875" cy="142875"/>
          </a:xfrm>
          <a:prstGeom prst="rect">
            <a:avLst/>
          </a:prstGeom>
          <a:blipFill dpi="0" rotWithShape="1">
            <a:blip r:embed="rId2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517" name="object 78"/>
          <p:cNvSpPr>
            <a:spLocks/>
          </p:cNvSpPr>
          <p:nvPr/>
        </p:nvSpPr>
        <p:spPr bwMode="auto">
          <a:xfrm>
            <a:off x="5286375" y="2849563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" name="object 79"/>
          <p:cNvSpPr txBox="1"/>
          <p:nvPr/>
        </p:nvSpPr>
        <p:spPr>
          <a:xfrm>
            <a:off x="2195513" y="2578100"/>
            <a:ext cx="3214687" cy="4333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/>
            <a:r>
              <a:rPr lang="th-TH" sz="1000" b="1">
                <a:solidFill>
                  <a:srgbClr val="C00000"/>
                </a:solidFill>
                <a:latin typeface="Calibri" pitchFamily="34" charset="0"/>
                <a:cs typeface="Cordia New" pitchFamily="34" charset="-34"/>
              </a:rPr>
              <a:t>6</a:t>
            </a:r>
            <a:endParaRPr lang="th-TH" sz="1000">
              <a:latin typeface="Calibri" pitchFamily="34" charset="0"/>
              <a:cs typeface="Cordia New" pitchFamily="34" charset="-34"/>
            </a:endParaRPr>
          </a:p>
          <a:p>
            <a:pPr marL="12700" algn="r">
              <a:spcBef>
                <a:spcPts val="738"/>
              </a:spcBef>
            </a:pPr>
            <a:r>
              <a:rPr lang="th-TH" sz="1000" b="1">
                <a:solidFill>
                  <a:srgbClr val="C00000"/>
                </a:solidFill>
                <a:latin typeface="Calibri" pitchFamily="34" charset="0"/>
                <a:cs typeface="Cordia New" pitchFamily="34" charset="-34"/>
              </a:rPr>
              <a:t>5</a:t>
            </a:r>
            <a:endParaRPr lang="th-TH" sz="1000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519" name="object 80"/>
          <p:cNvSpPr>
            <a:spLocks noChangeArrowheads="1"/>
          </p:cNvSpPr>
          <p:nvPr/>
        </p:nvSpPr>
        <p:spPr bwMode="auto">
          <a:xfrm>
            <a:off x="7454900" y="3536950"/>
            <a:ext cx="238125" cy="238125"/>
          </a:xfrm>
          <a:prstGeom prst="rect">
            <a:avLst/>
          </a:prstGeom>
          <a:blipFill dpi="0" rotWithShape="1">
            <a:blip r:embed="rId3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520" name="object 81"/>
          <p:cNvSpPr>
            <a:spLocks noChangeArrowheads="1"/>
          </p:cNvSpPr>
          <p:nvPr/>
        </p:nvSpPr>
        <p:spPr bwMode="auto">
          <a:xfrm>
            <a:off x="7426325" y="3495675"/>
            <a:ext cx="296863" cy="282575"/>
          </a:xfrm>
          <a:prstGeom prst="rect">
            <a:avLst/>
          </a:prstGeom>
          <a:blipFill dpi="0" rotWithShape="1">
            <a:blip r:embed="rId4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521" name="object 82"/>
          <p:cNvSpPr>
            <a:spLocks noChangeArrowheads="1"/>
          </p:cNvSpPr>
          <p:nvPr/>
        </p:nvSpPr>
        <p:spPr bwMode="auto">
          <a:xfrm>
            <a:off x="7500938" y="3563938"/>
            <a:ext cx="142875" cy="14287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522" name="object 83"/>
          <p:cNvSpPr>
            <a:spLocks/>
          </p:cNvSpPr>
          <p:nvPr/>
        </p:nvSpPr>
        <p:spPr bwMode="auto">
          <a:xfrm>
            <a:off x="7500938" y="3563938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1523" name="object 84"/>
          <p:cNvSpPr>
            <a:spLocks noChangeArrowheads="1"/>
          </p:cNvSpPr>
          <p:nvPr/>
        </p:nvSpPr>
        <p:spPr bwMode="auto">
          <a:xfrm>
            <a:off x="7669213" y="3536950"/>
            <a:ext cx="238125" cy="238125"/>
          </a:xfrm>
          <a:prstGeom prst="rect">
            <a:avLst/>
          </a:prstGeom>
          <a:blipFill dpi="0" rotWithShape="1">
            <a:blip r:embed="rId3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524" name="object 85"/>
          <p:cNvSpPr>
            <a:spLocks noChangeArrowheads="1"/>
          </p:cNvSpPr>
          <p:nvPr/>
        </p:nvSpPr>
        <p:spPr bwMode="auto">
          <a:xfrm>
            <a:off x="7639050" y="3495675"/>
            <a:ext cx="298450" cy="282575"/>
          </a:xfrm>
          <a:prstGeom prst="rect">
            <a:avLst/>
          </a:prstGeom>
          <a:blipFill dpi="0" rotWithShape="1">
            <a:blip r:embed="rId4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525" name="object 86"/>
          <p:cNvSpPr>
            <a:spLocks noChangeArrowheads="1"/>
          </p:cNvSpPr>
          <p:nvPr/>
        </p:nvSpPr>
        <p:spPr bwMode="auto">
          <a:xfrm>
            <a:off x="7715250" y="3563938"/>
            <a:ext cx="142875" cy="14287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526" name="object 87"/>
          <p:cNvSpPr>
            <a:spLocks/>
          </p:cNvSpPr>
          <p:nvPr/>
        </p:nvSpPr>
        <p:spPr bwMode="auto">
          <a:xfrm>
            <a:off x="7715250" y="3563938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88" name="object 88"/>
          <p:cNvSpPr txBox="1"/>
          <p:nvPr/>
        </p:nvSpPr>
        <p:spPr>
          <a:xfrm>
            <a:off x="7532688" y="3546475"/>
            <a:ext cx="306387" cy="1793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226695" algn="l"/>
              </a:tabLst>
              <a:defRPr/>
            </a:pPr>
            <a:r>
              <a:rPr sz="1050" b="1" dirty="0">
                <a:solidFill>
                  <a:srgbClr val="C00000"/>
                </a:solidFill>
                <a:latin typeface="Calibri"/>
                <a:cs typeface="Calibri"/>
              </a:rPr>
              <a:t>7	8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1528" name="object 89"/>
          <p:cNvSpPr>
            <a:spLocks noChangeArrowheads="1"/>
          </p:cNvSpPr>
          <p:nvPr/>
        </p:nvSpPr>
        <p:spPr bwMode="auto">
          <a:xfrm>
            <a:off x="7169150" y="3181350"/>
            <a:ext cx="238125" cy="236538"/>
          </a:xfrm>
          <a:prstGeom prst="rect">
            <a:avLst/>
          </a:prstGeom>
          <a:blipFill dpi="0" rotWithShape="1">
            <a:blip r:embed="rId4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529" name="object 90"/>
          <p:cNvSpPr>
            <a:spLocks noChangeArrowheads="1"/>
          </p:cNvSpPr>
          <p:nvPr/>
        </p:nvSpPr>
        <p:spPr bwMode="auto">
          <a:xfrm>
            <a:off x="7140575" y="3138488"/>
            <a:ext cx="296863" cy="282575"/>
          </a:xfrm>
          <a:prstGeom prst="rect">
            <a:avLst/>
          </a:prstGeom>
          <a:blipFill dpi="0" rotWithShape="1">
            <a:blip r:embed="rId4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530" name="object 91"/>
          <p:cNvSpPr>
            <a:spLocks noChangeArrowheads="1"/>
          </p:cNvSpPr>
          <p:nvPr/>
        </p:nvSpPr>
        <p:spPr bwMode="auto">
          <a:xfrm>
            <a:off x="7215188" y="3206750"/>
            <a:ext cx="142875" cy="142875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531" name="object 92"/>
          <p:cNvSpPr>
            <a:spLocks/>
          </p:cNvSpPr>
          <p:nvPr/>
        </p:nvSpPr>
        <p:spPr bwMode="auto">
          <a:xfrm>
            <a:off x="7215188" y="3206750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93" name="object 93"/>
          <p:cNvSpPr txBox="1"/>
          <p:nvPr/>
        </p:nvSpPr>
        <p:spPr>
          <a:xfrm>
            <a:off x="7246938" y="3189288"/>
            <a:ext cx="93662" cy="1793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50" b="1" dirty="0">
                <a:solidFill>
                  <a:srgbClr val="C00000"/>
                </a:solidFill>
                <a:latin typeface="Calibri"/>
                <a:cs typeface="Calibri"/>
              </a:rPr>
              <a:t>6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1533" name="object 94"/>
          <p:cNvSpPr>
            <a:spLocks noChangeArrowheads="1"/>
          </p:cNvSpPr>
          <p:nvPr/>
        </p:nvSpPr>
        <p:spPr bwMode="auto">
          <a:xfrm>
            <a:off x="6740525" y="3536950"/>
            <a:ext cx="238125" cy="238125"/>
          </a:xfrm>
          <a:prstGeom prst="rect">
            <a:avLst/>
          </a:prstGeom>
          <a:blipFill dpi="0" rotWithShape="1">
            <a:blip r:embed="rId4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534" name="object 95"/>
          <p:cNvSpPr>
            <a:spLocks noChangeArrowheads="1"/>
          </p:cNvSpPr>
          <p:nvPr/>
        </p:nvSpPr>
        <p:spPr bwMode="auto">
          <a:xfrm>
            <a:off x="6710363" y="3495675"/>
            <a:ext cx="298450" cy="282575"/>
          </a:xfrm>
          <a:prstGeom prst="rect">
            <a:avLst/>
          </a:prstGeom>
          <a:blipFill dpi="0" rotWithShape="1">
            <a:blip r:embed="rId4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535" name="object 96"/>
          <p:cNvSpPr>
            <a:spLocks noChangeArrowheads="1"/>
          </p:cNvSpPr>
          <p:nvPr/>
        </p:nvSpPr>
        <p:spPr bwMode="auto">
          <a:xfrm>
            <a:off x="6786563" y="3563938"/>
            <a:ext cx="142875" cy="14287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536" name="object 97"/>
          <p:cNvSpPr>
            <a:spLocks/>
          </p:cNvSpPr>
          <p:nvPr/>
        </p:nvSpPr>
        <p:spPr bwMode="auto">
          <a:xfrm>
            <a:off x="6786563" y="3563938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1537" name="object 98"/>
          <p:cNvSpPr>
            <a:spLocks noChangeArrowheads="1"/>
          </p:cNvSpPr>
          <p:nvPr/>
        </p:nvSpPr>
        <p:spPr bwMode="auto">
          <a:xfrm>
            <a:off x="6954838" y="3536950"/>
            <a:ext cx="238125" cy="238125"/>
          </a:xfrm>
          <a:prstGeom prst="rect">
            <a:avLst/>
          </a:prstGeom>
          <a:blipFill dpi="0" rotWithShape="1">
            <a:blip r:embed="rId3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538" name="object 99"/>
          <p:cNvSpPr>
            <a:spLocks noChangeArrowheads="1"/>
          </p:cNvSpPr>
          <p:nvPr/>
        </p:nvSpPr>
        <p:spPr bwMode="auto">
          <a:xfrm>
            <a:off x="6897688" y="3495675"/>
            <a:ext cx="352425" cy="282575"/>
          </a:xfrm>
          <a:prstGeom prst="rect">
            <a:avLst/>
          </a:prstGeom>
          <a:blipFill dpi="0" rotWithShape="1">
            <a:blip r:embed="rId4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539" name="object 100"/>
          <p:cNvSpPr>
            <a:spLocks noChangeArrowheads="1"/>
          </p:cNvSpPr>
          <p:nvPr/>
        </p:nvSpPr>
        <p:spPr bwMode="auto">
          <a:xfrm>
            <a:off x="7000875" y="3563938"/>
            <a:ext cx="142875" cy="14287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540" name="object 101"/>
          <p:cNvSpPr>
            <a:spLocks/>
          </p:cNvSpPr>
          <p:nvPr/>
        </p:nvSpPr>
        <p:spPr bwMode="auto">
          <a:xfrm>
            <a:off x="7000875" y="3563938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" name="object 102"/>
          <p:cNvSpPr txBox="1"/>
          <p:nvPr/>
        </p:nvSpPr>
        <p:spPr>
          <a:xfrm>
            <a:off x="6818313" y="3546475"/>
            <a:ext cx="334962" cy="1793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50" b="1" dirty="0">
                <a:solidFill>
                  <a:srgbClr val="C00000"/>
                </a:solidFill>
                <a:latin typeface="Calibri"/>
                <a:cs typeface="Calibri"/>
              </a:rPr>
              <a:t>9  </a:t>
            </a:r>
            <a:r>
              <a:rPr sz="1050" b="1" spc="1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050" b="1" spc="-55" dirty="0">
                <a:solidFill>
                  <a:srgbClr val="C00000"/>
                </a:solidFill>
                <a:latin typeface="Calibri"/>
                <a:cs typeface="Calibri"/>
              </a:rPr>
              <a:t>10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1542" name="object 103"/>
          <p:cNvSpPr>
            <a:spLocks noChangeArrowheads="1"/>
          </p:cNvSpPr>
          <p:nvPr/>
        </p:nvSpPr>
        <p:spPr bwMode="auto">
          <a:xfrm>
            <a:off x="6454775" y="3394075"/>
            <a:ext cx="238125" cy="238125"/>
          </a:xfrm>
          <a:prstGeom prst="rect">
            <a:avLst/>
          </a:prstGeom>
          <a:blipFill dpi="0" rotWithShape="1">
            <a:blip r:embed="rId4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543" name="object 104"/>
          <p:cNvSpPr>
            <a:spLocks noChangeArrowheads="1"/>
          </p:cNvSpPr>
          <p:nvPr/>
        </p:nvSpPr>
        <p:spPr bwMode="auto">
          <a:xfrm>
            <a:off x="6397625" y="3352800"/>
            <a:ext cx="352425" cy="282575"/>
          </a:xfrm>
          <a:prstGeom prst="rect">
            <a:avLst/>
          </a:prstGeom>
          <a:blipFill dpi="0" rotWithShape="1">
            <a:blip r:embed="rId4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544" name="object 105"/>
          <p:cNvSpPr>
            <a:spLocks noChangeArrowheads="1"/>
          </p:cNvSpPr>
          <p:nvPr/>
        </p:nvSpPr>
        <p:spPr bwMode="auto">
          <a:xfrm>
            <a:off x="6500813" y="3421063"/>
            <a:ext cx="142875" cy="142875"/>
          </a:xfrm>
          <a:prstGeom prst="rect">
            <a:avLst/>
          </a:prstGeom>
          <a:blipFill dpi="0" rotWithShape="1">
            <a:blip r:embed="rId2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1545" name="object 106"/>
          <p:cNvSpPr>
            <a:spLocks/>
          </p:cNvSpPr>
          <p:nvPr/>
        </p:nvSpPr>
        <p:spPr bwMode="auto">
          <a:xfrm>
            <a:off x="6500813" y="3421063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7" name="object 107"/>
          <p:cNvSpPr txBox="1"/>
          <p:nvPr/>
        </p:nvSpPr>
        <p:spPr>
          <a:xfrm>
            <a:off x="6505575" y="3403600"/>
            <a:ext cx="147638" cy="1793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50" b="1" spc="-105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sz="1050" b="1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1547" name="object 108"/>
          <p:cNvSpPr>
            <a:spLocks/>
          </p:cNvSpPr>
          <p:nvPr/>
        </p:nvSpPr>
        <p:spPr bwMode="auto">
          <a:xfrm>
            <a:off x="5645150" y="3335338"/>
            <a:ext cx="214313" cy="228600"/>
          </a:xfrm>
          <a:custGeom>
            <a:avLst/>
            <a:gdLst/>
            <a:ahLst/>
            <a:cxnLst>
              <a:cxn ang="0">
                <a:pos x="0" y="228600"/>
              </a:cxn>
              <a:cxn ang="0">
                <a:pos x="0" y="0"/>
              </a:cxn>
              <a:cxn ang="0">
                <a:pos x="214312" y="0"/>
              </a:cxn>
              <a:cxn ang="0">
                <a:pos x="214312" y="227012"/>
              </a:cxn>
            </a:cxnLst>
            <a:rect l="0" t="0" r="r" b="b"/>
            <a:pathLst>
              <a:path w="214629" h="228600">
                <a:moveTo>
                  <a:pt x="0" y="228600"/>
                </a:moveTo>
                <a:lnTo>
                  <a:pt x="0" y="0"/>
                </a:lnTo>
                <a:lnTo>
                  <a:pt x="214312" y="0"/>
                </a:lnTo>
                <a:lnTo>
                  <a:pt x="214312" y="227012"/>
                </a:lnTo>
              </a:path>
            </a:pathLst>
          </a:custGeom>
          <a:noFill/>
          <a:ln w="1905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1548" name="object 109"/>
          <p:cNvSpPr>
            <a:spLocks/>
          </p:cNvSpPr>
          <p:nvPr/>
        </p:nvSpPr>
        <p:spPr bwMode="auto">
          <a:xfrm>
            <a:off x="6145213" y="3335338"/>
            <a:ext cx="214312" cy="228600"/>
          </a:xfrm>
          <a:custGeom>
            <a:avLst/>
            <a:gdLst/>
            <a:ahLst/>
            <a:cxnLst>
              <a:cxn ang="0">
                <a:pos x="0" y="228600"/>
              </a:cxn>
              <a:cxn ang="0">
                <a:pos x="0" y="0"/>
              </a:cxn>
              <a:cxn ang="0">
                <a:pos x="214312" y="0"/>
              </a:cxn>
              <a:cxn ang="0">
                <a:pos x="214312" y="227012"/>
              </a:cxn>
            </a:cxnLst>
            <a:rect l="0" t="0" r="r" b="b"/>
            <a:pathLst>
              <a:path w="214629" h="228600">
                <a:moveTo>
                  <a:pt x="0" y="228600"/>
                </a:moveTo>
                <a:lnTo>
                  <a:pt x="0" y="0"/>
                </a:lnTo>
                <a:lnTo>
                  <a:pt x="214312" y="0"/>
                </a:lnTo>
                <a:lnTo>
                  <a:pt x="214312" y="227012"/>
                </a:lnTo>
              </a:path>
            </a:pathLst>
          </a:custGeom>
          <a:noFill/>
          <a:ln w="1905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1549" name="object 110"/>
          <p:cNvSpPr>
            <a:spLocks/>
          </p:cNvSpPr>
          <p:nvPr/>
        </p:nvSpPr>
        <p:spPr bwMode="auto">
          <a:xfrm>
            <a:off x="6859588" y="3335338"/>
            <a:ext cx="214312" cy="228600"/>
          </a:xfrm>
          <a:custGeom>
            <a:avLst/>
            <a:gdLst/>
            <a:ahLst/>
            <a:cxnLst>
              <a:cxn ang="0">
                <a:pos x="0" y="228600"/>
              </a:cxn>
              <a:cxn ang="0">
                <a:pos x="0" y="0"/>
              </a:cxn>
              <a:cxn ang="0">
                <a:pos x="214312" y="0"/>
              </a:cxn>
              <a:cxn ang="0">
                <a:pos x="214312" y="227012"/>
              </a:cxn>
            </a:cxnLst>
            <a:rect l="0" t="0" r="r" b="b"/>
            <a:pathLst>
              <a:path w="214629" h="228600">
                <a:moveTo>
                  <a:pt x="0" y="228600"/>
                </a:moveTo>
                <a:lnTo>
                  <a:pt x="0" y="0"/>
                </a:lnTo>
                <a:lnTo>
                  <a:pt x="214312" y="0"/>
                </a:lnTo>
                <a:lnTo>
                  <a:pt x="214312" y="227012"/>
                </a:lnTo>
              </a:path>
            </a:pathLst>
          </a:custGeom>
          <a:noFill/>
          <a:ln w="1905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1550" name="object 111"/>
          <p:cNvSpPr>
            <a:spLocks/>
          </p:cNvSpPr>
          <p:nvPr/>
        </p:nvSpPr>
        <p:spPr bwMode="auto">
          <a:xfrm>
            <a:off x="7573963" y="3335338"/>
            <a:ext cx="214312" cy="228600"/>
          </a:xfrm>
          <a:custGeom>
            <a:avLst/>
            <a:gdLst/>
            <a:ahLst/>
            <a:cxnLst>
              <a:cxn ang="0">
                <a:pos x="0" y="228600"/>
              </a:cxn>
              <a:cxn ang="0">
                <a:pos x="0" y="0"/>
              </a:cxn>
              <a:cxn ang="0">
                <a:pos x="214312" y="0"/>
              </a:cxn>
              <a:cxn ang="0">
                <a:pos x="214312" y="227012"/>
              </a:cxn>
            </a:cxnLst>
            <a:rect l="0" t="0" r="r" b="b"/>
            <a:pathLst>
              <a:path w="214629" h="228600">
                <a:moveTo>
                  <a:pt x="0" y="228600"/>
                </a:moveTo>
                <a:lnTo>
                  <a:pt x="0" y="0"/>
                </a:lnTo>
                <a:lnTo>
                  <a:pt x="214312" y="0"/>
                </a:lnTo>
                <a:lnTo>
                  <a:pt x="214312" y="227012"/>
                </a:lnTo>
              </a:path>
            </a:pathLst>
          </a:custGeom>
          <a:noFill/>
          <a:ln w="1905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1551" name="object 112"/>
          <p:cNvSpPr>
            <a:spLocks/>
          </p:cNvSpPr>
          <p:nvPr/>
        </p:nvSpPr>
        <p:spPr bwMode="auto">
          <a:xfrm>
            <a:off x="5749925" y="2836863"/>
            <a:ext cx="500063" cy="500062"/>
          </a:xfrm>
          <a:custGeom>
            <a:avLst/>
            <a:gdLst/>
            <a:ahLst/>
            <a:cxnLst>
              <a:cxn ang="0">
                <a:pos x="0" y="491705"/>
              </a:cxn>
              <a:cxn ang="0">
                <a:pos x="0" y="0"/>
              </a:cxn>
              <a:cxn ang="0">
                <a:pos x="500329" y="0"/>
              </a:cxn>
              <a:cxn ang="0">
                <a:pos x="500329" y="500329"/>
              </a:cxn>
            </a:cxnLst>
            <a:rect l="0" t="0" r="r" b="b"/>
            <a:pathLst>
              <a:path w="500379" h="500379">
                <a:moveTo>
                  <a:pt x="0" y="491705"/>
                </a:moveTo>
                <a:lnTo>
                  <a:pt x="0" y="0"/>
                </a:lnTo>
                <a:lnTo>
                  <a:pt x="500329" y="0"/>
                </a:lnTo>
                <a:lnTo>
                  <a:pt x="500329" y="500329"/>
                </a:lnTo>
              </a:path>
            </a:pathLst>
          </a:custGeom>
          <a:noFill/>
          <a:ln w="1905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1552" name="object 113"/>
          <p:cNvSpPr>
            <a:spLocks/>
          </p:cNvSpPr>
          <p:nvPr/>
        </p:nvSpPr>
        <p:spPr bwMode="auto">
          <a:xfrm>
            <a:off x="6569075" y="3190875"/>
            <a:ext cx="396875" cy="233363"/>
          </a:xfrm>
          <a:custGeom>
            <a:avLst/>
            <a:gdLst/>
            <a:ahLst/>
            <a:cxnLst>
              <a:cxn ang="0">
                <a:pos x="0" y="232917"/>
              </a:cxn>
              <a:cxn ang="0">
                <a:pos x="0" y="0"/>
              </a:cxn>
              <a:cxn ang="0">
                <a:pos x="396811" y="0"/>
              </a:cxn>
              <a:cxn ang="0">
                <a:pos x="396811" y="138023"/>
              </a:cxn>
            </a:cxnLst>
            <a:rect l="0" t="0" r="r" b="b"/>
            <a:pathLst>
              <a:path w="396875" h="233045">
                <a:moveTo>
                  <a:pt x="0" y="232917"/>
                </a:moveTo>
                <a:lnTo>
                  <a:pt x="0" y="0"/>
                </a:lnTo>
                <a:lnTo>
                  <a:pt x="396811" y="0"/>
                </a:lnTo>
                <a:lnTo>
                  <a:pt x="396811" y="138023"/>
                </a:lnTo>
              </a:path>
            </a:pathLst>
          </a:custGeom>
          <a:noFill/>
          <a:ln w="1905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1553" name="object 114"/>
          <p:cNvSpPr>
            <a:spLocks/>
          </p:cNvSpPr>
          <p:nvPr/>
        </p:nvSpPr>
        <p:spPr bwMode="auto">
          <a:xfrm>
            <a:off x="7286625" y="2967038"/>
            <a:ext cx="387350" cy="371475"/>
          </a:xfrm>
          <a:custGeom>
            <a:avLst/>
            <a:gdLst/>
            <a:ahLst/>
            <a:cxnLst>
              <a:cxn ang="0">
                <a:pos x="0" y="241541"/>
              </a:cxn>
              <a:cxn ang="0">
                <a:pos x="0" y="0"/>
              </a:cxn>
              <a:cxn ang="0">
                <a:pos x="388188" y="0"/>
              </a:cxn>
              <a:cxn ang="0">
                <a:pos x="388188" y="370941"/>
              </a:cxn>
            </a:cxnLst>
            <a:rect l="0" t="0" r="r" b="b"/>
            <a:pathLst>
              <a:path w="388620" h="371475">
                <a:moveTo>
                  <a:pt x="0" y="241541"/>
                </a:moveTo>
                <a:lnTo>
                  <a:pt x="0" y="0"/>
                </a:lnTo>
                <a:lnTo>
                  <a:pt x="388188" y="0"/>
                </a:lnTo>
                <a:lnTo>
                  <a:pt x="388188" y="370941"/>
                </a:lnTo>
              </a:path>
            </a:pathLst>
          </a:custGeom>
          <a:noFill/>
          <a:ln w="1905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1554" name="object 115"/>
          <p:cNvSpPr>
            <a:spLocks/>
          </p:cNvSpPr>
          <p:nvPr/>
        </p:nvSpPr>
        <p:spPr bwMode="auto">
          <a:xfrm>
            <a:off x="5353050" y="2647950"/>
            <a:ext cx="647700" cy="198438"/>
          </a:xfrm>
          <a:custGeom>
            <a:avLst/>
            <a:gdLst/>
            <a:ahLst/>
            <a:cxnLst>
              <a:cxn ang="0">
                <a:pos x="0" y="198412"/>
              </a:cxn>
              <a:cxn ang="0">
                <a:pos x="0" y="0"/>
              </a:cxn>
              <a:cxn ang="0">
                <a:pos x="646976" y="0"/>
              </a:cxn>
              <a:cxn ang="0">
                <a:pos x="646976" y="189788"/>
              </a:cxn>
            </a:cxnLst>
            <a:rect l="0" t="0" r="r" b="b"/>
            <a:pathLst>
              <a:path w="647064" h="198755">
                <a:moveTo>
                  <a:pt x="0" y="198412"/>
                </a:moveTo>
                <a:lnTo>
                  <a:pt x="0" y="0"/>
                </a:lnTo>
                <a:lnTo>
                  <a:pt x="646976" y="0"/>
                </a:lnTo>
                <a:lnTo>
                  <a:pt x="646976" y="189788"/>
                </a:lnTo>
              </a:path>
            </a:pathLst>
          </a:custGeom>
          <a:noFill/>
          <a:ln w="1905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1555" name="object 116"/>
          <p:cNvSpPr>
            <a:spLocks/>
          </p:cNvSpPr>
          <p:nvPr/>
        </p:nvSpPr>
        <p:spPr bwMode="auto">
          <a:xfrm>
            <a:off x="6767513" y="2466975"/>
            <a:ext cx="725487" cy="715963"/>
          </a:xfrm>
          <a:custGeom>
            <a:avLst/>
            <a:gdLst/>
            <a:ahLst/>
            <a:cxnLst>
              <a:cxn ang="0">
                <a:pos x="0" y="715987"/>
              </a:cxn>
              <a:cxn ang="0">
                <a:pos x="0" y="0"/>
              </a:cxn>
              <a:cxn ang="0">
                <a:pos x="724623" y="0"/>
              </a:cxn>
              <a:cxn ang="0">
                <a:pos x="724623" y="508952"/>
              </a:cxn>
            </a:cxnLst>
            <a:rect l="0" t="0" r="r" b="b"/>
            <a:pathLst>
              <a:path w="725170" h="716280">
                <a:moveTo>
                  <a:pt x="0" y="715987"/>
                </a:moveTo>
                <a:lnTo>
                  <a:pt x="0" y="0"/>
                </a:lnTo>
                <a:lnTo>
                  <a:pt x="724623" y="0"/>
                </a:lnTo>
                <a:lnTo>
                  <a:pt x="724623" y="508952"/>
                </a:lnTo>
              </a:path>
            </a:pathLst>
          </a:custGeom>
          <a:noFill/>
          <a:ln w="1905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1556" name="object 117"/>
          <p:cNvSpPr>
            <a:spLocks/>
          </p:cNvSpPr>
          <p:nvPr/>
        </p:nvSpPr>
        <p:spPr bwMode="auto">
          <a:xfrm>
            <a:off x="5664200" y="1500188"/>
            <a:ext cx="1484313" cy="1147762"/>
          </a:xfrm>
          <a:custGeom>
            <a:avLst/>
            <a:gdLst/>
            <a:ahLst/>
            <a:cxnLst>
              <a:cxn ang="0">
                <a:pos x="0" y="1147317"/>
              </a:cxn>
              <a:cxn ang="0">
                <a:pos x="0" y="0"/>
              </a:cxn>
              <a:cxn ang="0">
                <a:pos x="1483741" y="0"/>
              </a:cxn>
              <a:cxn ang="0">
                <a:pos x="1483741" y="966165"/>
              </a:cxn>
            </a:cxnLst>
            <a:rect l="0" t="0" r="r" b="b"/>
            <a:pathLst>
              <a:path w="1483995" h="1147445">
                <a:moveTo>
                  <a:pt x="0" y="1147317"/>
                </a:moveTo>
                <a:lnTo>
                  <a:pt x="0" y="0"/>
                </a:lnTo>
                <a:lnTo>
                  <a:pt x="1483741" y="0"/>
                </a:lnTo>
                <a:lnTo>
                  <a:pt x="1483741" y="966165"/>
                </a:lnTo>
              </a:path>
            </a:pathLst>
          </a:custGeom>
          <a:noFill/>
          <a:ln w="1905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18" name="object 118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2: </a:t>
            </a:r>
            <a:r>
              <a:rPr dirty="0">
                <a:latin typeface="Tahoma"/>
                <a:cs typeface="Tahoma"/>
              </a:rPr>
              <a:t>Basic </a:t>
            </a:r>
            <a:r>
              <a:rPr spc="-5" dirty="0">
                <a:latin typeface="Tahoma"/>
                <a:cs typeface="Tahoma"/>
              </a:rPr>
              <a:t>Data Mining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Techniques</a:t>
            </a:r>
          </a:p>
        </p:txBody>
      </p:sp>
      <p:sp>
        <p:nvSpPr>
          <p:cNvPr id="61558" name="object 11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1131190A-6598-43F8-A383-564138F42787}" type="slidenum">
              <a:rPr lang="th-TH"/>
              <a:pPr marL="25400"/>
              <a:t>54</a:t>
            </a:fld>
            <a:endParaRPr lang="th-TH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16013"/>
            <a:ext cx="7689850" cy="18335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dirty="0">
                <a:latin typeface="Tahoma"/>
                <a:cs typeface="Tahoma"/>
              </a:rPr>
              <a:t>A </a:t>
            </a:r>
            <a:r>
              <a:rPr sz="2400" spc="-5" dirty="0">
                <a:latin typeface="Tahoma"/>
                <a:cs typeface="Tahoma"/>
              </a:rPr>
              <a:t>top-down</a:t>
            </a:r>
            <a:r>
              <a:rPr sz="2400" spc="-9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approach</a:t>
            </a:r>
            <a:endParaRPr sz="24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8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spc="-5" dirty="0">
                <a:latin typeface="Tahoma"/>
                <a:cs typeface="Tahoma"/>
              </a:rPr>
              <a:t>Start with </a:t>
            </a: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all </a:t>
            </a:r>
            <a:r>
              <a:rPr sz="2000" spc="-5" dirty="0">
                <a:solidFill>
                  <a:srgbClr val="006FC0"/>
                </a:solidFill>
                <a:latin typeface="Tahoma"/>
                <a:cs typeface="Tahoma"/>
              </a:rPr>
              <a:t>objects in one big</a:t>
            </a:r>
            <a:r>
              <a:rPr sz="2000" spc="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6FC0"/>
                </a:solidFill>
                <a:latin typeface="Tahoma"/>
                <a:cs typeface="Tahoma"/>
              </a:rPr>
              <a:t>cluster</a:t>
            </a:r>
            <a:endParaRPr sz="20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8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spc="-5" dirty="0">
                <a:latin typeface="Tahoma"/>
                <a:cs typeface="Tahoma"/>
              </a:rPr>
              <a:t>Then </a:t>
            </a:r>
            <a:r>
              <a:rPr sz="2000" spc="-10" dirty="0">
                <a:solidFill>
                  <a:srgbClr val="006FC0"/>
                </a:solidFill>
                <a:latin typeface="Tahoma"/>
                <a:cs typeface="Tahoma"/>
              </a:rPr>
              <a:t>recursively </a:t>
            </a:r>
            <a:r>
              <a:rPr sz="2000" spc="-5" dirty="0">
                <a:solidFill>
                  <a:srgbClr val="006FC0"/>
                </a:solidFill>
                <a:latin typeface="Tahoma"/>
                <a:cs typeface="Tahoma"/>
              </a:rPr>
              <a:t>split </a:t>
            </a:r>
            <a:r>
              <a:rPr sz="2000" spc="-5" dirty="0">
                <a:latin typeface="Tahoma"/>
                <a:cs typeface="Tahoma"/>
              </a:rPr>
              <a:t>clusters using a flat clustering</a:t>
            </a:r>
            <a:r>
              <a:rPr sz="2000" spc="105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algorithm</a:t>
            </a:r>
            <a:endParaRPr sz="20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8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spc="-5" dirty="0">
                <a:latin typeface="Tahoma"/>
                <a:cs typeface="Tahoma"/>
              </a:rPr>
              <a:t>Eventually each node </a:t>
            </a:r>
            <a:r>
              <a:rPr sz="2000" spc="-10" dirty="0">
                <a:latin typeface="Tahoma"/>
                <a:cs typeface="Tahoma"/>
              </a:rPr>
              <a:t>forms </a:t>
            </a:r>
            <a:r>
              <a:rPr sz="2000" spc="-5" dirty="0">
                <a:latin typeface="Tahoma"/>
                <a:cs typeface="Tahoma"/>
              </a:rPr>
              <a:t>a cluster on its</a:t>
            </a:r>
            <a:r>
              <a:rPr sz="2000" spc="40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own</a:t>
            </a:r>
            <a:endParaRPr sz="2000">
              <a:latin typeface="Tahoma"/>
              <a:cs typeface="Tahoma"/>
            </a:endParaRPr>
          </a:p>
          <a:p>
            <a:pPr marL="469900" fontAlgn="auto">
              <a:spcBef>
                <a:spcPts val="335"/>
              </a:spcBef>
              <a:spcAft>
                <a:spcPts val="0"/>
              </a:spcAft>
              <a:defRPr/>
            </a:pPr>
            <a:r>
              <a:rPr sz="2000" spc="-5" dirty="0">
                <a:latin typeface="Wingdings"/>
                <a:cs typeface="Wingdings"/>
              </a:rPr>
              <a:t>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ahoma"/>
                <a:cs typeface="Tahoma"/>
              </a:rPr>
              <a:t>Bisecting</a:t>
            </a:r>
            <a:r>
              <a:rPr sz="2000" spc="90" dirty="0">
                <a:latin typeface="Tahoma"/>
                <a:cs typeface="Tahoma"/>
              </a:rPr>
              <a:t> </a:t>
            </a:r>
            <a:r>
              <a:rPr sz="2100" i="1" spc="-15" dirty="0">
                <a:latin typeface="Tahoma"/>
                <a:cs typeface="Tahoma"/>
              </a:rPr>
              <a:t>K</a:t>
            </a:r>
            <a:r>
              <a:rPr sz="2000" spc="-15" dirty="0">
                <a:latin typeface="Tahoma"/>
                <a:cs typeface="Tahoma"/>
              </a:rPr>
              <a:t>-means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62466" name="object 3"/>
          <p:cNvSpPr>
            <a:spLocks noChangeArrowheads="1"/>
          </p:cNvSpPr>
          <p:nvPr/>
        </p:nvSpPr>
        <p:spPr bwMode="auto">
          <a:xfrm>
            <a:off x="258763" y="254000"/>
            <a:ext cx="4895850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spc="-5" dirty="0"/>
              <a:t>Divisive</a:t>
            </a:r>
            <a:r>
              <a:rPr sz="3600" spc="-60" dirty="0"/>
              <a:t> </a:t>
            </a:r>
            <a:r>
              <a:rPr sz="3600" spc="-5" dirty="0"/>
              <a:t>Clustering</a:t>
            </a:r>
            <a:endParaRPr sz="3600"/>
          </a:p>
        </p:txBody>
      </p:sp>
      <p:sp>
        <p:nvSpPr>
          <p:cNvPr id="62468" name="object 5"/>
          <p:cNvSpPr>
            <a:spLocks noChangeArrowheads="1"/>
          </p:cNvSpPr>
          <p:nvPr/>
        </p:nvSpPr>
        <p:spPr bwMode="auto">
          <a:xfrm>
            <a:off x="3043238" y="4022725"/>
            <a:ext cx="236537" cy="2381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2469" name="object 6"/>
          <p:cNvSpPr>
            <a:spLocks noChangeArrowheads="1"/>
          </p:cNvSpPr>
          <p:nvPr/>
        </p:nvSpPr>
        <p:spPr bwMode="auto">
          <a:xfrm>
            <a:off x="3013075" y="3981450"/>
            <a:ext cx="296863" cy="280988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2470" name="object 7"/>
          <p:cNvSpPr>
            <a:spLocks noChangeArrowheads="1"/>
          </p:cNvSpPr>
          <p:nvPr/>
        </p:nvSpPr>
        <p:spPr bwMode="auto">
          <a:xfrm>
            <a:off x="3089275" y="4048125"/>
            <a:ext cx="142875" cy="14287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2471" name="object 8"/>
          <p:cNvSpPr>
            <a:spLocks/>
          </p:cNvSpPr>
          <p:nvPr/>
        </p:nvSpPr>
        <p:spPr bwMode="auto">
          <a:xfrm>
            <a:off x="3089275" y="4048125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9" name="object 9"/>
          <p:cNvSpPr txBox="1"/>
          <p:nvPr/>
        </p:nvSpPr>
        <p:spPr>
          <a:xfrm>
            <a:off x="3119438" y="4032250"/>
            <a:ext cx="93662" cy="1793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50" b="1" dirty="0">
                <a:solidFill>
                  <a:srgbClr val="C00000"/>
                </a:solidFill>
                <a:latin typeface="Calibri"/>
                <a:cs typeface="Calibri"/>
              </a:rPr>
              <a:t>3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2473" name="object 10"/>
          <p:cNvSpPr>
            <a:spLocks noChangeArrowheads="1"/>
          </p:cNvSpPr>
          <p:nvPr/>
        </p:nvSpPr>
        <p:spPr bwMode="auto">
          <a:xfrm>
            <a:off x="3257550" y="4094163"/>
            <a:ext cx="236538" cy="23812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2474" name="object 11"/>
          <p:cNvSpPr>
            <a:spLocks noChangeArrowheads="1"/>
          </p:cNvSpPr>
          <p:nvPr/>
        </p:nvSpPr>
        <p:spPr bwMode="auto">
          <a:xfrm>
            <a:off x="3227388" y="4052888"/>
            <a:ext cx="296862" cy="280987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2475" name="object 12"/>
          <p:cNvSpPr>
            <a:spLocks noChangeArrowheads="1"/>
          </p:cNvSpPr>
          <p:nvPr/>
        </p:nvSpPr>
        <p:spPr bwMode="auto">
          <a:xfrm>
            <a:off x="3303588" y="4119563"/>
            <a:ext cx="142875" cy="14287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2476" name="object 13"/>
          <p:cNvSpPr>
            <a:spLocks/>
          </p:cNvSpPr>
          <p:nvPr/>
        </p:nvSpPr>
        <p:spPr bwMode="auto">
          <a:xfrm>
            <a:off x="3303588" y="4119563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4" name="object 14"/>
          <p:cNvSpPr txBox="1"/>
          <p:nvPr/>
        </p:nvSpPr>
        <p:spPr>
          <a:xfrm>
            <a:off x="3333750" y="4103688"/>
            <a:ext cx="93663" cy="1793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50" b="1" dirty="0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2478" name="object 15"/>
          <p:cNvSpPr>
            <a:spLocks noChangeArrowheads="1"/>
          </p:cNvSpPr>
          <p:nvPr/>
        </p:nvSpPr>
        <p:spPr bwMode="auto">
          <a:xfrm>
            <a:off x="3328988" y="3451225"/>
            <a:ext cx="236537" cy="23812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2479" name="object 16"/>
          <p:cNvSpPr>
            <a:spLocks noChangeArrowheads="1"/>
          </p:cNvSpPr>
          <p:nvPr/>
        </p:nvSpPr>
        <p:spPr bwMode="auto">
          <a:xfrm>
            <a:off x="3298825" y="3409950"/>
            <a:ext cx="296863" cy="280988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2480" name="object 17"/>
          <p:cNvSpPr>
            <a:spLocks noChangeArrowheads="1"/>
          </p:cNvSpPr>
          <p:nvPr/>
        </p:nvSpPr>
        <p:spPr bwMode="auto">
          <a:xfrm>
            <a:off x="3375025" y="3476625"/>
            <a:ext cx="142875" cy="14287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2481" name="object 18"/>
          <p:cNvSpPr>
            <a:spLocks/>
          </p:cNvSpPr>
          <p:nvPr/>
        </p:nvSpPr>
        <p:spPr bwMode="auto">
          <a:xfrm>
            <a:off x="3375025" y="3476625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9" name="object 19"/>
          <p:cNvSpPr txBox="1"/>
          <p:nvPr/>
        </p:nvSpPr>
        <p:spPr>
          <a:xfrm>
            <a:off x="3405188" y="3460750"/>
            <a:ext cx="93662" cy="1793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50" b="1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2483" name="object 20"/>
          <p:cNvSpPr>
            <a:spLocks noChangeArrowheads="1"/>
          </p:cNvSpPr>
          <p:nvPr/>
        </p:nvSpPr>
        <p:spPr bwMode="auto">
          <a:xfrm>
            <a:off x="3614738" y="3379788"/>
            <a:ext cx="236537" cy="238125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2484" name="object 21"/>
          <p:cNvSpPr>
            <a:spLocks noChangeArrowheads="1"/>
          </p:cNvSpPr>
          <p:nvPr/>
        </p:nvSpPr>
        <p:spPr bwMode="auto">
          <a:xfrm>
            <a:off x="3584575" y="3336925"/>
            <a:ext cx="296863" cy="282575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2485" name="object 22"/>
          <p:cNvSpPr>
            <a:spLocks noChangeArrowheads="1"/>
          </p:cNvSpPr>
          <p:nvPr/>
        </p:nvSpPr>
        <p:spPr bwMode="auto">
          <a:xfrm>
            <a:off x="3660775" y="3405188"/>
            <a:ext cx="142875" cy="142875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2486" name="object 23"/>
          <p:cNvSpPr>
            <a:spLocks/>
          </p:cNvSpPr>
          <p:nvPr/>
        </p:nvSpPr>
        <p:spPr bwMode="auto">
          <a:xfrm>
            <a:off x="3660775" y="3405188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4" name="object 24"/>
          <p:cNvSpPr txBox="1"/>
          <p:nvPr/>
        </p:nvSpPr>
        <p:spPr>
          <a:xfrm>
            <a:off x="3690938" y="3389313"/>
            <a:ext cx="93662" cy="1793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50" b="1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2488" name="object 25"/>
          <p:cNvSpPr>
            <a:spLocks noChangeArrowheads="1"/>
          </p:cNvSpPr>
          <p:nvPr/>
        </p:nvSpPr>
        <p:spPr bwMode="auto">
          <a:xfrm>
            <a:off x="4757738" y="3879850"/>
            <a:ext cx="236537" cy="238125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2489" name="object 26"/>
          <p:cNvSpPr>
            <a:spLocks noChangeArrowheads="1"/>
          </p:cNvSpPr>
          <p:nvPr/>
        </p:nvSpPr>
        <p:spPr bwMode="auto">
          <a:xfrm>
            <a:off x="4727575" y="3838575"/>
            <a:ext cx="296863" cy="280988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2490" name="object 27"/>
          <p:cNvSpPr>
            <a:spLocks noChangeArrowheads="1"/>
          </p:cNvSpPr>
          <p:nvPr/>
        </p:nvSpPr>
        <p:spPr bwMode="auto">
          <a:xfrm>
            <a:off x="4803775" y="3905250"/>
            <a:ext cx="142875" cy="142875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2491" name="object 28"/>
          <p:cNvSpPr>
            <a:spLocks/>
          </p:cNvSpPr>
          <p:nvPr/>
        </p:nvSpPr>
        <p:spPr bwMode="auto">
          <a:xfrm>
            <a:off x="4803775" y="3905250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9" name="object 29"/>
          <p:cNvSpPr txBox="1"/>
          <p:nvPr/>
        </p:nvSpPr>
        <p:spPr>
          <a:xfrm>
            <a:off x="4833938" y="3889375"/>
            <a:ext cx="93662" cy="1793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50" b="1" dirty="0">
                <a:solidFill>
                  <a:srgbClr val="C00000"/>
                </a:solidFill>
                <a:latin typeface="Calibri"/>
                <a:cs typeface="Calibri"/>
              </a:rPr>
              <a:t>5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2493" name="object 30"/>
          <p:cNvSpPr>
            <a:spLocks noChangeArrowheads="1"/>
          </p:cNvSpPr>
          <p:nvPr/>
        </p:nvSpPr>
        <p:spPr bwMode="auto">
          <a:xfrm>
            <a:off x="3376613" y="5053013"/>
            <a:ext cx="238125" cy="238125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2494" name="object 31"/>
          <p:cNvSpPr>
            <a:spLocks noChangeArrowheads="1"/>
          </p:cNvSpPr>
          <p:nvPr/>
        </p:nvSpPr>
        <p:spPr bwMode="auto">
          <a:xfrm>
            <a:off x="3348038" y="5011738"/>
            <a:ext cx="296862" cy="282575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2495" name="object 32"/>
          <p:cNvSpPr>
            <a:spLocks noChangeArrowheads="1"/>
          </p:cNvSpPr>
          <p:nvPr/>
        </p:nvSpPr>
        <p:spPr bwMode="auto">
          <a:xfrm>
            <a:off x="3422650" y="5080000"/>
            <a:ext cx="142875" cy="14287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2496" name="object 33"/>
          <p:cNvSpPr>
            <a:spLocks/>
          </p:cNvSpPr>
          <p:nvPr/>
        </p:nvSpPr>
        <p:spPr bwMode="auto">
          <a:xfrm>
            <a:off x="3422650" y="5080000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2497" name="object 34"/>
          <p:cNvSpPr>
            <a:spLocks noChangeArrowheads="1"/>
          </p:cNvSpPr>
          <p:nvPr/>
        </p:nvSpPr>
        <p:spPr bwMode="auto">
          <a:xfrm>
            <a:off x="3590925" y="5053013"/>
            <a:ext cx="238125" cy="23812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2498" name="object 35"/>
          <p:cNvSpPr>
            <a:spLocks noChangeArrowheads="1"/>
          </p:cNvSpPr>
          <p:nvPr/>
        </p:nvSpPr>
        <p:spPr bwMode="auto">
          <a:xfrm>
            <a:off x="3562350" y="5011738"/>
            <a:ext cx="296863" cy="282575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2499" name="object 36"/>
          <p:cNvSpPr>
            <a:spLocks noChangeArrowheads="1"/>
          </p:cNvSpPr>
          <p:nvPr/>
        </p:nvSpPr>
        <p:spPr bwMode="auto">
          <a:xfrm>
            <a:off x="3636963" y="5080000"/>
            <a:ext cx="142875" cy="142875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2500" name="object 37"/>
          <p:cNvSpPr>
            <a:spLocks/>
          </p:cNvSpPr>
          <p:nvPr/>
        </p:nvSpPr>
        <p:spPr bwMode="auto">
          <a:xfrm>
            <a:off x="3636963" y="5080000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2501" name="object 38"/>
          <p:cNvSpPr>
            <a:spLocks noChangeArrowheads="1"/>
          </p:cNvSpPr>
          <p:nvPr/>
        </p:nvSpPr>
        <p:spPr bwMode="auto">
          <a:xfrm>
            <a:off x="3662363" y="4552950"/>
            <a:ext cx="238125" cy="238125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2502" name="object 39"/>
          <p:cNvSpPr>
            <a:spLocks noChangeArrowheads="1"/>
          </p:cNvSpPr>
          <p:nvPr/>
        </p:nvSpPr>
        <p:spPr bwMode="auto">
          <a:xfrm>
            <a:off x="3633788" y="4511675"/>
            <a:ext cx="296862" cy="282575"/>
          </a:xfrm>
          <a:prstGeom prst="rect">
            <a:avLst/>
          </a:prstGeom>
          <a:blipFill dpi="0" rotWithShape="1">
            <a:blip r:embed="rId2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2503" name="object 40"/>
          <p:cNvSpPr>
            <a:spLocks noChangeArrowheads="1"/>
          </p:cNvSpPr>
          <p:nvPr/>
        </p:nvSpPr>
        <p:spPr bwMode="auto">
          <a:xfrm>
            <a:off x="3708400" y="4579938"/>
            <a:ext cx="142875" cy="142875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2504" name="object 41"/>
          <p:cNvSpPr>
            <a:spLocks/>
          </p:cNvSpPr>
          <p:nvPr/>
        </p:nvSpPr>
        <p:spPr bwMode="auto">
          <a:xfrm>
            <a:off x="3708400" y="4579938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2" name="object 42"/>
          <p:cNvSpPr txBox="1"/>
          <p:nvPr/>
        </p:nvSpPr>
        <p:spPr>
          <a:xfrm>
            <a:off x="3454400" y="4562475"/>
            <a:ext cx="379413" cy="6794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r"/>
            <a:r>
              <a:rPr lang="th-TH" sz="1000" b="1">
                <a:solidFill>
                  <a:srgbClr val="C00000"/>
                </a:solidFill>
                <a:latin typeface="Calibri" pitchFamily="34" charset="0"/>
                <a:cs typeface="Cordia New" pitchFamily="34" charset="-34"/>
              </a:rPr>
              <a:t>6</a:t>
            </a:r>
            <a:endParaRPr lang="th-TH" sz="1000">
              <a:latin typeface="Calibri" pitchFamily="34" charset="0"/>
              <a:cs typeface="Cordia New" pitchFamily="34" charset="-34"/>
            </a:endParaRPr>
          </a:p>
          <a:p>
            <a:endParaRPr lang="th-TH" sz="100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25"/>
              </a:spcBef>
            </a:pPr>
            <a:endParaRPr lang="th-TH" sz="1300">
              <a:latin typeface="Times New Roman" pitchFamily="18" charset="0"/>
              <a:cs typeface="Times New Roman" pitchFamily="18" charset="0"/>
            </a:endParaRPr>
          </a:p>
          <a:p>
            <a:r>
              <a:rPr lang="th-TH" sz="1000" b="1">
                <a:solidFill>
                  <a:srgbClr val="C00000"/>
                </a:solidFill>
                <a:latin typeface="Calibri" pitchFamily="34" charset="0"/>
                <a:cs typeface="Cordia New" pitchFamily="34" charset="-34"/>
              </a:rPr>
              <a:t>7	8</a:t>
            </a:r>
            <a:endParaRPr lang="th-TH" sz="1000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2506" name="object 43"/>
          <p:cNvSpPr>
            <a:spLocks noChangeArrowheads="1"/>
          </p:cNvSpPr>
          <p:nvPr/>
        </p:nvSpPr>
        <p:spPr bwMode="auto">
          <a:xfrm>
            <a:off x="5019675" y="5410200"/>
            <a:ext cx="238125" cy="238125"/>
          </a:xfrm>
          <a:prstGeom prst="rect">
            <a:avLst/>
          </a:prstGeom>
          <a:blipFill dpi="0" rotWithShape="1">
            <a:blip r:embed="rId2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2507" name="object 44"/>
          <p:cNvSpPr>
            <a:spLocks noChangeArrowheads="1"/>
          </p:cNvSpPr>
          <p:nvPr/>
        </p:nvSpPr>
        <p:spPr bwMode="auto">
          <a:xfrm>
            <a:off x="4991100" y="5368925"/>
            <a:ext cx="296863" cy="282575"/>
          </a:xfrm>
          <a:prstGeom prst="rect">
            <a:avLst/>
          </a:prstGeom>
          <a:blipFill dpi="0" rotWithShape="1">
            <a:blip r:embed="rId2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2508" name="object 45"/>
          <p:cNvSpPr>
            <a:spLocks noChangeArrowheads="1"/>
          </p:cNvSpPr>
          <p:nvPr/>
        </p:nvSpPr>
        <p:spPr bwMode="auto">
          <a:xfrm>
            <a:off x="5065713" y="5437188"/>
            <a:ext cx="142875" cy="142875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2509" name="object 46"/>
          <p:cNvSpPr>
            <a:spLocks/>
          </p:cNvSpPr>
          <p:nvPr/>
        </p:nvSpPr>
        <p:spPr bwMode="auto">
          <a:xfrm>
            <a:off x="5065713" y="5437188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2510" name="object 47"/>
          <p:cNvSpPr>
            <a:spLocks noChangeArrowheads="1"/>
          </p:cNvSpPr>
          <p:nvPr/>
        </p:nvSpPr>
        <p:spPr bwMode="auto">
          <a:xfrm>
            <a:off x="5091113" y="5267325"/>
            <a:ext cx="238125" cy="238125"/>
          </a:xfrm>
          <a:prstGeom prst="rect">
            <a:avLst/>
          </a:prstGeom>
          <a:blipFill dpi="0" rotWithShape="1">
            <a:blip r:embed="rId2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2511" name="object 48"/>
          <p:cNvSpPr>
            <a:spLocks noChangeArrowheads="1"/>
          </p:cNvSpPr>
          <p:nvPr/>
        </p:nvSpPr>
        <p:spPr bwMode="auto">
          <a:xfrm>
            <a:off x="5033963" y="5226050"/>
            <a:ext cx="352425" cy="280988"/>
          </a:xfrm>
          <a:prstGeom prst="rect">
            <a:avLst/>
          </a:prstGeom>
          <a:blipFill dpi="0" rotWithShape="1">
            <a:blip r:embed="rId2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2512" name="object 49"/>
          <p:cNvSpPr>
            <a:spLocks noChangeArrowheads="1"/>
          </p:cNvSpPr>
          <p:nvPr/>
        </p:nvSpPr>
        <p:spPr bwMode="auto">
          <a:xfrm>
            <a:off x="5137150" y="5294313"/>
            <a:ext cx="142875" cy="14287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2513" name="object 50"/>
          <p:cNvSpPr>
            <a:spLocks/>
          </p:cNvSpPr>
          <p:nvPr/>
        </p:nvSpPr>
        <p:spPr bwMode="auto">
          <a:xfrm>
            <a:off x="5137150" y="5294313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1" name="object 51"/>
          <p:cNvSpPr txBox="1"/>
          <p:nvPr/>
        </p:nvSpPr>
        <p:spPr>
          <a:xfrm>
            <a:off x="5097463" y="5276850"/>
            <a:ext cx="192087" cy="3222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56515" fontAlgn="auto">
              <a:lnSpc>
                <a:spcPts val="119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050" b="1" spc="-105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sz="1050" b="1" dirty="0">
                <a:solidFill>
                  <a:srgbClr val="C00000"/>
                </a:solidFill>
                <a:latin typeface="Calibri"/>
                <a:cs typeface="Calibri"/>
              </a:rPr>
              <a:t>0</a:t>
            </a:r>
            <a:endParaRPr sz="1050">
              <a:latin typeface="Calibri"/>
              <a:cs typeface="Calibri"/>
            </a:endParaRPr>
          </a:p>
          <a:p>
            <a:pPr marL="12700" fontAlgn="auto">
              <a:lnSpc>
                <a:spcPts val="119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050" b="1" dirty="0">
                <a:solidFill>
                  <a:srgbClr val="C00000"/>
                </a:solidFill>
                <a:latin typeface="Calibri"/>
                <a:cs typeface="Calibri"/>
              </a:rPr>
              <a:t>9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2515" name="object 52"/>
          <p:cNvSpPr>
            <a:spLocks noChangeArrowheads="1"/>
          </p:cNvSpPr>
          <p:nvPr/>
        </p:nvSpPr>
        <p:spPr bwMode="auto">
          <a:xfrm>
            <a:off x="5448300" y="5195888"/>
            <a:ext cx="238125" cy="238125"/>
          </a:xfrm>
          <a:prstGeom prst="rect">
            <a:avLst/>
          </a:prstGeom>
          <a:blipFill dpi="0" rotWithShape="1">
            <a:blip r:embed="rId2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2516" name="object 53"/>
          <p:cNvSpPr>
            <a:spLocks noChangeArrowheads="1"/>
          </p:cNvSpPr>
          <p:nvPr/>
        </p:nvSpPr>
        <p:spPr bwMode="auto">
          <a:xfrm>
            <a:off x="5391150" y="5154613"/>
            <a:ext cx="352425" cy="282575"/>
          </a:xfrm>
          <a:prstGeom prst="rect">
            <a:avLst/>
          </a:prstGeom>
          <a:blipFill dpi="0" rotWithShape="1">
            <a:blip r:embed="rId2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2517" name="object 54"/>
          <p:cNvSpPr>
            <a:spLocks noChangeArrowheads="1"/>
          </p:cNvSpPr>
          <p:nvPr/>
        </p:nvSpPr>
        <p:spPr bwMode="auto">
          <a:xfrm>
            <a:off x="5494338" y="5222875"/>
            <a:ext cx="142875" cy="142875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2518" name="object 55"/>
          <p:cNvSpPr>
            <a:spLocks/>
          </p:cNvSpPr>
          <p:nvPr/>
        </p:nvSpPr>
        <p:spPr bwMode="auto">
          <a:xfrm>
            <a:off x="5494338" y="5222875"/>
            <a:ext cx="142875" cy="142875"/>
          </a:xfrm>
          <a:custGeom>
            <a:avLst/>
            <a:gdLst/>
            <a:ahLst/>
            <a:cxnLst>
              <a:cxn ang="0">
                <a:pos x="0" y="71437"/>
              </a:cxn>
              <a:cxn ang="0">
                <a:pos x="5613" y="43628"/>
              </a:cxn>
              <a:cxn ang="0">
                <a:pos x="20921" y="20921"/>
              </a:cxn>
              <a:cxn ang="0">
                <a:pos x="43628" y="5613"/>
              </a:cxn>
              <a:cxn ang="0">
                <a:pos x="71437" y="0"/>
              </a:cxn>
              <a:cxn ang="0">
                <a:pos x="99246" y="5613"/>
              </a:cxn>
              <a:cxn ang="0">
                <a:pos x="121953" y="20921"/>
              </a:cxn>
              <a:cxn ang="0">
                <a:pos x="137261" y="43628"/>
              </a:cxn>
              <a:cxn ang="0">
                <a:pos x="142875" y="71437"/>
              </a:cxn>
              <a:cxn ang="0">
                <a:pos x="137261" y="99246"/>
              </a:cxn>
              <a:cxn ang="0">
                <a:pos x="121953" y="121953"/>
              </a:cxn>
              <a:cxn ang="0">
                <a:pos x="99246" y="137261"/>
              </a:cxn>
              <a:cxn ang="0">
                <a:pos x="71437" y="142875"/>
              </a:cxn>
              <a:cxn ang="0">
                <a:pos x="43628" y="137261"/>
              </a:cxn>
              <a:cxn ang="0">
                <a:pos x="20921" y="121953"/>
              </a:cxn>
              <a:cxn ang="0">
                <a:pos x="5613" y="99246"/>
              </a:cxn>
              <a:cxn ang="0">
                <a:pos x="0" y="71437"/>
              </a:cxn>
            </a:cxnLst>
            <a:rect l="0" t="0" r="r" b="b"/>
            <a:pathLst>
              <a:path w="142875" h="142875">
                <a:moveTo>
                  <a:pt x="0" y="71437"/>
                </a:moveTo>
                <a:lnTo>
                  <a:pt x="5613" y="43628"/>
                </a:lnTo>
                <a:lnTo>
                  <a:pt x="20921" y="20921"/>
                </a:lnTo>
                <a:lnTo>
                  <a:pt x="43628" y="5613"/>
                </a:lnTo>
                <a:lnTo>
                  <a:pt x="71437" y="0"/>
                </a:lnTo>
                <a:lnTo>
                  <a:pt x="99246" y="5613"/>
                </a:lnTo>
                <a:lnTo>
                  <a:pt x="121953" y="20921"/>
                </a:lnTo>
                <a:lnTo>
                  <a:pt x="137261" y="43628"/>
                </a:lnTo>
                <a:lnTo>
                  <a:pt x="142875" y="71437"/>
                </a:lnTo>
                <a:lnTo>
                  <a:pt x="137261" y="99246"/>
                </a:lnTo>
                <a:lnTo>
                  <a:pt x="121953" y="121953"/>
                </a:lnTo>
                <a:lnTo>
                  <a:pt x="99246" y="137261"/>
                </a:lnTo>
                <a:lnTo>
                  <a:pt x="71437" y="142875"/>
                </a:lnTo>
                <a:lnTo>
                  <a:pt x="43628" y="137261"/>
                </a:lnTo>
                <a:lnTo>
                  <a:pt x="20921" y="121953"/>
                </a:lnTo>
                <a:lnTo>
                  <a:pt x="5613" y="99246"/>
                </a:lnTo>
                <a:lnTo>
                  <a:pt x="0" y="71437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6" name="object 56"/>
          <p:cNvSpPr txBox="1"/>
          <p:nvPr/>
        </p:nvSpPr>
        <p:spPr>
          <a:xfrm>
            <a:off x="5499100" y="5205413"/>
            <a:ext cx="147638" cy="1793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50" b="1" spc="-105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sz="1050" b="1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2520" name="object 57"/>
          <p:cNvSpPr>
            <a:spLocks/>
          </p:cNvSpPr>
          <p:nvPr/>
        </p:nvSpPr>
        <p:spPr bwMode="auto">
          <a:xfrm>
            <a:off x="2214563" y="3929063"/>
            <a:ext cx="4214812" cy="785812"/>
          </a:xfrm>
          <a:custGeom>
            <a:avLst/>
            <a:gdLst/>
            <a:ahLst/>
            <a:cxnLst>
              <a:cxn ang="0">
                <a:pos x="0" y="785812"/>
              </a:cxn>
              <a:cxn ang="0">
                <a:pos x="4214837" y="0"/>
              </a:cxn>
            </a:cxnLst>
            <a:rect l="0" t="0" r="r" b="b"/>
            <a:pathLst>
              <a:path w="4215130" h="786129">
                <a:moveTo>
                  <a:pt x="0" y="785812"/>
                </a:moveTo>
                <a:lnTo>
                  <a:pt x="4214837" y="0"/>
                </a:lnTo>
              </a:path>
            </a:pathLst>
          </a:custGeom>
          <a:noFill/>
          <a:ln w="1270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2521" name="object 58"/>
          <p:cNvSpPr>
            <a:spLocks/>
          </p:cNvSpPr>
          <p:nvPr/>
        </p:nvSpPr>
        <p:spPr bwMode="auto">
          <a:xfrm>
            <a:off x="4357688" y="4251325"/>
            <a:ext cx="357187" cy="1643063"/>
          </a:xfrm>
          <a:custGeom>
            <a:avLst/>
            <a:gdLst/>
            <a:ahLst/>
            <a:cxnLst>
              <a:cxn ang="0">
                <a:pos x="357187" y="0"/>
              </a:cxn>
              <a:cxn ang="0">
                <a:pos x="0" y="1643075"/>
              </a:cxn>
            </a:cxnLst>
            <a:rect l="0" t="0" r="r" b="b"/>
            <a:pathLst>
              <a:path w="357504" h="1643379">
                <a:moveTo>
                  <a:pt x="357187" y="0"/>
                </a:moveTo>
                <a:lnTo>
                  <a:pt x="0" y="1643075"/>
                </a:lnTo>
              </a:path>
            </a:pathLst>
          </a:custGeom>
          <a:noFill/>
          <a:ln w="1270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2522" name="object 59"/>
          <p:cNvSpPr>
            <a:spLocks/>
          </p:cNvSpPr>
          <p:nvPr/>
        </p:nvSpPr>
        <p:spPr bwMode="auto">
          <a:xfrm>
            <a:off x="4143375" y="3214688"/>
            <a:ext cx="214313" cy="1143000"/>
          </a:xfrm>
          <a:custGeom>
            <a:avLst/>
            <a:gdLst/>
            <a:ahLst/>
            <a:cxnLst>
              <a:cxn ang="0">
                <a:pos x="214312" y="0"/>
              </a:cxn>
              <a:cxn ang="0">
                <a:pos x="0" y="1143012"/>
              </a:cxn>
            </a:cxnLst>
            <a:rect l="0" t="0" r="r" b="b"/>
            <a:pathLst>
              <a:path w="214629" h="1143000">
                <a:moveTo>
                  <a:pt x="214312" y="0"/>
                </a:moveTo>
                <a:lnTo>
                  <a:pt x="0" y="1143012"/>
                </a:lnTo>
              </a:path>
            </a:pathLst>
          </a:custGeom>
          <a:noFill/>
          <a:ln w="1270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2523" name="object 60"/>
          <p:cNvSpPr>
            <a:spLocks/>
          </p:cNvSpPr>
          <p:nvPr/>
        </p:nvSpPr>
        <p:spPr bwMode="auto">
          <a:xfrm>
            <a:off x="2768600" y="3714750"/>
            <a:ext cx="1428750" cy="3571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428762" y="357187"/>
              </a:cxn>
            </a:cxnLst>
            <a:rect l="0" t="0" r="r" b="b"/>
            <a:pathLst>
              <a:path w="1428750" h="357504">
                <a:moveTo>
                  <a:pt x="0" y="0"/>
                </a:moveTo>
                <a:lnTo>
                  <a:pt x="1428762" y="357187"/>
                </a:lnTo>
              </a:path>
            </a:pathLst>
          </a:custGeom>
          <a:noFill/>
          <a:ln w="1270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2524" name="object 61"/>
          <p:cNvSpPr>
            <a:spLocks/>
          </p:cNvSpPr>
          <p:nvPr/>
        </p:nvSpPr>
        <p:spPr bwMode="auto">
          <a:xfrm>
            <a:off x="3125788" y="4857750"/>
            <a:ext cx="1428750" cy="1428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428762" y="142875"/>
              </a:cxn>
            </a:cxnLst>
            <a:rect l="0" t="0" r="r" b="b"/>
            <a:pathLst>
              <a:path w="1428750" h="142875">
                <a:moveTo>
                  <a:pt x="0" y="0"/>
                </a:moveTo>
                <a:lnTo>
                  <a:pt x="1428762" y="142875"/>
                </a:lnTo>
              </a:path>
            </a:pathLst>
          </a:custGeom>
          <a:noFill/>
          <a:ln w="1270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2525" name="object 62"/>
          <p:cNvSpPr>
            <a:spLocks/>
          </p:cNvSpPr>
          <p:nvPr/>
        </p:nvSpPr>
        <p:spPr bwMode="auto">
          <a:xfrm>
            <a:off x="4660900" y="4508500"/>
            <a:ext cx="1071563" cy="12160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71575" y="1214450"/>
              </a:cxn>
            </a:cxnLst>
            <a:rect l="0" t="0" r="r" b="b"/>
            <a:pathLst>
              <a:path w="1071879" h="1214754">
                <a:moveTo>
                  <a:pt x="0" y="0"/>
                </a:moveTo>
                <a:lnTo>
                  <a:pt x="1071575" y="1214450"/>
                </a:lnTo>
              </a:path>
            </a:pathLst>
          </a:custGeom>
          <a:noFill/>
          <a:ln w="1270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2526" name="object 63"/>
          <p:cNvSpPr>
            <a:spLocks/>
          </p:cNvSpPr>
          <p:nvPr/>
        </p:nvSpPr>
        <p:spPr bwMode="auto">
          <a:xfrm>
            <a:off x="3571875" y="3286125"/>
            <a:ext cx="71438" cy="642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1437" y="642937"/>
              </a:cxn>
            </a:cxnLst>
            <a:rect l="0" t="0" r="r" b="b"/>
            <a:pathLst>
              <a:path w="71754" h="643254">
                <a:moveTo>
                  <a:pt x="0" y="0"/>
                </a:moveTo>
                <a:lnTo>
                  <a:pt x="71437" y="642937"/>
                </a:lnTo>
              </a:path>
            </a:pathLst>
          </a:custGeom>
          <a:noFill/>
          <a:ln w="1270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2527" name="object 64"/>
          <p:cNvSpPr>
            <a:spLocks/>
          </p:cNvSpPr>
          <p:nvPr/>
        </p:nvSpPr>
        <p:spPr bwMode="auto">
          <a:xfrm>
            <a:off x="3214688" y="3875088"/>
            <a:ext cx="142875" cy="474662"/>
          </a:xfrm>
          <a:custGeom>
            <a:avLst/>
            <a:gdLst/>
            <a:ahLst/>
            <a:cxnLst>
              <a:cxn ang="0">
                <a:pos x="142875" y="0"/>
              </a:cxn>
              <a:cxn ang="0">
                <a:pos x="0" y="474192"/>
              </a:cxn>
            </a:cxnLst>
            <a:rect l="0" t="0" r="r" b="b"/>
            <a:pathLst>
              <a:path w="142875" h="474345">
                <a:moveTo>
                  <a:pt x="142875" y="0"/>
                </a:moveTo>
                <a:lnTo>
                  <a:pt x="0" y="474192"/>
                </a:lnTo>
              </a:path>
            </a:pathLst>
          </a:custGeom>
          <a:noFill/>
          <a:ln w="1270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2528" name="object 65"/>
          <p:cNvSpPr>
            <a:spLocks/>
          </p:cNvSpPr>
          <p:nvPr/>
        </p:nvSpPr>
        <p:spPr bwMode="auto">
          <a:xfrm>
            <a:off x="3571875" y="4921250"/>
            <a:ext cx="63500" cy="579438"/>
          </a:xfrm>
          <a:custGeom>
            <a:avLst/>
            <a:gdLst/>
            <a:ahLst/>
            <a:cxnLst>
              <a:cxn ang="0">
                <a:pos x="62814" y="0"/>
              </a:cxn>
              <a:cxn ang="0">
                <a:pos x="0" y="580136"/>
              </a:cxn>
            </a:cxnLst>
            <a:rect l="0" t="0" r="r" b="b"/>
            <a:pathLst>
              <a:path w="62864" h="580389">
                <a:moveTo>
                  <a:pt x="62814" y="0"/>
                </a:moveTo>
                <a:lnTo>
                  <a:pt x="0" y="580136"/>
                </a:lnTo>
              </a:path>
            </a:pathLst>
          </a:custGeom>
          <a:noFill/>
          <a:ln w="1270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2529" name="object 66"/>
          <p:cNvSpPr>
            <a:spLocks/>
          </p:cNvSpPr>
          <p:nvPr/>
        </p:nvSpPr>
        <p:spPr bwMode="auto">
          <a:xfrm>
            <a:off x="4786313" y="5357813"/>
            <a:ext cx="777875" cy="168275"/>
          </a:xfrm>
          <a:custGeom>
            <a:avLst/>
            <a:gdLst/>
            <a:ahLst/>
            <a:cxnLst>
              <a:cxn ang="0">
                <a:pos x="777189" y="168757"/>
              </a:cxn>
              <a:cxn ang="0">
                <a:pos x="0" y="0"/>
              </a:cxn>
            </a:cxnLst>
            <a:rect l="0" t="0" r="r" b="b"/>
            <a:pathLst>
              <a:path w="777239" h="168910">
                <a:moveTo>
                  <a:pt x="777189" y="168757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7" name="object 67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2: </a:t>
            </a:r>
            <a:r>
              <a:rPr dirty="0">
                <a:latin typeface="Tahoma"/>
                <a:cs typeface="Tahoma"/>
              </a:rPr>
              <a:t>Basic </a:t>
            </a:r>
            <a:r>
              <a:rPr spc="-5" dirty="0">
                <a:latin typeface="Tahoma"/>
                <a:cs typeface="Tahoma"/>
              </a:rPr>
              <a:t>Data Mining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Techniques</a:t>
            </a:r>
          </a:p>
        </p:txBody>
      </p:sp>
      <p:sp>
        <p:nvSpPr>
          <p:cNvPr id="62531" name="object 6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F3595FEC-0A10-425C-A5C7-65ABBF889222}" type="slidenum">
              <a:rPr lang="th-TH"/>
              <a:pPr marL="25400"/>
              <a:t>55</a:t>
            </a:fld>
            <a:endParaRPr lang="th-TH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16013"/>
            <a:ext cx="7426325" cy="19129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HAC creates </a:t>
            </a:r>
            <a:r>
              <a:rPr sz="2400" dirty="0">
                <a:latin typeface="Tahoma"/>
                <a:cs typeface="Tahoma"/>
              </a:rPr>
              <a:t>a </a:t>
            </a:r>
            <a:r>
              <a:rPr sz="2400" spc="-15" dirty="0">
                <a:latin typeface="Tahoma"/>
                <a:cs typeface="Tahoma"/>
              </a:rPr>
              <a:t>hierarchy </a:t>
            </a:r>
            <a:r>
              <a:rPr sz="2400" spc="-5" dirty="0">
                <a:latin typeface="Tahoma"/>
                <a:cs typeface="Tahoma"/>
              </a:rPr>
              <a:t>in the </a:t>
            </a:r>
            <a:r>
              <a:rPr sz="2400" spc="-10" dirty="0">
                <a:latin typeface="Tahoma"/>
                <a:cs typeface="Tahoma"/>
              </a:rPr>
              <a:t>form </a:t>
            </a:r>
            <a:r>
              <a:rPr sz="2400" spc="-5" dirty="0">
                <a:latin typeface="Tahoma"/>
                <a:cs typeface="Tahoma"/>
              </a:rPr>
              <a:t>of </a:t>
            </a:r>
            <a:r>
              <a:rPr sz="2400" dirty="0">
                <a:latin typeface="Tahoma"/>
                <a:cs typeface="Tahoma"/>
              </a:rPr>
              <a:t>a </a:t>
            </a:r>
            <a:r>
              <a:rPr sz="2400" spc="-5" dirty="0">
                <a:solidFill>
                  <a:srgbClr val="C00000"/>
                </a:solidFill>
                <a:latin typeface="Tahoma"/>
                <a:cs typeface="Tahoma"/>
              </a:rPr>
              <a:t>binary</a:t>
            </a:r>
            <a:r>
              <a:rPr sz="2400" spc="5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C00000"/>
                </a:solidFill>
                <a:latin typeface="Tahoma"/>
                <a:cs typeface="Tahoma"/>
              </a:rPr>
              <a:t>tree</a:t>
            </a:r>
            <a:r>
              <a:rPr sz="2400" spc="-5" dirty="0">
                <a:latin typeface="Tahoma"/>
                <a:cs typeface="Tahoma"/>
              </a:rPr>
              <a:t>.</a:t>
            </a:r>
            <a:endParaRPr sz="2400">
              <a:latin typeface="Tahoma"/>
              <a:cs typeface="Tahoma"/>
            </a:endParaRPr>
          </a:p>
          <a:p>
            <a:pPr marL="355600" indent="-342900" fontAlgn="auto">
              <a:spcBef>
                <a:spcPts val="575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dirty="0">
                <a:latin typeface="Tahoma"/>
                <a:cs typeface="Tahoma"/>
              </a:rPr>
              <a:t>A </a:t>
            </a:r>
            <a:r>
              <a:rPr sz="2400" spc="-5" dirty="0">
                <a:latin typeface="Tahoma"/>
                <a:cs typeface="Tahoma"/>
              </a:rPr>
              <a:t>bottom-up</a:t>
            </a:r>
            <a:r>
              <a:rPr sz="2400" spc="-11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approach</a:t>
            </a:r>
            <a:endParaRPr sz="24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8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spc="-5" dirty="0">
                <a:latin typeface="Tahoma"/>
                <a:cs typeface="Tahoma"/>
              </a:rPr>
              <a:t>Start with </a:t>
            </a:r>
            <a:r>
              <a:rPr sz="2000" spc="-5" dirty="0">
                <a:solidFill>
                  <a:srgbClr val="006FC0"/>
                </a:solidFill>
                <a:latin typeface="Tahoma"/>
                <a:cs typeface="Tahoma"/>
              </a:rPr>
              <a:t>each object in a </a:t>
            </a:r>
            <a:r>
              <a:rPr sz="2000" spc="-10" dirty="0">
                <a:solidFill>
                  <a:srgbClr val="006FC0"/>
                </a:solidFill>
                <a:latin typeface="Tahoma"/>
                <a:cs typeface="Tahoma"/>
              </a:rPr>
              <a:t>separate</a:t>
            </a:r>
            <a:r>
              <a:rPr sz="2000" spc="3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6FC0"/>
                </a:solidFill>
                <a:latin typeface="Tahoma"/>
                <a:cs typeface="Tahoma"/>
              </a:rPr>
              <a:t>cluster</a:t>
            </a:r>
            <a:endParaRPr sz="20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8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spc="-5" dirty="0">
                <a:latin typeface="Tahoma"/>
                <a:cs typeface="Tahoma"/>
              </a:rPr>
              <a:t>Then </a:t>
            </a:r>
            <a:r>
              <a:rPr sz="2000" spc="-5" dirty="0">
                <a:solidFill>
                  <a:srgbClr val="006FC0"/>
                </a:solidFill>
                <a:latin typeface="Tahoma"/>
                <a:cs typeface="Tahoma"/>
              </a:rPr>
              <a:t>repeatedly </a:t>
            </a:r>
            <a:r>
              <a:rPr sz="2000" spc="-10" dirty="0">
                <a:solidFill>
                  <a:srgbClr val="006FC0"/>
                </a:solidFill>
                <a:latin typeface="Tahoma"/>
                <a:cs typeface="Tahoma"/>
              </a:rPr>
              <a:t>merge </a:t>
            </a:r>
            <a:r>
              <a:rPr sz="2000" spc="-5" dirty="0">
                <a:latin typeface="Tahoma"/>
                <a:cs typeface="Tahoma"/>
              </a:rPr>
              <a:t>two clusters that </a:t>
            </a:r>
            <a:r>
              <a:rPr sz="2000" spc="-10" dirty="0">
                <a:latin typeface="Tahoma"/>
                <a:cs typeface="Tahoma"/>
              </a:rPr>
              <a:t>are </a:t>
            </a:r>
            <a:r>
              <a:rPr sz="2000" spc="-5" dirty="0">
                <a:latin typeface="Tahoma"/>
                <a:cs typeface="Tahoma"/>
              </a:rPr>
              <a:t>most</a:t>
            </a:r>
            <a:r>
              <a:rPr sz="2000" spc="65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similar</a:t>
            </a:r>
            <a:endParaRPr sz="20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8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spc="-5" dirty="0">
                <a:latin typeface="Tahoma"/>
                <a:cs typeface="Tahoma"/>
              </a:rPr>
              <a:t>Until </a:t>
            </a:r>
            <a:r>
              <a:rPr sz="2000" spc="-10" dirty="0">
                <a:latin typeface="Tahoma"/>
                <a:cs typeface="Tahoma"/>
              </a:rPr>
              <a:t>there </a:t>
            </a:r>
            <a:r>
              <a:rPr sz="2000" spc="-5" dirty="0">
                <a:latin typeface="Tahoma"/>
                <a:cs typeface="Tahoma"/>
              </a:rPr>
              <a:t>is only one</a:t>
            </a:r>
            <a:r>
              <a:rPr sz="2000" spc="20" dirty="0">
                <a:latin typeface="Tahoma"/>
                <a:cs typeface="Tahoma"/>
              </a:rPr>
              <a:t> </a:t>
            </a:r>
            <a:r>
              <a:rPr sz="2000" spc="-40" dirty="0">
                <a:latin typeface="Tahoma"/>
                <a:cs typeface="Tahoma"/>
              </a:rPr>
              <a:t>cluster.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63490" name="object 3"/>
          <p:cNvSpPr>
            <a:spLocks noChangeArrowheads="1"/>
          </p:cNvSpPr>
          <p:nvPr/>
        </p:nvSpPr>
        <p:spPr bwMode="auto">
          <a:xfrm>
            <a:off x="290513" y="330200"/>
            <a:ext cx="8297862" cy="674688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 tIns="72136" rtlCol="0"/>
          <a:lstStyle/>
          <a:p>
            <a:pPr marL="127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pc="-10" dirty="0"/>
              <a:t>Hierarchical </a:t>
            </a:r>
            <a:r>
              <a:rPr spc="-5" dirty="0"/>
              <a:t>Agglomerative</a:t>
            </a:r>
            <a:r>
              <a:rPr dirty="0"/>
              <a:t> </a:t>
            </a:r>
            <a:r>
              <a:rPr spc="-5" dirty="0"/>
              <a:t>Clustering</a:t>
            </a:r>
          </a:p>
        </p:txBody>
      </p:sp>
      <p:sp>
        <p:nvSpPr>
          <p:cNvPr id="63492" name="object 5"/>
          <p:cNvSpPr>
            <a:spLocks noChangeArrowheads="1"/>
          </p:cNvSpPr>
          <p:nvPr/>
        </p:nvSpPr>
        <p:spPr bwMode="auto">
          <a:xfrm>
            <a:off x="1954213" y="5189538"/>
            <a:ext cx="738187" cy="52546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3493" name="object 6"/>
          <p:cNvSpPr>
            <a:spLocks noChangeArrowheads="1"/>
          </p:cNvSpPr>
          <p:nvPr/>
        </p:nvSpPr>
        <p:spPr bwMode="auto">
          <a:xfrm>
            <a:off x="2000250" y="5216525"/>
            <a:ext cx="642938" cy="4286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3494" name="object 7"/>
          <p:cNvSpPr>
            <a:spLocks/>
          </p:cNvSpPr>
          <p:nvPr/>
        </p:nvSpPr>
        <p:spPr bwMode="auto">
          <a:xfrm>
            <a:off x="2000250" y="5216525"/>
            <a:ext cx="642938" cy="428625"/>
          </a:xfrm>
          <a:custGeom>
            <a:avLst/>
            <a:gdLst/>
            <a:ahLst/>
            <a:cxnLst>
              <a:cxn ang="0">
                <a:pos x="77632" y="73592"/>
              </a:cxn>
              <a:cxn ang="0">
                <a:pos x="160813" y="37652"/>
              </a:cxn>
              <a:cxn ang="0">
                <a:pos x="193328" y="43547"/>
              </a:cxn>
              <a:cxn ang="0">
                <a:pos x="228436" y="27981"/>
              </a:cxn>
              <a:cxn ang="0">
                <a:pos x="285554" y="12098"/>
              </a:cxn>
              <a:cxn ang="0">
                <a:pos x="322532" y="23526"/>
              </a:cxn>
              <a:cxn ang="0">
                <a:pos x="334203" y="32555"/>
              </a:cxn>
              <a:cxn ang="0">
                <a:pos x="371741" y="2941"/>
              </a:cxn>
              <a:cxn ang="0">
                <a:pos x="421338" y="6101"/>
              </a:cxn>
              <a:cxn ang="0">
                <a:pos x="433743" y="13429"/>
              </a:cxn>
              <a:cxn ang="0">
                <a:pos x="443995" y="23119"/>
              </a:cxn>
              <a:cxn ang="0">
                <a:pos x="493203" y="213"/>
              </a:cxn>
              <a:cxn ang="0">
                <a:pos x="545887" y="15512"/>
              </a:cxn>
              <a:cxn ang="0">
                <a:pos x="561767" y="32746"/>
              </a:cxn>
              <a:cxn ang="0">
                <a:pos x="570284" y="53828"/>
              </a:cxn>
              <a:cxn ang="0">
                <a:pos x="618326" y="87623"/>
              </a:cxn>
              <a:cxn ang="0">
                <a:pos x="626011" y="142410"/>
              </a:cxn>
              <a:cxn ang="0">
                <a:pos x="623827" y="148811"/>
              </a:cxn>
              <a:cxn ang="0">
                <a:pos x="640002" y="184504"/>
              </a:cxn>
              <a:cxn ang="0">
                <a:pos x="593079" y="286707"/>
              </a:cxn>
              <a:cxn ang="0">
                <a:pos x="549649" y="328507"/>
              </a:cxn>
              <a:cxn ang="0">
                <a:pos x="503468" y="369710"/>
              </a:cxn>
              <a:cxn ang="0">
                <a:pos x="458078" y="374769"/>
              </a:cxn>
              <a:cxn ang="0">
                <a:pos x="435463" y="368807"/>
              </a:cxn>
              <a:cxn ang="0">
                <a:pos x="406104" y="395735"/>
              </a:cxn>
              <a:cxn ang="0">
                <a:pos x="339421" y="428204"/>
              </a:cxn>
              <a:cxn ang="0">
                <a:pos x="283620" y="418922"/>
              </a:cxn>
              <a:cxn ang="0">
                <a:pos x="256105" y="400370"/>
              </a:cxn>
              <a:cxn ang="0">
                <a:pos x="202297" y="402008"/>
              </a:cxn>
              <a:cxn ang="0">
                <a:pos x="118387" y="382979"/>
              </a:cxn>
              <a:cxn ang="0">
                <a:pos x="86795" y="351059"/>
              </a:cxn>
              <a:cxn ang="0">
                <a:pos x="38606" y="338190"/>
              </a:cxn>
              <a:cxn ang="0">
                <a:pos x="14274" y="286155"/>
              </a:cxn>
              <a:cxn ang="0">
                <a:pos x="22966" y="262237"/>
              </a:cxn>
              <a:cxn ang="0">
                <a:pos x="12301" y="236386"/>
              </a:cxn>
              <a:cxn ang="0">
                <a:pos x="0" y="193436"/>
              </a:cxn>
              <a:cxn ang="0">
                <a:pos x="17528" y="160197"/>
              </a:cxn>
              <a:cxn ang="0">
                <a:pos x="42637" y="145455"/>
              </a:cxn>
              <a:cxn ang="0">
                <a:pos x="58042" y="141077"/>
              </a:cxn>
            </a:cxnLst>
            <a:rect l="0" t="0" r="r" b="b"/>
            <a:pathLst>
              <a:path w="642619" h="428625">
                <a:moveTo>
                  <a:pt x="58042" y="141077"/>
                </a:moveTo>
                <a:lnTo>
                  <a:pt x="77632" y="73592"/>
                </a:lnTo>
                <a:lnTo>
                  <a:pt x="144084" y="38435"/>
                </a:lnTo>
                <a:lnTo>
                  <a:pt x="160813" y="37652"/>
                </a:lnTo>
                <a:lnTo>
                  <a:pt x="177341" y="39375"/>
                </a:lnTo>
                <a:lnTo>
                  <a:pt x="193328" y="43547"/>
                </a:lnTo>
                <a:lnTo>
                  <a:pt x="208435" y="50107"/>
                </a:lnTo>
                <a:lnTo>
                  <a:pt x="228436" y="27981"/>
                </a:lnTo>
                <a:lnTo>
                  <a:pt x="255294" y="14991"/>
                </a:lnTo>
                <a:lnTo>
                  <a:pt x="285554" y="12098"/>
                </a:lnTo>
                <a:lnTo>
                  <a:pt x="315763" y="20262"/>
                </a:lnTo>
                <a:lnTo>
                  <a:pt x="322532" y="23526"/>
                </a:lnTo>
                <a:lnTo>
                  <a:pt x="328742" y="27666"/>
                </a:lnTo>
                <a:lnTo>
                  <a:pt x="334203" y="32555"/>
                </a:lnTo>
                <a:lnTo>
                  <a:pt x="350065" y="14075"/>
                </a:lnTo>
                <a:lnTo>
                  <a:pt x="371741" y="2941"/>
                </a:lnTo>
                <a:lnTo>
                  <a:pt x="396433" y="0"/>
                </a:lnTo>
                <a:lnTo>
                  <a:pt x="421338" y="6101"/>
                </a:lnTo>
                <a:lnTo>
                  <a:pt x="427782" y="9450"/>
                </a:lnTo>
                <a:lnTo>
                  <a:pt x="433743" y="13429"/>
                </a:lnTo>
                <a:lnTo>
                  <a:pt x="439165" y="17999"/>
                </a:lnTo>
                <a:lnTo>
                  <a:pt x="443995" y="23119"/>
                </a:lnTo>
                <a:lnTo>
                  <a:pt x="466525" y="7013"/>
                </a:lnTo>
                <a:lnTo>
                  <a:pt x="493203" y="213"/>
                </a:lnTo>
                <a:lnTo>
                  <a:pt x="520749" y="2965"/>
                </a:lnTo>
                <a:lnTo>
                  <a:pt x="545887" y="15512"/>
                </a:lnTo>
                <a:lnTo>
                  <a:pt x="554676" y="23538"/>
                </a:lnTo>
                <a:lnTo>
                  <a:pt x="561767" y="32746"/>
                </a:lnTo>
                <a:lnTo>
                  <a:pt x="567016" y="42915"/>
                </a:lnTo>
                <a:lnTo>
                  <a:pt x="570284" y="53828"/>
                </a:lnTo>
                <a:lnTo>
                  <a:pt x="598452" y="66676"/>
                </a:lnTo>
                <a:lnTo>
                  <a:pt x="618326" y="87623"/>
                </a:lnTo>
                <a:lnTo>
                  <a:pt x="628111" y="113817"/>
                </a:lnTo>
                <a:lnTo>
                  <a:pt x="626011" y="142410"/>
                </a:lnTo>
                <a:lnTo>
                  <a:pt x="625046" y="145636"/>
                </a:lnTo>
                <a:lnTo>
                  <a:pt x="623827" y="148811"/>
                </a:lnTo>
                <a:lnTo>
                  <a:pt x="622379" y="151885"/>
                </a:lnTo>
                <a:lnTo>
                  <a:pt x="640002" y="184504"/>
                </a:lnTo>
                <a:lnTo>
                  <a:pt x="630134" y="252770"/>
                </a:lnTo>
                <a:lnTo>
                  <a:pt x="593079" y="286707"/>
                </a:lnTo>
                <a:lnTo>
                  <a:pt x="556682" y="298176"/>
                </a:lnTo>
                <a:lnTo>
                  <a:pt x="549649" y="328507"/>
                </a:lnTo>
                <a:lnTo>
                  <a:pt x="530980" y="353183"/>
                </a:lnTo>
                <a:lnTo>
                  <a:pt x="503468" y="369710"/>
                </a:lnTo>
                <a:lnTo>
                  <a:pt x="469903" y="375595"/>
                </a:lnTo>
                <a:lnTo>
                  <a:pt x="458078" y="374769"/>
                </a:lnTo>
                <a:lnTo>
                  <a:pt x="446544" y="372491"/>
                </a:lnTo>
                <a:lnTo>
                  <a:pt x="435463" y="368807"/>
                </a:lnTo>
                <a:lnTo>
                  <a:pt x="424996" y="363759"/>
                </a:lnTo>
                <a:lnTo>
                  <a:pt x="406104" y="395735"/>
                </a:lnTo>
                <a:lnTo>
                  <a:pt x="376234" y="417872"/>
                </a:lnTo>
                <a:lnTo>
                  <a:pt x="339421" y="428204"/>
                </a:lnTo>
                <a:lnTo>
                  <a:pt x="299697" y="424769"/>
                </a:lnTo>
                <a:lnTo>
                  <a:pt x="283620" y="418922"/>
                </a:lnTo>
                <a:lnTo>
                  <a:pt x="268987" y="410720"/>
                </a:lnTo>
                <a:lnTo>
                  <a:pt x="256105" y="400370"/>
                </a:lnTo>
                <a:lnTo>
                  <a:pt x="245278" y="388079"/>
                </a:lnTo>
                <a:lnTo>
                  <a:pt x="202297" y="402008"/>
                </a:lnTo>
                <a:lnTo>
                  <a:pt x="158308" y="399925"/>
                </a:lnTo>
                <a:lnTo>
                  <a:pt x="118387" y="382979"/>
                </a:lnTo>
                <a:lnTo>
                  <a:pt x="87607" y="352316"/>
                </a:lnTo>
                <a:lnTo>
                  <a:pt x="86795" y="351059"/>
                </a:lnTo>
                <a:lnTo>
                  <a:pt x="86388" y="350424"/>
                </a:lnTo>
                <a:lnTo>
                  <a:pt x="38606" y="338190"/>
                </a:lnTo>
                <a:lnTo>
                  <a:pt x="14379" y="298963"/>
                </a:lnTo>
                <a:lnTo>
                  <a:pt x="14274" y="286155"/>
                </a:lnTo>
                <a:lnTo>
                  <a:pt x="17189" y="273770"/>
                </a:lnTo>
                <a:lnTo>
                  <a:pt x="22966" y="262237"/>
                </a:lnTo>
                <a:lnTo>
                  <a:pt x="31448" y="251986"/>
                </a:lnTo>
                <a:lnTo>
                  <a:pt x="12301" y="236386"/>
                </a:lnTo>
                <a:lnTo>
                  <a:pt x="1570" y="216004"/>
                </a:lnTo>
                <a:lnTo>
                  <a:pt x="0" y="193436"/>
                </a:lnTo>
                <a:lnTo>
                  <a:pt x="8334" y="171277"/>
                </a:lnTo>
                <a:lnTo>
                  <a:pt x="17528" y="160197"/>
                </a:lnTo>
                <a:lnTo>
                  <a:pt x="29138" y="151486"/>
                </a:lnTo>
                <a:lnTo>
                  <a:pt x="42637" y="145455"/>
                </a:lnTo>
                <a:lnTo>
                  <a:pt x="57496" y="142410"/>
                </a:lnTo>
                <a:lnTo>
                  <a:pt x="58042" y="14107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495" name="object 8"/>
          <p:cNvSpPr>
            <a:spLocks/>
          </p:cNvSpPr>
          <p:nvPr/>
        </p:nvSpPr>
        <p:spPr bwMode="auto">
          <a:xfrm>
            <a:off x="2032000" y="5467350"/>
            <a:ext cx="38100" cy="7938"/>
          </a:xfrm>
          <a:custGeom>
            <a:avLst/>
            <a:gdLst/>
            <a:ahLst/>
            <a:cxnLst>
              <a:cxn ang="0">
                <a:pos x="37706" y="7912"/>
              </a:cxn>
              <a:cxn ang="0">
                <a:pos x="27865" y="7927"/>
              </a:cxn>
              <a:cxn ang="0">
                <a:pos x="18191" y="6589"/>
              </a:cxn>
              <a:cxn ang="0">
                <a:pos x="8847" y="3934"/>
              </a:cxn>
              <a:cxn ang="0">
                <a:pos x="0" y="0"/>
              </a:cxn>
            </a:cxnLst>
            <a:rect l="0" t="0" r="r" b="b"/>
            <a:pathLst>
              <a:path w="38100" h="8254">
                <a:moveTo>
                  <a:pt x="37706" y="7912"/>
                </a:moveTo>
                <a:lnTo>
                  <a:pt x="27865" y="7927"/>
                </a:lnTo>
                <a:lnTo>
                  <a:pt x="18191" y="6589"/>
                </a:lnTo>
                <a:lnTo>
                  <a:pt x="8847" y="3934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496" name="object 9"/>
          <p:cNvSpPr>
            <a:spLocks/>
          </p:cNvSpPr>
          <p:nvPr/>
        </p:nvSpPr>
        <p:spPr bwMode="auto">
          <a:xfrm>
            <a:off x="2087563" y="5561013"/>
            <a:ext cx="15875" cy="4762"/>
          </a:xfrm>
          <a:custGeom>
            <a:avLst/>
            <a:gdLst/>
            <a:ahLst/>
            <a:cxnLst>
              <a:cxn ang="0">
                <a:pos x="16497" y="0"/>
              </a:cxn>
              <a:cxn ang="0">
                <a:pos x="11214" y="1917"/>
              </a:cxn>
              <a:cxn ang="0">
                <a:pos x="5664" y="3187"/>
              </a:cxn>
              <a:cxn ang="0">
                <a:pos x="0" y="3784"/>
              </a:cxn>
            </a:cxnLst>
            <a:rect l="0" t="0" r="r" b="b"/>
            <a:pathLst>
              <a:path w="16510" h="3810">
                <a:moveTo>
                  <a:pt x="16497" y="0"/>
                </a:moveTo>
                <a:lnTo>
                  <a:pt x="11214" y="1917"/>
                </a:lnTo>
                <a:lnTo>
                  <a:pt x="5664" y="3187"/>
                </a:lnTo>
                <a:lnTo>
                  <a:pt x="0" y="3784"/>
                </a:lnTo>
              </a:path>
            </a:pathLst>
          </a:custGeom>
          <a:noFill/>
          <a:ln w="12699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497" name="object 10"/>
          <p:cNvSpPr>
            <a:spLocks/>
          </p:cNvSpPr>
          <p:nvPr/>
        </p:nvSpPr>
        <p:spPr bwMode="auto">
          <a:xfrm>
            <a:off x="2235200" y="5584825"/>
            <a:ext cx="11113" cy="19050"/>
          </a:xfrm>
          <a:custGeom>
            <a:avLst/>
            <a:gdLst/>
            <a:ahLst/>
            <a:cxnLst>
              <a:cxn ang="0">
                <a:pos x="9944" y="17259"/>
              </a:cxn>
              <a:cxn ang="0">
                <a:pos x="5956" y="11849"/>
              </a:cxn>
              <a:cxn ang="0">
                <a:pos x="2628" y="6057"/>
              </a:cxn>
              <a:cxn ang="0">
                <a:pos x="0" y="0"/>
              </a:cxn>
            </a:cxnLst>
            <a:rect l="0" t="0" r="r" b="b"/>
            <a:pathLst>
              <a:path w="10160" h="17779">
                <a:moveTo>
                  <a:pt x="9944" y="17259"/>
                </a:moveTo>
                <a:lnTo>
                  <a:pt x="5956" y="11849"/>
                </a:lnTo>
                <a:lnTo>
                  <a:pt x="2628" y="6057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498" name="object 11"/>
          <p:cNvSpPr>
            <a:spLocks/>
          </p:cNvSpPr>
          <p:nvPr/>
        </p:nvSpPr>
        <p:spPr bwMode="auto">
          <a:xfrm>
            <a:off x="2425700" y="5559425"/>
            <a:ext cx="4763" cy="19050"/>
          </a:xfrm>
          <a:custGeom>
            <a:avLst/>
            <a:gdLst/>
            <a:ahLst/>
            <a:cxnLst>
              <a:cxn ang="0">
                <a:pos x="3962" y="0"/>
              </a:cxn>
              <a:cxn ang="0">
                <a:pos x="3378" y="6426"/>
              </a:cxn>
              <a:cxn ang="0">
                <a:pos x="2044" y="12776"/>
              </a:cxn>
              <a:cxn ang="0">
                <a:pos x="0" y="18948"/>
              </a:cxn>
            </a:cxnLst>
            <a:rect l="0" t="0" r="r" b="b"/>
            <a:pathLst>
              <a:path w="4444" h="19050">
                <a:moveTo>
                  <a:pt x="3962" y="0"/>
                </a:moveTo>
                <a:lnTo>
                  <a:pt x="3378" y="6426"/>
                </a:lnTo>
                <a:lnTo>
                  <a:pt x="2044" y="12776"/>
                </a:lnTo>
                <a:lnTo>
                  <a:pt x="0" y="18948"/>
                </a:lnTo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499" name="object 12"/>
          <p:cNvSpPr>
            <a:spLocks/>
          </p:cNvSpPr>
          <p:nvPr/>
        </p:nvSpPr>
        <p:spPr bwMode="auto">
          <a:xfrm>
            <a:off x="2508250" y="5441950"/>
            <a:ext cx="49213" cy="714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0178" y="12388"/>
              </a:cxn>
              <a:cxn ang="0">
                <a:pos x="35475" y="29057"/>
              </a:cxn>
              <a:cxn ang="0">
                <a:pos x="45132" y="48898"/>
              </a:cxn>
              <a:cxn ang="0">
                <a:pos x="48386" y="70802"/>
              </a:cxn>
            </a:cxnLst>
            <a:rect l="0" t="0" r="r" b="b"/>
            <a:pathLst>
              <a:path w="48894" h="71120">
                <a:moveTo>
                  <a:pt x="0" y="0"/>
                </a:moveTo>
                <a:lnTo>
                  <a:pt x="20178" y="12388"/>
                </a:lnTo>
                <a:lnTo>
                  <a:pt x="35475" y="29057"/>
                </a:lnTo>
                <a:lnTo>
                  <a:pt x="45132" y="48898"/>
                </a:lnTo>
                <a:lnTo>
                  <a:pt x="48386" y="70802"/>
                </a:lnTo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00" name="object 13"/>
          <p:cNvSpPr>
            <a:spLocks/>
          </p:cNvSpPr>
          <p:nvPr/>
        </p:nvSpPr>
        <p:spPr bwMode="auto">
          <a:xfrm>
            <a:off x="2600325" y="5367338"/>
            <a:ext cx="22225" cy="26987"/>
          </a:xfrm>
          <a:custGeom>
            <a:avLst/>
            <a:gdLst/>
            <a:ahLst/>
            <a:cxnLst>
              <a:cxn ang="0">
                <a:pos x="21551" y="0"/>
              </a:cxn>
              <a:cxn ang="0">
                <a:pos x="17457" y="7458"/>
              </a:cxn>
              <a:cxn ang="0">
                <a:pos x="12466" y="14416"/>
              </a:cxn>
              <a:cxn ang="0">
                <a:pos x="6630" y="20804"/>
              </a:cxn>
              <a:cxn ang="0">
                <a:pos x="0" y="26555"/>
              </a:cxn>
            </a:cxnLst>
            <a:rect l="0" t="0" r="r" b="b"/>
            <a:pathLst>
              <a:path w="21589" h="26670">
                <a:moveTo>
                  <a:pt x="21551" y="0"/>
                </a:moveTo>
                <a:lnTo>
                  <a:pt x="17457" y="7458"/>
                </a:lnTo>
                <a:lnTo>
                  <a:pt x="12466" y="14416"/>
                </a:lnTo>
                <a:lnTo>
                  <a:pt x="6630" y="20804"/>
                </a:lnTo>
                <a:lnTo>
                  <a:pt x="0" y="26555"/>
                </a:lnTo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01" name="object 14"/>
          <p:cNvSpPr>
            <a:spLocks/>
          </p:cNvSpPr>
          <p:nvPr/>
        </p:nvSpPr>
        <p:spPr bwMode="auto">
          <a:xfrm>
            <a:off x="2570163" y="5268913"/>
            <a:ext cx="1587" cy="127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12" y="4140"/>
              </a:cxn>
              <a:cxn ang="0">
                <a:pos x="1193" y="8331"/>
              </a:cxn>
              <a:cxn ang="0">
                <a:pos x="1130" y="12534"/>
              </a:cxn>
            </a:cxnLst>
            <a:rect l="0" t="0" r="r" b="b"/>
            <a:pathLst>
              <a:path w="1269" h="12700">
                <a:moveTo>
                  <a:pt x="0" y="0"/>
                </a:moveTo>
                <a:lnTo>
                  <a:pt x="812" y="4140"/>
                </a:lnTo>
                <a:lnTo>
                  <a:pt x="1193" y="8331"/>
                </a:lnTo>
                <a:lnTo>
                  <a:pt x="1130" y="12534"/>
                </a:lnTo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02" name="object 15"/>
          <p:cNvSpPr>
            <a:spLocks/>
          </p:cNvSpPr>
          <p:nvPr/>
        </p:nvSpPr>
        <p:spPr bwMode="auto">
          <a:xfrm>
            <a:off x="2433638" y="5238750"/>
            <a:ext cx="11112" cy="15875"/>
          </a:xfrm>
          <a:custGeom>
            <a:avLst/>
            <a:gdLst/>
            <a:ahLst/>
            <a:cxnLst>
              <a:cxn ang="0">
                <a:pos x="0" y="15989"/>
              </a:cxn>
              <a:cxn ang="0">
                <a:pos x="2806" y="10198"/>
              </a:cxn>
              <a:cxn ang="0">
                <a:pos x="6527" y="4813"/>
              </a:cxn>
              <a:cxn ang="0">
                <a:pos x="11049" y="0"/>
              </a:cxn>
            </a:cxnLst>
            <a:rect l="0" t="0" r="r" b="b"/>
            <a:pathLst>
              <a:path w="11430" h="16510">
                <a:moveTo>
                  <a:pt x="0" y="15989"/>
                </a:moveTo>
                <a:lnTo>
                  <a:pt x="2806" y="10198"/>
                </a:lnTo>
                <a:lnTo>
                  <a:pt x="6527" y="4813"/>
                </a:lnTo>
                <a:lnTo>
                  <a:pt x="11049" y="0"/>
                </a:lnTo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03" name="object 16"/>
          <p:cNvSpPr>
            <a:spLocks/>
          </p:cNvSpPr>
          <p:nvPr/>
        </p:nvSpPr>
        <p:spPr bwMode="auto">
          <a:xfrm>
            <a:off x="2330450" y="5248275"/>
            <a:ext cx="4763" cy="14288"/>
          </a:xfrm>
          <a:custGeom>
            <a:avLst/>
            <a:gdLst/>
            <a:ahLst/>
            <a:cxnLst>
              <a:cxn ang="0">
                <a:pos x="0" y="13792"/>
              </a:cxn>
              <a:cxn ang="0">
                <a:pos x="1142" y="9004"/>
              </a:cxn>
              <a:cxn ang="0">
                <a:pos x="2946" y="4368"/>
              </a:cxn>
              <a:cxn ang="0">
                <a:pos x="5346" y="0"/>
              </a:cxn>
            </a:cxnLst>
            <a:rect l="0" t="0" r="r" b="b"/>
            <a:pathLst>
              <a:path w="5714" h="13970">
                <a:moveTo>
                  <a:pt x="0" y="13792"/>
                </a:moveTo>
                <a:lnTo>
                  <a:pt x="1142" y="9004"/>
                </a:lnTo>
                <a:lnTo>
                  <a:pt x="2946" y="4368"/>
                </a:lnTo>
                <a:lnTo>
                  <a:pt x="5346" y="0"/>
                </a:lnTo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04" name="object 17"/>
          <p:cNvSpPr>
            <a:spLocks/>
          </p:cNvSpPr>
          <p:nvPr/>
        </p:nvSpPr>
        <p:spPr bwMode="auto">
          <a:xfrm>
            <a:off x="2208213" y="5265738"/>
            <a:ext cx="20637" cy="142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023" y="3733"/>
              </a:cxn>
              <a:cxn ang="0">
                <a:pos x="13512" y="8229"/>
              </a:cxn>
              <a:cxn ang="0">
                <a:pos x="19342" y="13385"/>
              </a:cxn>
            </a:cxnLst>
            <a:rect l="0" t="0" r="r" b="b"/>
            <a:pathLst>
              <a:path w="19685" h="13970">
                <a:moveTo>
                  <a:pt x="0" y="0"/>
                </a:moveTo>
                <a:lnTo>
                  <a:pt x="7023" y="3733"/>
                </a:lnTo>
                <a:lnTo>
                  <a:pt x="13512" y="8229"/>
                </a:lnTo>
                <a:lnTo>
                  <a:pt x="19342" y="13385"/>
                </a:lnTo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05" name="object 18"/>
          <p:cNvSpPr>
            <a:spLocks/>
          </p:cNvSpPr>
          <p:nvPr/>
        </p:nvSpPr>
        <p:spPr bwMode="auto">
          <a:xfrm>
            <a:off x="2058988" y="5357813"/>
            <a:ext cx="3175" cy="14287"/>
          </a:xfrm>
          <a:custGeom>
            <a:avLst/>
            <a:gdLst/>
            <a:ahLst/>
            <a:cxnLst>
              <a:cxn ang="0">
                <a:pos x="3378" y="14071"/>
              </a:cxn>
              <a:cxn ang="0">
                <a:pos x="1841" y="9474"/>
              </a:cxn>
              <a:cxn ang="0">
                <a:pos x="711" y="4762"/>
              </a:cxn>
              <a:cxn ang="0">
                <a:pos x="0" y="0"/>
              </a:cxn>
            </a:cxnLst>
            <a:rect l="0" t="0" r="r" b="b"/>
            <a:pathLst>
              <a:path w="3810" h="14604">
                <a:moveTo>
                  <a:pt x="3378" y="14071"/>
                </a:moveTo>
                <a:lnTo>
                  <a:pt x="1841" y="9474"/>
                </a:lnTo>
                <a:lnTo>
                  <a:pt x="711" y="4762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06" name="object 19"/>
          <p:cNvSpPr>
            <a:spLocks noChangeArrowheads="1"/>
          </p:cNvSpPr>
          <p:nvPr/>
        </p:nvSpPr>
        <p:spPr bwMode="auto">
          <a:xfrm>
            <a:off x="2882900" y="5189538"/>
            <a:ext cx="738188" cy="525462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3507" name="object 20"/>
          <p:cNvSpPr>
            <a:spLocks noChangeArrowheads="1"/>
          </p:cNvSpPr>
          <p:nvPr/>
        </p:nvSpPr>
        <p:spPr bwMode="auto">
          <a:xfrm>
            <a:off x="2928938" y="5216525"/>
            <a:ext cx="642937" cy="4286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3508" name="object 21"/>
          <p:cNvSpPr>
            <a:spLocks/>
          </p:cNvSpPr>
          <p:nvPr/>
        </p:nvSpPr>
        <p:spPr bwMode="auto">
          <a:xfrm>
            <a:off x="2928938" y="5216525"/>
            <a:ext cx="642937" cy="428625"/>
          </a:xfrm>
          <a:custGeom>
            <a:avLst/>
            <a:gdLst/>
            <a:ahLst/>
            <a:cxnLst>
              <a:cxn ang="0">
                <a:pos x="77632" y="73592"/>
              </a:cxn>
              <a:cxn ang="0">
                <a:pos x="160813" y="37652"/>
              </a:cxn>
              <a:cxn ang="0">
                <a:pos x="193328" y="43547"/>
              </a:cxn>
              <a:cxn ang="0">
                <a:pos x="228436" y="27981"/>
              </a:cxn>
              <a:cxn ang="0">
                <a:pos x="285554" y="12098"/>
              </a:cxn>
              <a:cxn ang="0">
                <a:pos x="322532" y="23526"/>
              </a:cxn>
              <a:cxn ang="0">
                <a:pos x="334203" y="32555"/>
              </a:cxn>
              <a:cxn ang="0">
                <a:pos x="371741" y="2941"/>
              </a:cxn>
              <a:cxn ang="0">
                <a:pos x="421338" y="6101"/>
              </a:cxn>
              <a:cxn ang="0">
                <a:pos x="433743" y="13429"/>
              </a:cxn>
              <a:cxn ang="0">
                <a:pos x="443995" y="23119"/>
              </a:cxn>
              <a:cxn ang="0">
                <a:pos x="493203" y="213"/>
              </a:cxn>
              <a:cxn ang="0">
                <a:pos x="545887" y="15512"/>
              </a:cxn>
              <a:cxn ang="0">
                <a:pos x="561767" y="32746"/>
              </a:cxn>
              <a:cxn ang="0">
                <a:pos x="570284" y="53828"/>
              </a:cxn>
              <a:cxn ang="0">
                <a:pos x="618326" y="87623"/>
              </a:cxn>
              <a:cxn ang="0">
                <a:pos x="626011" y="142410"/>
              </a:cxn>
              <a:cxn ang="0">
                <a:pos x="623827" y="148811"/>
              </a:cxn>
              <a:cxn ang="0">
                <a:pos x="640002" y="184504"/>
              </a:cxn>
              <a:cxn ang="0">
                <a:pos x="593074" y="286707"/>
              </a:cxn>
              <a:cxn ang="0">
                <a:pos x="549649" y="328507"/>
              </a:cxn>
              <a:cxn ang="0">
                <a:pos x="503468" y="369710"/>
              </a:cxn>
              <a:cxn ang="0">
                <a:pos x="458078" y="374769"/>
              </a:cxn>
              <a:cxn ang="0">
                <a:pos x="435463" y="368807"/>
              </a:cxn>
              <a:cxn ang="0">
                <a:pos x="406104" y="395735"/>
              </a:cxn>
              <a:cxn ang="0">
                <a:pos x="339421" y="428204"/>
              </a:cxn>
              <a:cxn ang="0">
                <a:pos x="283620" y="418922"/>
              </a:cxn>
              <a:cxn ang="0">
                <a:pos x="256105" y="400370"/>
              </a:cxn>
              <a:cxn ang="0">
                <a:pos x="202297" y="402008"/>
              </a:cxn>
              <a:cxn ang="0">
                <a:pos x="118387" y="382979"/>
              </a:cxn>
              <a:cxn ang="0">
                <a:pos x="86795" y="351059"/>
              </a:cxn>
              <a:cxn ang="0">
                <a:pos x="38606" y="338190"/>
              </a:cxn>
              <a:cxn ang="0">
                <a:pos x="14274" y="286155"/>
              </a:cxn>
              <a:cxn ang="0">
                <a:pos x="22966" y="262237"/>
              </a:cxn>
              <a:cxn ang="0">
                <a:pos x="12301" y="236386"/>
              </a:cxn>
              <a:cxn ang="0">
                <a:pos x="0" y="193436"/>
              </a:cxn>
              <a:cxn ang="0">
                <a:pos x="17528" y="160197"/>
              </a:cxn>
              <a:cxn ang="0">
                <a:pos x="42637" y="145455"/>
              </a:cxn>
              <a:cxn ang="0">
                <a:pos x="58042" y="141077"/>
              </a:cxn>
            </a:cxnLst>
            <a:rect l="0" t="0" r="r" b="b"/>
            <a:pathLst>
              <a:path w="642620" h="428625">
                <a:moveTo>
                  <a:pt x="58042" y="141077"/>
                </a:moveTo>
                <a:lnTo>
                  <a:pt x="77632" y="73592"/>
                </a:lnTo>
                <a:lnTo>
                  <a:pt x="144084" y="38435"/>
                </a:lnTo>
                <a:lnTo>
                  <a:pt x="160813" y="37652"/>
                </a:lnTo>
                <a:lnTo>
                  <a:pt x="177341" y="39375"/>
                </a:lnTo>
                <a:lnTo>
                  <a:pt x="193328" y="43547"/>
                </a:lnTo>
                <a:lnTo>
                  <a:pt x="208435" y="50107"/>
                </a:lnTo>
                <a:lnTo>
                  <a:pt x="228436" y="27981"/>
                </a:lnTo>
                <a:lnTo>
                  <a:pt x="255294" y="14991"/>
                </a:lnTo>
                <a:lnTo>
                  <a:pt x="285554" y="12098"/>
                </a:lnTo>
                <a:lnTo>
                  <a:pt x="315763" y="20262"/>
                </a:lnTo>
                <a:lnTo>
                  <a:pt x="322532" y="23526"/>
                </a:lnTo>
                <a:lnTo>
                  <a:pt x="328742" y="27666"/>
                </a:lnTo>
                <a:lnTo>
                  <a:pt x="334203" y="32555"/>
                </a:lnTo>
                <a:lnTo>
                  <a:pt x="350065" y="14075"/>
                </a:lnTo>
                <a:lnTo>
                  <a:pt x="371741" y="2941"/>
                </a:lnTo>
                <a:lnTo>
                  <a:pt x="396433" y="0"/>
                </a:lnTo>
                <a:lnTo>
                  <a:pt x="421338" y="6101"/>
                </a:lnTo>
                <a:lnTo>
                  <a:pt x="427782" y="9450"/>
                </a:lnTo>
                <a:lnTo>
                  <a:pt x="433743" y="13429"/>
                </a:lnTo>
                <a:lnTo>
                  <a:pt x="439165" y="17999"/>
                </a:lnTo>
                <a:lnTo>
                  <a:pt x="443995" y="23119"/>
                </a:lnTo>
                <a:lnTo>
                  <a:pt x="466525" y="7013"/>
                </a:lnTo>
                <a:lnTo>
                  <a:pt x="493203" y="213"/>
                </a:lnTo>
                <a:lnTo>
                  <a:pt x="520749" y="2965"/>
                </a:lnTo>
                <a:lnTo>
                  <a:pt x="545887" y="15512"/>
                </a:lnTo>
                <a:lnTo>
                  <a:pt x="554676" y="23538"/>
                </a:lnTo>
                <a:lnTo>
                  <a:pt x="561767" y="32746"/>
                </a:lnTo>
                <a:lnTo>
                  <a:pt x="567016" y="42915"/>
                </a:lnTo>
                <a:lnTo>
                  <a:pt x="570284" y="53828"/>
                </a:lnTo>
                <a:lnTo>
                  <a:pt x="598452" y="66676"/>
                </a:lnTo>
                <a:lnTo>
                  <a:pt x="618326" y="87623"/>
                </a:lnTo>
                <a:lnTo>
                  <a:pt x="628111" y="113817"/>
                </a:lnTo>
                <a:lnTo>
                  <a:pt x="626011" y="142410"/>
                </a:lnTo>
                <a:lnTo>
                  <a:pt x="625046" y="145636"/>
                </a:lnTo>
                <a:lnTo>
                  <a:pt x="623827" y="148811"/>
                </a:lnTo>
                <a:lnTo>
                  <a:pt x="622379" y="151885"/>
                </a:lnTo>
                <a:lnTo>
                  <a:pt x="640002" y="184504"/>
                </a:lnTo>
                <a:lnTo>
                  <a:pt x="630128" y="252770"/>
                </a:lnTo>
                <a:lnTo>
                  <a:pt x="593074" y="286707"/>
                </a:lnTo>
                <a:lnTo>
                  <a:pt x="556682" y="298176"/>
                </a:lnTo>
                <a:lnTo>
                  <a:pt x="549649" y="328507"/>
                </a:lnTo>
                <a:lnTo>
                  <a:pt x="530980" y="353183"/>
                </a:lnTo>
                <a:lnTo>
                  <a:pt x="503468" y="369710"/>
                </a:lnTo>
                <a:lnTo>
                  <a:pt x="469903" y="375595"/>
                </a:lnTo>
                <a:lnTo>
                  <a:pt x="458078" y="374769"/>
                </a:lnTo>
                <a:lnTo>
                  <a:pt x="446544" y="372491"/>
                </a:lnTo>
                <a:lnTo>
                  <a:pt x="435463" y="368807"/>
                </a:lnTo>
                <a:lnTo>
                  <a:pt x="424996" y="363759"/>
                </a:lnTo>
                <a:lnTo>
                  <a:pt x="406104" y="395735"/>
                </a:lnTo>
                <a:lnTo>
                  <a:pt x="376234" y="417872"/>
                </a:lnTo>
                <a:lnTo>
                  <a:pt x="339421" y="428204"/>
                </a:lnTo>
                <a:lnTo>
                  <a:pt x="299697" y="424769"/>
                </a:lnTo>
                <a:lnTo>
                  <a:pt x="283620" y="418922"/>
                </a:lnTo>
                <a:lnTo>
                  <a:pt x="268987" y="410720"/>
                </a:lnTo>
                <a:lnTo>
                  <a:pt x="256105" y="400370"/>
                </a:lnTo>
                <a:lnTo>
                  <a:pt x="245278" y="388079"/>
                </a:lnTo>
                <a:lnTo>
                  <a:pt x="202297" y="402008"/>
                </a:lnTo>
                <a:lnTo>
                  <a:pt x="158308" y="399925"/>
                </a:lnTo>
                <a:lnTo>
                  <a:pt x="118387" y="382979"/>
                </a:lnTo>
                <a:lnTo>
                  <a:pt x="87607" y="352316"/>
                </a:lnTo>
                <a:lnTo>
                  <a:pt x="86795" y="351059"/>
                </a:lnTo>
                <a:lnTo>
                  <a:pt x="86388" y="350424"/>
                </a:lnTo>
                <a:lnTo>
                  <a:pt x="38606" y="338190"/>
                </a:lnTo>
                <a:lnTo>
                  <a:pt x="14379" y="298963"/>
                </a:lnTo>
                <a:lnTo>
                  <a:pt x="14274" y="286155"/>
                </a:lnTo>
                <a:lnTo>
                  <a:pt x="17189" y="273770"/>
                </a:lnTo>
                <a:lnTo>
                  <a:pt x="22966" y="262237"/>
                </a:lnTo>
                <a:lnTo>
                  <a:pt x="31448" y="251986"/>
                </a:lnTo>
                <a:lnTo>
                  <a:pt x="12301" y="236386"/>
                </a:lnTo>
                <a:lnTo>
                  <a:pt x="1570" y="216004"/>
                </a:lnTo>
                <a:lnTo>
                  <a:pt x="0" y="193436"/>
                </a:lnTo>
                <a:lnTo>
                  <a:pt x="8334" y="171277"/>
                </a:lnTo>
                <a:lnTo>
                  <a:pt x="17528" y="160197"/>
                </a:lnTo>
                <a:lnTo>
                  <a:pt x="29138" y="151486"/>
                </a:lnTo>
                <a:lnTo>
                  <a:pt x="42637" y="145455"/>
                </a:lnTo>
                <a:lnTo>
                  <a:pt x="57496" y="142410"/>
                </a:lnTo>
                <a:lnTo>
                  <a:pt x="58042" y="14107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09" name="object 22"/>
          <p:cNvSpPr>
            <a:spLocks/>
          </p:cNvSpPr>
          <p:nvPr/>
        </p:nvSpPr>
        <p:spPr bwMode="auto">
          <a:xfrm>
            <a:off x="2960688" y="5467350"/>
            <a:ext cx="38100" cy="7938"/>
          </a:xfrm>
          <a:custGeom>
            <a:avLst/>
            <a:gdLst/>
            <a:ahLst/>
            <a:cxnLst>
              <a:cxn ang="0">
                <a:pos x="37706" y="7912"/>
              </a:cxn>
              <a:cxn ang="0">
                <a:pos x="27865" y="7927"/>
              </a:cxn>
              <a:cxn ang="0">
                <a:pos x="18191" y="6589"/>
              </a:cxn>
              <a:cxn ang="0">
                <a:pos x="8847" y="3934"/>
              </a:cxn>
              <a:cxn ang="0">
                <a:pos x="0" y="0"/>
              </a:cxn>
            </a:cxnLst>
            <a:rect l="0" t="0" r="r" b="b"/>
            <a:pathLst>
              <a:path w="38100" h="8254">
                <a:moveTo>
                  <a:pt x="37706" y="7912"/>
                </a:moveTo>
                <a:lnTo>
                  <a:pt x="27865" y="7927"/>
                </a:lnTo>
                <a:lnTo>
                  <a:pt x="18191" y="6589"/>
                </a:lnTo>
                <a:lnTo>
                  <a:pt x="8847" y="3934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10" name="object 23"/>
          <p:cNvSpPr>
            <a:spLocks/>
          </p:cNvSpPr>
          <p:nvPr/>
        </p:nvSpPr>
        <p:spPr bwMode="auto">
          <a:xfrm>
            <a:off x="3016250" y="5561013"/>
            <a:ext cx="15875" cy="4762"/>
          </a:xfrm>
          <a:custGeom>
            <a:avLst/>
            <a:gdLst/>
            <a:ahLst/>
            <a:cxnLst>
              <a:cxn ang="0">
                <a:pos x="16497" y="0"/>
              </a:cxn>
              <a:cxn ang="0">
                <a:pos x="11214" y="1917"/>
              </a:cxn>
              <a:cxn ang="0">
                <a:pos x="5664" y="3187"/>
              </a:cxn>
              <a:cxn ang="0">
                <a:pos x="0" y="3784"/>
              </a:cxn>
            </a:cxnLst>
            <a:rect l="0" t="0" r="r" b="b"/>
            <a:pathLst>
              <a:path w="16510" h="3810">
                <a:moveTo>
                  <a:pt x="16497" y="0"/>
                </a:moveTo>
                <a:lnTo>
                  <a:pt x="11214" y="1917"/>
                </a:lnTo>
                <a:lnTo>
                  <a:pt x="5664" y="3187"/>
                </a:lnTo>
                <a:lnTo>
                  <a:pt x="0" y="3784"/>
                </a:lnTo>
              </a:path>
            </a:pathLst>
          </a:custGeom>
          <a:noFill/>
          <a:ln w="12699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11" name="object 24"/>
          <p:cNvSpPr>
            <a:spLocks/>
          </p:cNvSpPr>
          <p:nvPr/>
        </p:nvSpPr>
        <p:spPr bwMode="auto">
          <a:xfrm>
            <a:off x="3163888" y="5584825"/>
            <a:ext cx="11112" cy="19050"/>
          </a:xfrm>
          <a:custGeom>
            <a:avLst/>
            <a:gdLst/>
            <a:ahLst/>
            <a:cxnLst>
              <a:cxn ang="0">
                <a:pos x="9944" y="17259"/>
              </a:cxn>
              <a:cxn ang="0">
                <a:pos x="5956" y="11849"/>
              </a:cxn>
              <a:cxn ang="0">
                <a:pos x="2628" y="6057"/>
              </a:cxn>
              <a:cxn ang="0">
                <a:pos x="0" y="0"/>
              </a:cxn>
            </a:cxnLst>
            <a:rect l="0" t="0" r="r" b="b"/>
            <a:pathLst>
              <a:path w="10160" h="17779">
                <a:moveTo>
                  <a:pt x="9944" y="17259"/>
                </a:moveTo>
                <a:lnTo>
                  <a:pt x="5956" y="11849"/>
                </a:lnTo>
                <a:lnTo>
                  <a:pt x="2628" y="6057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12" name="object 25"/>
          <p:cNvSpPr>
            <a:spLocks/>
          </p:cNvSpPr>
          <p:nvPr/>
        </p:nvSpPr>
        <p:spPr bwMode="auto">
          <a:xfrm>
            <a:off x="3354388" y="5559425"/>
            <a:ext cx="4762" cy="19050"/>
          </a:xfrm>
          <a:custGeom>
            <a:avLst/>
            <a:gdLst/>
            <a:ahLst/>
            <a:cxnLst>
              <a:cxn ang="0">
                <a:pos x="3962" y="0"/>
              </a:cxn>
              <a:cxn ang="0">
                <a:pos x="3378" y="6426"/>
              </a:cxn>
              <a:cxn ang="0">
                <a:pos x="2044" y="12776"/>
              </a:cxn>
              <a:cxn ang="0">
                <a:pos x="0" y="18948"/>
              </a:cxn>
            </a:cxnLst>
            <a:rect l="0" t="0" r="r" b="b"/>
            <a:pathLst>
              <a:path w="4445" h="19050">
                <a:moveTo>
                  <a:pt x="3962" y="0"/>
                </a:moveTo>
                <a:lnTo>
                  <a:pt x="3378" y="6426"/>
                </a:lnTo>
                <a:lnTo>
                  <a:pt x="2044" y="12776"/>
                </a:lnTo>
                <a:lnTo>
                  <a:pt x="0" y="18948"/>
                </a:lnTo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13" name="object 26"/>
          <p:cNvSpPr>
            <a:spLocks/>
          </p:cNvSpPr>
          <p:nvPr/>
        </p:nvSpPr>
        <p:spPr bwMode="auto">
          <a:xfrm>
            <a:off x="3436938" y="5441950"/>
            <a:ext cx="49212" cy="714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0178" y="12388"/>
              </a:cxn>
              <a:cxn ang="0">
                <a:pos x="35475" y="29057"/>
              </a:cxn>
              <a:cxn ang="0">
                <a:pos x="45132" y="48898"/>
              </a:cxn>
              <a:cxn ang="0">
                <a:pos x="48386" y="70802"/>
              </a:cxn>
            </a:cxnLst>
            <a:rect l="0" t="0" r="r" b="b"/>
            <a:pathLst>
              <a:path w="48895" h="71120">
                <a:moveTo>
                  <a:pt x="0" y="0"/>
                </a:moveTo>
                <a:lnTo>
                  <a:pt x="20178" y="12388"/>
                </a:lnTo>
                <a:lnTo>
                  <a:pt x="35475" y="29057"/>
                </a:lnTo>
                <a:lnTo>
                  <a:pt x="45132" y="48898"/>
                </a:lnTo>
                <a:lnTo>
                  <a:pt x="48386" y="70802"/>
                </a:lnTo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14" name="object 27"/>
          <p:cNvSpPr>
            <a:spLocks/>
          </p:cNvSpPr>
          <p:nvPr/>
        </p:nvSpPr>
        <p:spPr bwMode="auto">
          <a:xfrm>
            <a:off x="3529013" y="5367338"/>
            <a:ext cx="22225" cy="26987"/>
          </a:xfrm>
          <a:custGeom>
            <a:avLst/>
            <a:gdLst/>
            <a:ahLst/>
            <a:cxnLst>
              <a:cxn ang="0">
                <a:pos x="21551" y="0"/>
              </a:cxn>
              <a:cxn ang="0">
                <a:pos x="17457" y="7458"/>
              </a:cxn>
              <a:cxn ang="0">
                <a:pos x="12466" y="14416"/>
              </a:cxn>
              <a:cxn ang="0">
                <a:pos x="6630" y="20804"/>
              </a:cxn>
              <a:cxn ang="0">
                <a:pos x="0" y="26555"/>
              </a:cxn>
            </a:cxnLst>
            <a:rect l="0" t="0" r="r" b="b"/>
            <a:pathLst>
              <a:path w="21589" h="26670">
                <a:moveTo>
                  <a:pt x="21551" y="0"/>
                </a:moveTo>
                <a:lnTo>
                  <a:pt x="17457" y="7458"/>
                </a:lnTo>
                <a:lnTo>
                  <a:pt x="12466" y="14416"/>
                </a:lnTo>
                <a:lnTo>
                  <a:pt x="6630" y="20804"/>
                </a:lnTo>
                <a:lnTo>
                  <a:pt x="0" y="26555"/>
                </a:lnTo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15" name="object 28"/>
          <p:cNvSpPr>
            <a:spLocks/>
          </p:cNvSpPr>
          <p:nvPr/>
        </p:nvSpPr>
        <p:spPr bwMode="auto">
          <a:xfrm>
            <a:off x="3498850" y="5268913"/>
            <a:ext cx="1588" cy="127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12" y="4140"/>
              </a:cxn>
              <a:cxn ang="0">
                <a:pos x="1193" y="8331"/>
              </a:cxn>
              <a:cxn ang="0">
                <a:pos x="1130" y="12534"/>
              </a:cxn>
            </a:cxnLst>
            <a:rect l="0" t="0" r="r" b="b"/>
            <a:pathLst>
              <a:path w="1270" h="12700">
                <a:moveTo>
                  <a:pt x="0" y="0"/>
                </a:moveTo>
                <a:lnTo>
                  <a:pt x="812" y="4140"/>
                </a:lnTo>
                <a:lnTo>
                  <a:pt x="1193" y="8331"/>
                </a:lnTo>
                <a:lnTo>
                  <a:pt x="1130" y="12534"/>
                </a:lnTo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16" name="object 29"/>
          <p:cNvSpPr>
            <a:spLocks/>
          </p:cNvSpPr>
          <p:nvPr/>
        </p:nvSpPr>
        <p:spPr bwMode="auto">
          <a:xfrm>
            <a:off x="3362325" y="5238750"/>
            <a:ext cx="11113" cy="15875"/>
          </a:xfrm>
          <a:custGeom>
            <a:avLst/>
            <a:gdLst/>
            <a:ahLst/>
            <a:cxnLst>
              <a:cxn ang="0">
                <a:pos x="0" y="15989"/>
              </a:cxn>
              <a:cxn ang="0">
                <a:pos x="2806" y="10198"/>
              </a:cxn>
              <a:cxn ang="0">
                <a:pos x="6527" y="4813"/>
              </a:cxn>
              <a:cxn ang="0">
                <a:pos x="11049" y="0"/>
              </a:cxn>
            </a:cxnLst>
            <a:rect l="0" t="0" r="r" b="b"/>
            <a:pathLst>
              <a:path w="11429" h="16510">
                <a:moveTo>
                  <a:pt x="0" y="15989"/>
                </a:moveTo>
                <a:lnTo>
                  <a:pt x="2806" y="10198"/>
                </a:lnTo>
                <a:lnTo>
                  <a:pt x="6527" y="4813"/>
                </a:lnTo>
                <a:lnTo>
                  <a:pt x="11049" y="0"/>
                </a:lnTo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17" name="object 30"/>
          <p:cNvSpPr>
            <a:spLocks/>
          </p:cNvSpPr>
          <p:nvPr/>
        </p:nvSpPr>
        <p:spPr bwMode="auto">
          <a:xfrm>
            <a:off x="3259138" y="5248275"/>
            <a:ext cx="4762" cy="14288"/>
          </a:xfrm>
          <a:custGeom>
            <a:avLst/>
            <a:gdLst/>
            <a:ahLst/>
            <a:cxnLst>
              <a:cxn ang="0">
                <a:pos x="0" y="13792"/>
              </a:cxn>
              <a:cxn ang="0">
                <a:pos x="1143" y="9004"/>
              </a:cxn>
              <a:cxn ang="0">
                <a:pos x="2946" y="4368"/>
              </a:cxn>
              <a:cxn ang="0">
                <a:pos x="5346" y="0"/>
              </a:cxn>
            </a:cxnLst>
            <a:rect l="0" t="0" r="r" b="b"/>
            <a:pathLst>
              <a:path w="5714" h="13970">
                <a:moveTo>
                  <a:pt x="0" y="13792"/>
                </a:moveTo>
                <a:lnTo>
                  <a:pt x="1143" y="9004"/>
                </a:lnTo>
                <a:lnTo>
                  <a:pt x="2946" y="4368"/>
                </a:lnTo>
                <a:lnTo>
                  <a:pt x="5346" y="0"/>
                </a:lnTo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18" name="object 31"/>
          <p:cNvSpPr>
            <a:spLocks/>
          </p:cNvSpPr>
          <p:nvPr/>
        </p:nvSpPr>
        <p:spPr bwMode="auto">
          <a:xfrm>
            <a:off x="3136900" y="5265738"/>
            <a:ext cx="20638" cy="142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023" y="3733"/>
              </a:cxn>
              <a:cxn ang="0">
                <a:pos x="13512" y="8229"/>
              </a:cxn>
              <a:cxn ang="0">
                <a:pos x="19342" y="13385"/>
              </a:cxn>
            </a:cxnLst>
            <a:rect l="0" t="0" r="r" b="b"/>
            <a:pathLst>
              <a:path w="19685" h="13970">
                <a:moveTo>
                  <a:pt x="0" y="0"/>
                </a:moveTo>
                <a:lnTo>
                  <a:pt x="7023" y="3733"/>
                </a:lnTo>
                <a:lnTo>
                  <a:pt x="13512" y="8229"/>
                </a:lnTo>
                <a:lnTo>
                  <a:pt x="19342" y="13385"/>
                </a:lnTo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19" name="object 32"/>
          <p:cNvSpPr>
            <a:spLocks/>
          </p:cNvSpPr>
          <p:nvPr/>
        </p:nvSpPr>
        <p:spPr bwMode="auto">
          <a:xfrm>
            <a:off x="2987675" y="5357813"/>
            <a:ext cx="3175" cy="14287"/>
          </a:xfrm>
          <a:custGeom>
            <a:avLst/>
            <a:gdLst/>
            <a:ahLst/>
            <a:cxnLst>
              <a:cxn ang="0">
                <a:pos x="3378" y="14071"/>
              </a:cxn>
              <a:cxn ang="0">
                <a:pos x="1841" y="9474"/>
              </a:cxn>
              <a:cxn ang="0">
                <a:pos x="711" y="4762"/>
              </a:cxn>
              <a:cxn ang="0">
                <a:pos x="0" y="0"/>
              </a:cxn>
            </a:cxnLst>
            <a:rect l="0" t="0" r="r" b="b"/>
            <a:pathLst>
              <a:path w="3810" h="14604">
                <a:moveTo>
                  <a:pt x="3378" y="14071"/>
                </a:moveTo>
                <a:lnTo>
                  <a:pt x="1841" y="9474"/>
                </a:lnTo>
                <a:lnTo>
                  <a:pt x="711" y="4762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20" name="object 33"/>
          <p:cNvSpPr>
            <a:spLocks noChangeArrowheads="1"/>
          </p:cNvSpPr>
          <p:nvPr/>
        </p:nvSpPr>
        <p:spPr bwMode="auto">
          <a:xfrm>
            <a:off x="3810000" y="5189538"/>
            <a:ext cx="739775" cy="525462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3521" name="object 34"/>
          <p:cNvSpPr>
            <a:spLocks noChangeArrowheads="1"/>
          </p:cNvSpPr>
          <p:nvPr/>
        </p:nvSpPr>
        <p:spPr bwMode="auto">
          <a:xfrm>
            <a:off x="3857625" y="5216525"/>
            <a:ext cx="642938" cy="4286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3522" name="object 35"/>
          <p:cNvSpPr>
            <a:spLocks/>
          </p:cNvSpPr>
          <p:nvPr/>
        </p:nvSpPr>
        <p:spPr bwMode="auto">
          <a:xfrm>
            <a:off x="3857625" y="5216525"/>
            <a:ext cx="642938" cy="428625"/>
          </a:xfrm>
          <a:custGeom>
            <a:avLst/>
            <a:gdLst/>
            <a:ahLst/>
            <a:cxnLst>
              <a:cxn ang="0">
                <a:pos x="77632" y="73592"/>
              </a:cxn>
              <a:cxn ang="0">
                <a:pos x="160813" y="37652"/>
              </a:cxn>
              <a:cxn ang="0">
                <a:pos x="193328" y="43547"/>
              </a:cxn>
              <a:cxn ang="0">
                <a:pos x="228436" y="27981"/>
              </a:cxn>
              <a:cxn ang="0">
                <a:pos x="285554" y="12098"/>
              </a:cxn>
              <a:cxn ang="0">
                <a:pos x="322532" y="23526"/>
              </a:cxn>
              <a:cxn ang="0">
                <a:pos x="334203" y="32555"/>
              </a:cxn>
              <a:cxn ang="0">
                <a:pos x="371741" y="2941"/>
              </a:cxn>
              <a:cxn ang="0">
                <a:pos x="421338" y="6101"/>
              </a:cxn>
              <a:cxn ang="0">
                <a:pos x="433743" y="13429"/>
              </a:cxn>
              <a:cxn ang="0">
                <a:pos x="443995" y="23119"/>
              </a:cxn>
              <a:cxn ang="0">
                <a:pos x="493203" y="213"/>
              </a:cxn>
              <a:cxn ang="0">
                <a:pos x="545887" y="15512"/>
              </a:cxn>
              <a:cxn ang="0">
                <a:pos x="561767" y="32746"/>
              </a:cxn>
              <a:cxn ang="0">
                <a:pos x="570284" y="53828"/>
              </a:cxn>
              <a:cxn ang="0">
                <a:pos x="618326" y="87623"/>
              </a:cxn>
              <a:cxn ang="0">
                <a:pos x="626011" y="142410"/>
              </a:cxn>
              <a:cxn ang="0">
                <a:pos x="623827" y="148811"/>
              </a:cxn>
              <a:cxn ang="0">
                <a:pos x="640002" y="184504"/>
              </a:cxn>
              <a:cxn ang="0">
                <a:pos x="593074" y="286707"/>
              </a:cxn>
              <a:cxn ang="0">
                <a:pos x="549649" y="328507"/>
              </a:cxn>
              <a:cxn ang="0">
                <a:pos x="503468" y="369710"/>
              </a:cxn>
              <a:cxn ang="0">
                <a:pos x="458078" y="374769"/>
              </a:cxn>
              <a:cxn ang="0">
                <a:pos x="435463" y="368807"/>
              </a:cxn>
              <a:cxn ang="0">
                <a:pos x="406104" y="395735"/>
              </a:cxn>
              <a:cxn ang="0">
                <a:pos x="339421" y="428204"/>
              </a:cxn>
              <a:cxn ang="0">
                <a:pos x="283620" y="418922"/>
              </a:cxn>
              <a:cxn ang="0">
                <a:pos x="256105" y="400370"/>
              </a:cxn>
              <a:cxn ang="0">
                <a:pos x="202297" y="402008"/>
              </a:cxn>
              <a:cxn ang="0">
                <a:pos x="118387" y="382979"/>
              </a:cxn>
              <a:cxn ang="0">
                <a:pos x="86795" y="351059"/>
              </a:cxn>
              <a:cxn ang="0">
                <a:pos x="38606" y="338190"/>
              </a:cxn>
              <a:cxn ang="0">
                <a:pos x="14274" y="286155"/>
              </a:cxn>
              <a:cxn ang="0">
                <a:pos x="22966" y="262237"/>
              </a:cxn>
              <a:cxn ang="0">
                <a:pos x="12301" y="236386"/>
              </a:cxn>
              <a:cxn ang="0">
                <a:pos x="0" y="193436"/>
              </a:cxn>
              <a:cxn ang="0">
                <a:pos x="17528" y="160197"/>
              </a:cxn>
              <a:cxn ang="0">
                <a:pos x="42637" y="145455"/>
              </a:cxn>
              <a:cxn ang="0">
                <a:pos x="58042" y="141077"/>
              </a:cxn>
            </a:cxnLst>
            <a:rect l="0" t="0" r="r" b="b"/>
            <a:pathLst>
              <a:path w="642620" h="428625">
                <a:moveTo>
                  <a:pt x="58042" y="141077"/>
                </a:moveTo>
                <a:lnTo>
                  <a:pt x="77632" y="73592"/>
                </a:lnTo>
                <a:lnTo>
                  <a:pt x="144084" y="38435"/>
                </a:lnTo>
                <a:lnTo>
                  <a:pt x="160813" y="37652"/>
                </a:lnTo>
                <a:lnTo>
                  <a:pt x="177341" y="39375"/>
                </a:lnTo>
                <a:lnTo>
                  <a:pt x="193328" y="43547"/>
                </a:lnTo>
                <a:lnTo>
                  <a:pt x="208435" y="50107"/>
                </a:lnTo>
                <a:lnTo>
                  <a:pt x="228436" y="27981"/>
                </a:lnTo>
                <a:lnTo>
                  <a:pt x="255294" y="14991"/>
                </a:lnTo>
                <a:lnTo>
                  <a:pt x="285554" y="12098"/>
                </a:lnTo>
                <a:lnTo>
                  <a:pt x="315763" y="20262"/>
                </a:lnTo>
                <a:lnTo>
                  <a:pt x="322532" y="23526"/>
                </a:lnTo>
                <a:lnTo>
                  <a:pt x="328742" y="27666"/>
                </a:lnTo>
                <a:lnTo>
                  <a:pt x="334203" y="32555"/>
                </a:lnTo>
                <a:lnTo>
                  <a:pt x="350065" y="14075"/>
                </a:lnTo>
                <a:lnTo>
                  <a:pt x="371741" y="2941"/>
                </a:lnTo>
                <a:lnTo>
                  <a:pt x="396433" y="0"/>
                </a:lnTo>
                <a:lnTo>
                  <a:pt x="421338" y="6101"/>
                </a:lnTo>
                <a:lnTo>
                  <a:pt x="427782" y="9450"/>
                </a:lnTo>
                <a:lnTo>
                  <a:pt x="433743" y="13429"/>
                </a:lnTo>
                <a:lnTo>
                  <a:pt x="439165" y="17999"/>
                </a:lnTo>
                <a:lnTo>
                  <a:pt x="443995" y="23119"/>
                </a:lnTo>
                <a:lnTo>
                  <a:pt x="466525" y="7013"/>
                </a:lnTo>
                <a:lnTo>
                  <a:pt x="493203" y="213"/>
                </a:lnTo>
                <a:lnTo>
                  <a:pt x="520749" y="2965"/>
                </a:lnTo>
                <a:lnTo>
                  <a:pt x="545887" y="15512"/>
                </a:lnTo>
                <a:lnTo>
                  <a:pt x="554676" y="23538"/>
                </a:lnTo>
                <a:lnTo>
                  <a:pt x="561767" y="32746"/>
                </a:lnTo>
                <a:lnTo>
                  <a:pt x="567016" y="42915"/>
                </a:lnTo>
                <a:lnTo>
                  <a:pt x="570284" y="53828"/>
                </a:lnTo>
                <a:lnTo>
                  <a:pt x="598452" y="66676"/>
                </a:lnTo>
                <a:lnTo>
                  <a:pt x="618326" y="87623"/>
                </a:lnTo>
                <a:lnTo>
                  <a:pt x="628111" y="113817"/>
                </a:lnTo>
                <a:lnTo>
                  <a:pt x="626011" y="142410"/>
                </a:lnTo>
                <a:lnTo>
                  <a:pt x="625046" y="145636"/>
                </a:lnTo>
                <a:lnTo>
                  <a:pt x="623827" y="148811"/>
                </a:lnTo>
                <a:lnTo>
                  <a:pt x="622379" y="151885"/>
                </a:lnTo>
                <a:lnTo>
                  <a:pt x="640002" y="184504"/>
                </a:lnTo>
                <a:lnTo>
                  <a:pt x="630128" y="252770"/>
                </a:lnTo>
                <a:lnTo>
                  <a:pt x="593074" y="286707"/>
                </a:lnTo>
                <a:lnTo>
                  <a:pt x="556682" y="298176"/>
                </a:lnTo>
                <a:lnTo>
                  <a:pt x="549649" y="328507"/>
                </a:lnTo>
                <a:lnTo>
                  <a:pt x="530980" y="353183"/>
                </a:lnTo>
                <a:lnTo>
                  <a:pt x="503468" y="369710"/>
                </a:lnTo>
                <a:lnTo>
                  <a:pt x="469903" y="375595"/>
                </a:lnTo>
                <a:lnTo>
                  <a:pt x="458078" y="374769"/>
                </a:lnTo>
                <a:lnTo>
                  <a:pt x="446544" y="372491"/>
                </a:lnTo>
                <a:lnTo>
                  <a:pt x="435463" y="368807"/>
                </a:lnTo>
                <a:lnTo>
                  <a:pt x="424996" y="363759"/>
                </a:lnTo>
                <a:lnTo>
                  <a:pt x="406104" y="395735"/>
                </a:lnTo>
                <a:lnTo>
                  <a:pt x="376234" y="417872"/>
                </a:lnTo>
                <a:lnTo>
                  <a:pt x="339421" y="428204"/>
                </a:lnTo>
                <a:lnTo>
                  <a:pt x="299697" y="424769"/>
                </a:lnTo>
                <a:lnTo>
                  <a:pt x="283620" y="418922"/>
                </a:lnTo>
                <a:lnTo>
                  <a:pt x="268987" y="410720"/>
                </a:lnTo>
                <a:lnTo>
                  <a:pt x="256105" y="400370"/>
                </a:lnTo>
                <a:lnTo>
                  <a:pt x="245278" y="388079"/>
                </a:lnTo>
                <a:lnTo>
                  <a:pt x="202297" y="402008"/>
                </a:lnTo>
                <a:lnTo>
                  <a:pt x="158308" y="399925"/>
                </a:lnTo>
                <a:lnTo>
                  <a:pt x="118387" y="382979"/>
                </a:lnTo>
                <a:lnTo>
                  <a:pt x="87607" y="352316"/>
                </a:lnTo>
                <a:lnTo>
                  <a:pt x="86795" y="351059"/>
                </a:lnTo>
                <a:lnTo>
                  <a:pt x="86388" y="350424"/>
                </a:lnTo>
                <a:lnTo>
                  <a:pt x="38606" y="338190"/>
                </a:lnTo>
                <a:lnTo>
                  <a:pt x="14379" y="298963"/>
                </a:lnTo>
                <a:lnTo>
                  <a:pt x="14274" y="286155"/>
                </a:lnTo>
                <a:lnTo>
                  <a:pt x="17189" y="273770"/>
                </a:lnTo>
                <a:lnTo>
                  <a:pt x="22966" y="262237"/>
                </a:lnTo>
                <a:lnTo>
                  <a:pt x="31448" y="251986"/>
                </a:lnTo>
                <a:lnTo>
                  <a:pt x="12301" y="236386"/>
                </a:lnTo>
                <a:lnTo>
                  <a:pt x="1570" y="216004"/>
                </a:lnTo>
                <a:lnTo>
                  <a:pt x="0" y="193436"/>
                </a:lnTo>
                <a:lnTo>
                  <a:pt x="8334" y="171277"/>
                </a:lnTo>
                <a:lnTo>
                  <a:pt x="17528" y="160197"/>
                </a:lnTo>
                <a:lnTo>
                  <a:pt x="29138" y="151486"/>
                </a:lnTo>
                <a:lnTo>
                  <a:pt x="42637" y="145455"/>
                </a:lnTo>
                <a:lnTo>
                  <a:pt x="57496" y="142410"/>
                </a:lnTo>
                <a:lnTo>
                  <a:pt x="58042" y="14107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23" name="object 36"/>
          <p:cNvSpPr>
            <a:spLocks/>
          </p:cNvSpPr>
          <p:nvPr/>
        </p:nvSpPr>
        <p:spPr bwMode="auto">
          <a:xfrm>
            <a:off x="3889375" y="5467350"/>
            <a:ext cx="38100" cy="7938"/>
          </a:xfrm>
          <a:custGeom>
            <a:avLst/>
            <a:gdLst/>
            <a:ahLst/>
            <a:cxnLst>
              <a:cxn ang="0">
                <a:pos x="37706" y="7912"/>
              </a:cxn>
              <a:cxn ang="0">
                <a:pos x="27865" y="7927"/>
              </a:cxn>
              <a:cxn ang="0">
                <a:pos x="18191" y="6589"/>
              </a:cxn>
              <a:cxn ang="0">
                <a:pos x="8847" y="3934"/>
              </a:cxn>
              <a:cxn ang="0">
                <a:pos x="0" y="0"/>
              </a:cxn>
            </a:cxnLst>
            <a:rect l="0" t="0" r="r" b="b"/>
            <a:pathLst>
              <a:path w="38100" h="8254">
                <a:moveTo>
                  <a:pt x="37706" y="7912"/>
                </a:moveTo>
                <a:lnTo>
                  <a:pt x="27865" y="7927"/>
                </a:lnTo>
                <a:lnTo>
                  <a:pt x="18191" y="6589"/>
                </a:lnTo>
                <a:lnTo>
                  <a:pt x="8847" y="3934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24" name="object 37"/>
          <p:cNvSpPr>
            <a:spLocks/>
          </p:cNvSpPr>
          <p:nvPr/>
        </p:nvSpPr>
        <p:spPr bwMode="auto">
          <a:xfrm>
            <a:off x="3944938" y="5561013"/>
            <a:ext cx="15875" cy="4762"/>
          </a:xfrm>
          <a:custGeom>
            <a:avLst/>
            <a:gdLst/>
            <a:ahLst/>
            <a:cxnLst>
              <a:cxn ang="0">
                <a:pos x="16497" y="0"/>
              </a:cxn>
              <a:cxn ang="0">
                <a:pos x="11214" y="1917"/>
              </a:cxn>
              <a:cxn ang="0">
                <a:pos x="5664" y="3187"/>
              </a:cxn>
              <a:cxn ang="0">
                <a:pos x="0" y="3784"/>
              </a:cxn>
            </a:cxnLst>
            <a:rect l="0" t="0" r="r" b="b"/>
            <a:pathLst>
              <a:path w="16510" h="3810">
                <a:moveTo>
                  <a:pt x="16497" y="0"/>
                </a:moveTo>
                <a:lnTo>
                  <a:pt x="11214" y="1917"/>
                </a:lnTo>
                <a:lnTo>
                  <a:pt x="5664" y="3187"/>
                </a:lnTo>
                <a:lnTo>
                  <a:pt x="0" y="3784"/>
                </a:lnTo>
              </a:path>
            </a:pathLst>
          </a:custGeom>
          <a:noFill/>
          <a:ln w="12699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25" name="object 38"/>
          <p:cNvSpPr>
            <a:spLocks/>
          </p:cNvSpPr>
          <p:nvPr/>
        </p:nvSpPr>
        <p:spPr bwMode="auto">
          <a:xfrm>
            <a:off x="4092575" y="5584825"/>
            <a:ext cx="11113" cy="19050"/>
          </a:xfrm>
          <a:custGeom>
            <a:avLst/>
            <a:gdLst/>
            <a:ahLst/>
            <a:cxnLst>
              <a:cxn ang="0">
                <a:pos x="9944" y="17259"/>
              </a:cxn>
              <a:cxn ang="0">
                <a:pos x="5956" y="11849"/>
              </a:cxn>
              <a:cxn ang="0">
                <a:pos x="2628" y="6057"/>
              </a:cxn>
              <a:cxn ang="0">
                <a:pos x="0" y="0"/>
              </a:cxn>
            </a:cxnLst>
            <a:rect l="0" t="0" r="r" b="b"/>
            <a:pathLst>
              <a:path w="10160" h="17779">
                <a:moveTo>
                  <a:pt x="9944" y="17259"/>
                </a:moveTo>
                <a:lnTo>
                  <a:pt x="5956" y="11849"/>
                </a:lnTo>
                <a:lnTo>
                  <a:pt x="2628" y="6057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26" name="object 39"/>
          <p:cNvSpPr>
            <a:spLocks/>
          </p:cNvSpPr>
          <p:nvPr/>
        </p:nvSpPr>
        <p:spPr bwMode="auto">
          <a:xfrm>
            <a:off x="4283075" y="5559425"/>
            <a:ext cx="4763" cy="19050"/>
          </a:xfrm>
          <a:custGeom>
            <a:avLst/>
            <a:gdLst/>
            <a:ahLst/>
            <a:cxnLst>
              <a:cxn ang="0">
                <a:pos x="3962" y="0"/>
              </a:cxn>
              <a:cxn ang="0">
                <a:pos x="3378" y="6426"/>
              </a:cxn>
              <a:cxn ang="0">
                <a:pos x="2044" y="12776"/>
              </a:cxn>
              <a:cxn ang="0">
                <a:pos x="0" y="18948"/>
              </a:cxn>
            </a:cxnLst>
            <a:rect l="0" t="0" r="r" b="b"/>
            <a:pathLst>
              <a:path w="4445" h="19050">
                <a:moveTo>
                  <a:pt x="3962" y="0"/>
                </a:moveTo>
                <a:lnTo>
                  <a:pt x="3378" y="6426"/>
                </a:lnTo>
                <a:lnTo>
                  <a:pt x="2044" y="12776"/>
                </a:lnTo>
                <a:lnTo>
                  <a:pt x="0" y="18948"/>
                </a:lnTo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27" name="object 40"/>
          <p:cNvSpPr>
            <a:spLocks/>
          </p:cNvSpPr>
          <p:nvPr/>
        </p:nvSpPr>
        <p:spPr bwMode="auto">
          <a:xfrm>
            <a:off x="4365625" y="5441950"/>
            <a:ext cx="49213" cy="714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0178" y="12388"/>
              </a:cxn>
              <a:cxn ang="0">
                <a:pos x="35475" y="29057"/>
              </a:cxn>
              <a:cxn ang="0">
                <a:pos x="45132" y="48898"/>
              </a:cxn>
              <a:cxn ang="0">
                <a:pos x="48387" y="70802"/>
              </a:cxn>
            </a:cxnLst>
            <a:rect l="0" t="0" r="r" b="b"/>
            <a:pathLst>
              <a:path w="48895" h="71120">
                <a:moveTo>
                  <a:pt x="0" y="0"/>
                </a:moveTo>
                <a:lnTo>
                  <a:pt x="20178" y="12388"/>
                </a:lnTo>
                <a:lnTo>
                  <a:pt x="35475" y="29057"/>
                </a:lnTo>
                <a:lnTo>
                  <a:pt x="45132" y="48898"/>
                </a:lnTo>
                <a:lnTo>
                  <a:pt x="48387" y="70802"/>
                </a:lnTo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28" name="object 41"/>
          <p:cNvSpPr>
            <a:spLocks/>
          </p:cNvSpPr>
          <p:nvPr/>
        </p:nvSpPr>
        <p:spPr bwMode="auto">
          <a:xfrm>
            <a:off x="4457700" y="5367338"/>
            <a:ext cx="22225" cy="26987"/>
          </a:xfrm>
          <a:custGeom>
            <a:avLst/>
            <a:gdLst/>
            <a:ahLst/>
            <a:cxnLst>
              <a:cxn ang="0">
                <a:pos x="21551" y="0"/>
              </a:cxn>
              <a:cxn ang="0">
                <a:pos x="17457" y="7458"/>
              </a:cxn>
              <a:cxn ang="0">
                <a:pos x="12466" y="14416"/>
              </a:cxn>
              <a:cxn ang="0">
                <a:pos x="6630" y="20804"/>
              </a:cxn>
              <a:cxn ang="0">
                <a:pos x="0" y="26555"/>
              </a:cxn>
            </a:cxnLst>
            <a:rect l="0" t="0" r="r" b="b"/>
            <a:pathLst>
              <a:path w="21589" h="26670">
                <a:moveTo>
                  <a:pt x="21551" y="0"/>
                </a:moveTo>
                <a:lnTo>
                  <a:pt x="17457" y="7458"/>
                </a:lnTo>
                <a:lnTo>
                  <a:pt x="12466" y="14416"/>
                </a:lnTo>
                <a:lnTo>
                  <a:pt x="6630" y="20804"/>
                </a:lnTo>
                <a:lnTo>
                  <a:pt x="0" y="26555"/>
                </a:lnTo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29" name="object 42"/>
          <p:cNvSpPr>
            <a:spLocks/>
          </p:cNvSpPr>
          <p:nvPr/>
        </p:nvSpPr>
        <p:spPr bwMode="auto">
          <a:xfrm>
            <a:off x="4427538" y="5268913"/>
            <a:ext cx="1587" cy="127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12" y="4140"/>
              </a:cxn>
              <a:cxn ang="0">
                <a:pos x="1193" y="8331"/>
              </a:cxn>
              <a:cxn ang="0">
                <a:pos x="1130" y="12534"/>
              </a:cxn>
            </a:cxnLst>
            <a:rect l="0" t="0" r="r" b="b"/>
            <a:pathLst>
              <a:path w="1270" h="12700">
                <a:moveTo>
                  <a:pt x="0" y="0"/>
                </a:moveTo>
                <a:lnTo>
                  <a:pt x="812" y="4140"/>
                </a:lnTo>
                <a:lnTo>
                  <a:pt x="1193" y="8331"/>
                </a:lnTo>
                <a:lnTo>
                  <a:pt x="1130" y="12534"/>
                </a:lnTo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30" name="object 43"/>
          <p:cNvSpPr>
            <a:spLocks/>
          </p:cNvSpPr>
          <p:nvPr/>
        </p:nvSpPr>
        <p:spPr bwMode="auto">
          <a:xfrm>
            <a:off x="4291013" y="5238750"/>
            <a:ext cx="11112" cy="15875"/>
          </a:xfrm>
          <a:custGeom>
            <a:avLst/>
            <a:gdLst/>
            <a:ahLst/>
            <a:cxnLst>
              <a:cxn ang="0">
                <a:pos x="0" y="15989"/>
              </a:cxn>
              <a:cxn ang="0">
                <a:pos x="2806" y="10198"/>
              </a:cxn>
              <a:cxn ang="0">
                <a:pos x="6527" y="4813"/>
              </a:cxn>
              <a:cxn ang="0">
                <a:pos x="11036" y="0"/>
              </a:cxn>
            </a:cxnLst>
            <a:rect l="0" t="0" r="r" b="b"/>
            <a:pathLst>
              <a:path w="11429" h="16510">
                <a:moveTo>
                  <a:pt x="0" y="15989"/>
                </a:moveTo>
                <a:lnTo>
                  <a:pt x="2806" y="10198"/>
                </a:lnTo>
                <a:lnTo>
                  <a:pt x="6527" y="4813"/>
                </a:lnTo>
                <a:lnTo>
                  <a:pt x="11036" y="0"/>
                </a:lnTo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31" name="object 44"/>
          <p:cNvSpPr>
            <a:spLocks/>
          </p:cNvSpPr>
          <p:nvPr/>
        </p:nvSpPr>
        <p:spPr bwMode="auto">
          <a:xfrm>
            <a:off x="4187825" y="5248275"/>
            <a:ext cx="4763" cy="14288"/>
          </a:xfrm>
          <a:custGeom>
            <a:avLst/>
            <a:gdLst/>
            <a:ahLst/>
            <a:cxnLst>
              <a:cxn ang="0">
                <a:pos x="0" y="13792"/>
              </a:cxn>
              <a:cxn ang="0">
                <a:pos x="1142" y="9004"/>
              </a:cxn>
              <a:cxn ang="0">
                <a:pos x="2946" y="4368"/>
              </a:cxn>
              <a:cxn ang="0">
                <a:pos x="5346" y="0"/>
              </a:cxn>
            </a:cxnLst>
            <a:rect l="0" t="0" r="r" b="b"/>
            <a:pathLst>
              <a:path w="5714" h="13970">
                <a:moveTo>
                  <a:pt x="0" y="13792"/>
                </a:moveTo>
                <a:lnTo>
                  <a:pt x="1142" y="9004"/>
                </a:lnTo>
                <a:lnTo>
                  <a:pt x="2946" y="4368"/>
                </a:lnTo>
                <a:lnTo>
                  <a:pt x="5346" y="0"/>
                </a:lnTo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32" name="object 45"/>
          <p:cNvSpPr>
            <a:spLocks/>
          </p:cNvSpPr>
          <p:nvPr/>
        </p:nvSpPr>
        <p:spPr bwMode="auto">
          <a:xfrm>
            <a:off x="4065588" y="5265738"/>
            <a:ext cx="20637" cy="142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023" y="3733"/>
              </a:cxn>
              <a:cxn ang="0">
                <a:pos x="13512" y="8229"/>
              </a:cxn>
              <a:cxn ang="0">
                <a:pos x="19342" y="13385"/>
              </a:cxn>
            </a:cxnLst>
            <a:rect l="0" t="0" r="r" b="b"/>
            <a:pathLst>
              <a:path w="19685" h="13970">
                <a:moveTo>
                  <a:pt x="0" y="0"/>
                </a:moveTo>
                <a:lnTo>
                  <a:pt x="7023" y="3733"/>
                </a:lnTo>
                <a:lnTo>
                  <a:pt x="13512" y="8229"/>
                </a:lnTo>
                <a:lnTo>
                  <a:pt x="19342" y="13385"/>
                </a:lnTo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33" name="object 46"/>
          <p:cNvSpPr>
            <a:spLocks/>
          </p:cNvSpPr>
          <p:nvPr/>
        </p:nvSpPr>
        <p:spPr bwMode="auto">
          <a:xfrm>
            <a:off x="3916363" y="5357813"/>
            <a:ext cx="3175" cy="14287"/>
          </a:xfrm>
          <a:custGeom>
            <a:avLst/>
            <a:gdLst/>
            <a:ahLst/>
            <a:cxnLst>
              <a:cxn ang="0">
                <a:pos x="3378" y="14071"/>
              </a:cxn>
              <a:cxn ang="0">
                <a:pos x="1841" y="9474"/>
              </a:cxn>
              <a:cxn ang="0">
                <a:pos x="711" y="4762"/>
              </a:cxn>
              <a:cxn ang="0">
                <a:pos x="0" y="0"/>
              </a:cxn>
            </a:cxnLst>
            <a:rect l="0" t="0" r="r" b="b"/>
            <a:pathLst>
              <a:path w="3810" h="14604">
                <a:moveTo>
                  <a:pt x="3378" y="14071"/>
                </a:moveTo>
                <a:lnTo>
                  <a:pt x="1841" y="9474"/>
                </a:lnTo>
                <a:lnTo>
                  <a:pt x="711" y="4762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34" name="object 47"/>
          <p:cNvSpPr>
            <a:spLocks noChangeArrowheads="1"/>
          </p:cNvSpPr>
          <p:nvPr/>
        </p:nvSpPr>
        <p:spPr bwMode="auto">
          <a:xfrm>
            <a:off x="5668963" y="5189538"/>
            <a:ext cx="738187" cy="525462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3535" name="object 48"/>
          <p:cNvSpPr>
            <a:spLocks noChangeArrowheads="1"/>
          </p:cNvSpPr>
          <p:nvPr/>
        </p:nvSpPr>
        <p:spPr bwMode="auto">
          <a:xfrm>
            <a:off x="5715000" y="5216525"/>
            <a:ext cx="642938" cy="4286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3536" name="object 49"/>
          <p:cNvSpPr>
            <a:spLocks/>
          </p:cNvSpPr>
          <p:nvPr/>
        </p:nvSpPr>
        <p:spPr bwMode="auto">
          <a:xfrm>
            <a:off x="5715000" y="5216525"/>
            <a:ext cx="642938" cy="428625"/>
          </a:xfrm>
          <a:custGeom>
            <a:avLst/>
            <a:gdLst/>
            <a:ahLst/>
            <a:cxnLst>
              <a:cxn ang="0">
                <a:pos x="77632" y="73592"/>
              </a:cxn>
              <a:cxn ang="0">
                <a:pos x="160813" y="37652"/>
              </a:cxn>
              <a:cxn ang="0">
                <a:pos x="193328" y="43547"/>
              </a:cxn>
              <a:cxn ang="0">
                <a:pos x="228436" y="27981"/>
              </a:cxn>
              <a:cxn ang="0">
                <a:pos x="285554" y="12098"/>
              </a:cxn>
              <a:cxn ang="0">
                <a:pos x="322532" y="23526"/>
              </a:cxn>
              <a:cxn ang="0">
                <a:pos x="334203" y="32555"/>
              </a:cxn>
              <a:cxn ang="0">
                <a:pos x="371741" y="2941"/>
              </a:cxn>
              <a:cxn ang="0">
                <a:pos x="421338" y="6101"/>
              </a:cxn>
              <a:cxn ang="0">
                <a:pos x="433743" y="13429"/>
              </a:cxn>
              <a:cxn ang="0">
                <a:pos x="443995" y="23119"/>
              </a:cxn>
              <a:cxn ang="0">
                <a:pos x="493203" y="213"/>
              </a:cxn>
              <a:cxn ang="0">
                <a:pos x="545887" y="15512"/>
              </a:cxn>
              <a:cxn ang="0">
                <a:pos x="561767" y="32746"/>
              </a:cxn>
              <a:cxn ang="0">
                <a:pos x="570284" y="53828"/>
              </a:cxn>
              <a:cxn ang="0">
                <a:pos x="618326" y="87623"/>
              </a:cxn>
              <a:cxn ang="0">
                <a:pos x="626011" y="142410"/>
              </a:cxn>
              <a:cxn ang="0">
                <a:pos x="623827" y="148811"/>
              </a:cxn>
              <a:cxn ang="0">
                <a:pos x="640002" y="184504"/>
              </a:cxn>
              <a:cxn ang="0">
                <a:pos x="593074" y="286707"/>
              </a:cxn>
              <a:cxn ang="0">
                <a:pos x="549649" y="328507"/>
              </a:cxn>
              <a:cxn ang="0">
                <a:pos x="503468" y="369710"/>
              </a:cxn>
              <a:cxn ang="0">
                <a:pos x="458078" y="374769"/>
              </a:cxn>
              <a:cxn ang="0">
                <a:pos x="435463" y="368807"/>
              </a:cxn>
              <a:cxn ang="0">
                <a:pos x="406104" y="395735"/>
              </a:cxn>
              <a:cxn ang="0">
                <a:pos x="339421" y="428204"/>
              </a:cxn>
              <a:cxn ang="0">
                <a:pos x="283620" y="418922"/>
              </a:cxn>
              <a:cxn ang="0">
                <a:pos x="256105" y="400370"/>
              </a:cxn>
              <a:cxn ang="0">
                <a:pos x="202297" y="402008"/>
              </a:cxn>
              <a:cxn ang="0">
                <a:pos x="118387" y="382979"/>
              </a:cxn>
              <a:cxn ang="0">
                <a:pos x="86795" y="351059"/>
              </a:cxn>
              <a:cxn ang="0">
                <a:pos x="38606" y="338190"/>
              </a:cxn>
              <a:cxn ang="0">
                <a:pos x="14274" y="286155"/>
              </a:cxn>
              <a:cxn ang="0">
                <a:pos x="22966" y="262237"/>
              </a:cxn>
              <a:cxn ang="0">
                <a:pos x="12301" y="236386"/>
              </a:cxn>
              <a:cxn ang="0">
                <a:pos x="0" y="193436"/>
              </a:cxn>
              <a:cxn ang="0">
                <a:pos x="17528" y="160197"/>
              </a:cxn>
              <a:cxn ang="0">
                <a:pos x="42637" y="145455"/>
              </a:cxn>
              <a:cxn ang="0">
                <a:pos x="58042" y="141077"/>
              </a:cxn>
            </a:cxnLst>
            <a:rect l="0" t="0" r="r" b="b"/>
            <a:pathLst>
              <a:path w="642620" h="428625">
                <a:moveTo>
                  <a:pt x="58042" y="141077"/>
                </a:moveTo>
                <a:lnTo>
                  <a:pt x="77632" y="73592"/>
                </a:lnTo>
                <a:lnTo>
                  <a:pt x="144084" y="38435"/>
                </a:lnTo>
                <a:lnTo>
                  <a:pt x="160813" y="37652"/>
                </a:lnTo>
                <a:lnTo>
                  <a:pt x="177341" y="39375"/>
                </a:lnTo>
                <a:lnTo>
                  <a:pt x="193328" y="43547"/>
                </a:lnTo>
                <a:lnTo>
                  <a:pt x="208435" y="50107"/>
                </a:lnTo>
                <a:lnTo>
                  <a:pt x="228436" y="27981"/>
                </a:lnTo>
                <a:lnTo>
                  <a:pt x="255294" y="14991"/>
                </a:lnTo>
                <a:lnTo>
                  <a:pt x="285554" y="12098"/>
                </a:lnTo>
                <a:lnTo>
                  <a:pt x="315763" y="20262"/>
                </a:lnTo>
                <a:lnTo>
                  <a:pt x="322532" y="23526"/>
                </a:lnTo>
                <a:lnTo>
                  <a:pt x="328742" y="27666"/>
                </a:lnTo>
                <a:lnTo>
                  <a:pt x="334203" y="32555"/>
                </a:lnTo>
                <a:lnTo>
                  <a:pt x="350065" y="14075"/>
                </a:lnTo>
                <a:lnTo>
                  <a:pt x="371741" y="2941"/>
                </a:lnTo>
                <a:lnTo>
                  <a:pt x="396433" y="0"/>
                </a:lnTo>
                <a:lnTo>
                  <a:pt x="421338" y="6101"/>
                </a:lnTo>
                <a:lnTo>
                  <a:pt x="427782" y="9450"/>
                </a:lnTo>
                <a:lnTo>
                  <a:pt x="433743" y="13429"/>
                </a:lnTo>
                <a:lnTo>
                  <a:pt x="439165" y="17999"/>
                </a:lnTo>
                <a:lnTo>
                  <a:pt x="443995" y="23119"/>
                </a:lnTo>
                <a:lnTo>
                  <a:pt x="466525" y="7013"/>
                </a:lnTo>
                <a:lnTo>
                  <a:pt x="493203" y="213"/>
                </a:lnTo>
                <a:lnTo>
                  <a:pt x="520749" y="2965"/>
                </a:lnTo>
                <a:lnTo>
                  <a:pt x="545887" y="15512"/>
                </a:lnTo>
                <a:lnTo>
                  <a:pt x="554676" y="23538"/>
                </a:lnTo>
                <a:lnTo>
                  <a:pt x="561767" y="32746"/>
                </a:lnTo>
                <a:lnTo>
                  <a:pt x="567016" y="42915"/>
                </a:lnTo>
                <a:lnTo>
                  <a:pt x="570284" y="53828"/>
                </a:lnTo>
                <a:lnTo>
                  <a:pt x="598452" y="66676"/>
                </a:lnTo>
                <a:lnTo>
                  <a:pt x="618326" y="87623"/>
                </a:lnTo>
                <a:lnTo>
                  <a:pt x="628111" y="113817"/>
                </a:lnTo>
                <a:lnTo>
                  <a:pt x="626011" y="142410"/>
                </a:lnTo>
                <a:lnTo>
                  <a:pt x="625046" y="145636"/>
                </a:lnTo>
                <a:lnTo>
                  <a:pt x="623827" y="148811"/>
                </a:lnTo>
                <a:lnTo>
                  <a:pt x="622379" y="151885"/>
                </a:lnTo>
                <a:lnTo>
                  <a:pt x="640002" y="184504"/>
                </a:lnTo>
                <a:lnTo>
                  <a:pt x="630128" y="252770"/>
                </a:lnTo>
                <a:lnTo>
                  <a:pt x="593074" y="286707"/>
                </a:lnTo>
                <a:lnTo>
                  <a:pt x="556682" y="298176"/>
                </a:lnTo>
                <a:lnTo>
                  <a:pt x="549649" y="328507"/>
                </a:lnTo>
                <a:lnTo>
                  <a:pt x="530980" y="353183"/>
                </a:lnTo>
                <a:lnTo>
                  <a:pt x="503468" y="369710"/>
                </a:lnTo>
                <a:lnTo>
                  <a:pt x="469903" y="375595"/>
                </a:lnTo>
                <a:lnTo>
                  <a:pt x="458078" y="374769"/>
                </a:lnTo>
                <a:lnTo>
                  <a:pt x="446544" y="372491"/>
                </a:lnTo>
                <a:lnTo>
                  <a:pt x="435463" y="368807"/>
                </a:lnTo>
                <a:lnTo>
                  <a:pt x="424996" y="363759"/>
                </a:lnTo>
                <a:lnTo>
                  <a:pt x="406104" y="395735"/>
                </a:lnTo>
                <a:lnTo>
                  <a:pt x="376234" y="417872"/>
                </a:lnTo>
                <a:lnTo>
                  <a:pt x="339421" y="428204"/>
                </a:lnTo>
                <a:lnTo>
                  <a:pt x="299697" y="424769"/>
                </a:lnTo>
                <a:lnTo>
                  <a:pt x="283620" y="418922"/>
                </a:lnTo>
                <a:lnTo>
                  <a:pt x="268987" y="410720"/>
                </a:lnTo>
                <a:lnTo>
                  <a:pt x="256105" y="400370"/>
                </a:lnTo>
                <a:lnTo>
                  <a:pt x="245278" y="388079"/>
                </a:lnTo>
                <a:lnTo>
                  <a:pt x="202297" y="402008"/>
                </a:lnTo>
                <a:lnTo>
                  <a:pt x="158308" y="399925"/>
                </a:lnTo>
                <a:lnTo>
                  <a:pt x="118387" y="382979"/>
                </a:lnTo>
                <a:lnTo>
                  <a:pt x="87607" y="352316"/>
                </a:lnTo>
                <a:lnTo>
                  <a:pt x="86795" y="351059"/>
                </a:lnTo>
                <a:lnTo>
                  <a:pt x="86388" y="350424"/>
                </a:lnTo>
                <a:lnTo>
                  <a:pt x="38606" y="338190"/>
                </a:lnTo>
                <a:lnTo>
                  <a:pt x="14379" y="298963"/>
                </a:lnTo>
                <a:lnTo>
                  <a:pt x="14274" y="286155"/>
                </a:lnTo>
                <a:lnTo>
                  <a:pt x="17189" y="273770"/>
                </a:lnTo>
                <a:lnTo>
                  <a:pt x="22966" y="262237"/>
                </a:lnTo>
                <a:lnTo>
                  <a:pt x="31448" y="251986"/>
                </a:lnTo>
                <a:lnTo>
                  <a:pt x="12301" y="236386"/>
                </a:lnTo>
                <a:lnTo>
                  <a:pt x="1570" y="216004"/>
                </a:lnTo>
                <a:lnTo>
                  <a:pt x="0" y="193436"/>
                </a:lnTo>
                <a:lnTo>
                  <a:pt x="8334" y="171277"/>
                </a:lnTo>
                <a:lnTo>
                  <a:pt x="17528" y="160197"/>
                </a:lnTo>
                <a:lnTo>
                  <a:pt x="29138" y="151486"/>
                </a:lnTo>
                <a:lnTo>
                  <a:pt x="42637" y="145455"/>
                </a:lnTo>
                <a:lnTo>
                  <a:pt x="57496" y="142410"/>
                </a:lnTo>
                <a:lnTo>
                  <a:pt x="58042" y="14107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37" name="object 50"/>
          <p:cNvSpPr>
            <a:spLocks/>
          </p:cNvSpPr>
          <p:nvPr/>
        </p:nvSpPr>
        <p:spPr bwMode="auto">
          <a:xfrm>
            <a:off x="5746750" y="5467350"/>
            <a:ext cx="38100" cy="7938"/>
          </a:xfrm>
          <a:custGeom>
            <a:avLst/>
            <a:gdLst/>
            <a:ahLst/>
            <a:cxnLst>
              <a:cxn ang="0">
                <a:pos x="37706" y="7912"/>
              </a:cxn>
              <a:cxn ang="0">
                <a:pos x="27865" y="7927"/>
              </a:cxn>
              <a:cxn ang="0">
                <a:pos x="18191" y="6589"/>
              </a:cxn>
              <a:cxn ang="0">
                <a:pos x="8847" y="3934"/>
              </a:cxn>
              <a:cxn ang="0">
                <a:pos x="0" y="0"/>
              </a:cxn>
            </a:cxnLst>
            <a:rect l="0" t="0" r="r" b="b"/>
            <a:pathLst>
              <a:path w="38100" h="8254">
                <a:moveTo>
                  <a:pt x="37706" y="7912"/>
                </a:moveTo>
                <a:lnTo>
                  <a:pt x="27865" y="7927"/>
                </a:lnTo>
                <a:lnTo>
                  <a:pt x="18191" y="6589"/>
                </a:lnTo>
                <a:lnTo>
                  <a:pt x="8847" y="3934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38" name="object 51"/>
          <p:cNvSpPr>
            <a:spLocks/>
          </p:cNvSpPr>
          <p:nvPr/>
        </p:nvSpPr>
        <p:spPr bwMode="auto">
          <a:xfrm>
            <a:off x="5802313" y="5561013"/>
            <a:ext cx="15875" cy="4762"/>
          </a:xfrm>
          <a:custGeom>
            <a:avLst/>
            <a:gdLst/>
            <a:ahLst/>
            <a:cxnLst>
              <a:cxn ang="0">
                <a:pos x="16497" y="0"/>
              </a:cxn>
              <a:cxn ang="0">
                <a:pos x="11214" y="1917"/>
              </a:cxn>
              <a:cxn ang="0">
                <a:pos x="5664" y="3187"/>
              </a:cxn>
              <a:cxn ang="0">
                <a:pos x="0" y="3784"/>
              </a:cxn>
            </a:cxnLst>
            <a:rect l="0" t="0" r="r" b="b"/>
            <a:pathLst>
              <a:path w="16510" h="3810">
                <a:moveTo>
                  <a:pt x="16497" y="0"/>
                </a:moveTo>
                <a:lnTo>
                  <a:pt x="11214" y="1917"/>
                </a:lnTo>
                <a:lnTo>
                  <a:pt x="5664" y="3187"/>
                </a:lnTo>
                <a:lnTo>
                  <a:pt x="0" y="3784"/>
                </a:lnTo>
              </a:path>
            </a:pathLst>
          </a:custGeom>
          <a:noFill/>
          <a:ln w="12699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39" name="object 52"/>
          <p:cNvSpPr>
            <a:spLocks/>
          </p:cNvSpPr>
          <p:nvPr/>
        </p:nvSpPr>
        <p:spPr bwMode="auto">
          <a:xfrm>
            <a:off x="5949950" y="5584825"/>
            <a:ext cx="11113" cy="19050"/>
          </a:xfrm>
          <a:custGeom>
            <a:avLst/>
            <a:gdLst/>
            <a:ahLst/>
            <a:cxnLst>
              <a:cxn ang="0">
                <a:pos x="9944" y="17259"/>
              </a:cxn>
              <a:cxn ang="0">
                <a:pos x="5956" y="11849"/>
              </a:cxn>
              <a:cxn ang="0">
                <a:pos x="2628" y="6057"/>
              </a:cxn>
              <a:cxn ang="0">
                <a:pos x="0" y="0"/>
              </a:cxn>
            </a:cxnLst>
            <a:rect l="0" t="0" r="r" b="b"/>
            <a:pathLst>
              <a:path w="10160" h="17779">
                <a:moveTo>
                  <a:pt x="9944" y="17259"/>
                </a:moveTo>
                <a:lnTo>
                  <a:pt x="5956" y="11849"/>
                </a:lnTo>
                <a:lnTo>
                  <a:pt x="2628" y="6057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40" name="object 53"/>
          <p:cNvSpPr>
            <a:spLocks/>
          </p:cNvSpPr>
          <p:nvPr/>
        </p:nvSpPr>
        <p:spPr bwMode="auto">
          <a:xfrm>
            <a:off x="6140450" y="5559425"/>
            <a:ext cx="4763" cy="19050"/>
          </a:xfrm>
          <a:custGeom>
            <a:avLst/>
            <a:gdLst/>
            <a:ahLst/>
            <a:cxnLst>
              <a:cxn ang="0">
                <a:pos x="3962" y="0"/>
              </a:cxn>
              <a:cxn ang="0">
                <a:pos x="3378" y="6426"/>
              </a:cxn>
              <a:cxn ang="0">
                <a:pos x="2044" y="12776"/>
              </a:cxn>
              <a:cxn ang="0">
                <a:pos x="0" y="18948"/>
              </a:cxn>
            </a:cxnLst>
            <a:rect l="0" t="0" r="r" b="b"/>
            <a:pathLst>
              <a:path w="4445" h="19050">
                <a:moveTo>
                  <a:pt x="3962" y="0"/>
                </a:moveTo>
                <a:lnTo>
                  <a:pt x="3378" y="6426"/>
                </a:lnTo>
                <a:lnTo>
                  <a:pt x="2044" y="12776"/>
                </a:lnTo>
                <a:lnTo>
                  <a:pt x="0" y="18948"/>
                </a:lnTo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41" name="object 54"/>
          <p:cNvSpPr>
            <a:spLocks/>
          </p:cNvSpPr>
          <p:nvPr/>
        </p:nvSpPr>
        <p:spPr bwMode="auto">
          <a:xfrm>
            <a:off x="6223000" y="5441950"/>
            <a:ext cx="49213" cy="714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0178" y="12388"/>
              </a:cxn>
              <a:cxn ang="0">
                <a:pos x="35475" y="29057"/>
              </a:cxn>
              <a:cxn ang="0">
                <a:pos x="45132" y="48898"/>
              </a:cxn>
              <a:cxn ang="0">
                <a:pos x="48387" y="70802"/>
              </a:cxn>
            </a:cxnLst>
            <a:rect l="0" t="0" r="r" b="b"/>
            <a:pathLst>
              <a:path w="48895" h="71120">
                <a:moveTo>
                  <a:pt x="0" y="0"/>
                </a:moveTo>
                <a:lnTo>
                  <a:pt x="20178" y="12388"/>
                </a:lnTo>
                <a:lnTo>
                  <a:pt x="35475" y="29057"/>
                </a:lnTo>
                <a:lnTo>
                  <a:pt x="45132" y="48898"/>
                </a:lnTo>
                <a:lnTo>
                  <a:pt x="48387" y="70802"/>
                </a:lnTo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42" name="object 55"/>
          <p:cNvSpPr>
            <a:spLocks/>
          </p:cNvSpPr>
          <p:nvPr/>
        </p:nvSpPr>
        <p:spPr bwMode="auto">
          <a:xfrm>
            <a:off x="6315075" y="5367338"/>
            <a:ext cx="22225" cy="26987"/>
          </a:xfrm>
          <a:custGeom>
            <a:avLst/>
            <a:gdLst/>
            <a:ahLst/>
            <a:cxnLst>
              <a:cxn ang="0">
                <a:pos x="21551" y="0"/>
              </a:cxn>
              <a:cxn ang="0">
                <a:pos x="17457" y="7458"/>
              </a:cxn>
              <a:cxn ang="0">
                <a:pos x="12466" y="14416"/>
              </a:cxn>
              <a:cxn ang="0">
                <a:pos x="6630" y="20804"/>
              </a:cxn>
              <a:cxn ang="0">
                <a:pos x="0" y="26555"/>
              </a:cxn>
            </a:cxnLst>
            <a:rect l="0" t="0" r="r" b="b"/>
            <a:pathLst>
              <a:path w="21589" h="26670">
                <a:moveTo>
                  <a:pt x="21551" y="0"/>
                </a:moveTo>
                <a:lnTo>
                  <a:pt x="17457" y="7458"/>
                </a:lnTo>
                <a:lnTo>
                  <a:pt x="12466" y="14416"/>
                </a:lnTo>
                <a:lnTo>
                  <a:pt x="6630" y="20804"/>
                </a:lnTo>
                <a:lnTo>
                  <a:pt x="0" y="26555"/>
                </a:lnTo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43" name="object 56"/>
          <p:cNvSpPr>
            <a:spLocks/>
          </p:cNvSpPr>
          <p:nvPr/>
        </p:nvSpPr>
        <p:spPr bwMode="auto">
          <a:xfrm>
            <a:off x="6284913" y="5268913"/>
            <a:ext cx="1587" cy="127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12" y="4140"/>
              </a:cxn>
              <a:cxn ang="0">
                <a:pos x="1193" y="8331"/>
              </a:cxn>
              <a:cxn ang="0">
                <a:pos x="1130" y="12534"/>
              </a:cxn>
            </a:cxnLst>
            <a:rect l="0" t="0" r="r" b="b"/>
            <a:pathLst>
              <a:path w="1270" h="12700">
                <a:moveTo>
                  <a:pt x="0" y="0"/>
                </a:moveTo>
                <a:lnTo>
                  <a:pt x="812" y="4140"/>
                </a:lnTo>
                <a:lnTo>
                  <a:pt x="1193" y="8331"/>
                </a:lnTo>
                <a:lnTo>
                  <a:pt x="1130" y="12534"/>
                </a:lnTo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44" name="object 57"/>
          <p:cNvSpPr>
            <a:spLocks/>
          </p:cNvSpPr>
          <p:nvPr/>
        </p:nvSpPr>
        <p:spPr bwMode="auto">
          <a:xfrm>
            <a:off x="6148388" y="5238750"/>
            <a:ext cx="11112" cy="15875"/>
          </a:xfrm>
          <a:custGeom>
            <a:avLst/>
            <a:gdLst/>
            <a:ahLst/>
            <a:cxnLst>
              <a:cxn ang="0">
                <a:pos x="0" y="15989"/>
              </a:cxn>
              <a:cxn ang="0">
                <a:pos x="2806" y="10198"/>
              </a:cxn>
              <a:cxn ang="0">
                <a:pos x="6527" y="4813"/>
              </a:cxn>
              <a:cxn ang="0">
                <a:pos x="11048" y="0"/>
              </a:cxn>
            </a:cxnLst>
            <a:rect l="0" t="0" r="r" b="b"/>
            <a:pathLst>
              <a:path w="11429" h="16510">
                <a:moveTo>
                  <a:pt x="0" y="15989"/>
                </a:moveTo>
                <a:lnTo>
                  <a:pt x="2806" y="10198"/>
                </a:lnTo>
                <a:lnTo>
                  <a:pt x="6527" y="4813"/>
                </a:lnTo>
                <a:lnTo>
                  <a:pt x="11048" y="0"/>
                </a:lnTo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45" name="object 58"/>
          <p:cNvSpPr>
            <a:spLocks/>
          </p:cNvSpPr>
          <p:nvPr/>
        </p:nvSpPr>
        <p:spPr bwMode="auto">
          <a:xfrm>
            <a:off x="6045200" y="5248275"/>
            <a:ext cx="4763" cy="14288"/>
          </a:xfrm>
          <a:custGeom>
            <a:avLst/>
            <a:gdLst/>
            <a:ahLst/>
            <a:cxnLst>
              <a:cxn ang="0">
                <a:pos x="0" y="13792"/>
              </a:cxn>
              <a:cxn ang="0">
                <a:pos x="1142" y="9004"/>
              </a:cxn>
              <a:cxn ang="0">
                <a:pos x="2946" y="4368"/>
              </a:cxn>
              <a:cxn ang="0">
                <a:pos x="5346" y="0"/>
              </a:cxn>
            </a:cxnLst>
            <a:rect l="0" t="0" r="r" b="b"/>
            <a:pathLst>
              <a:path w="5714" h="13970">
                <a:moveTo>
                  <a:pt x="0" y="13792"/>
                </a:moveTo>
                <a:lnTo>
                  <a:pt x="1142" y="9004"/>
                </a:lnTo>
                <a:lnTo>
                  <a:pt x="2946" y="4368"/>
                </a:lnTo>
                <a:lnTo>
                  <a:pt x="5346" y="0"/>
                </a:lnTo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46" name="object 59"/>
          <p:cNvSpPr>
            <a:spLocks/>
          </p:cNvSpPr>
          <p:nvPr/>
        </p:nvSpPr>
        <p:spPr bwMode="auto">
          <a:xfrm>
            <a:off x="5922963" y="5265738"/>
            <a:ext cx="20637" cy="142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023" y="3733"/>
              </a:cxn>
              <a:cxn ang="0">
                <a:pos x="13512" y="8229"/>
              </a:cxn>
              <a:cxn ang="0">
                <a:pos x="19342" y="13385"/>
              </a:cxn>
            </a:cxnLst>
            <a:rect l="0" t="0" r="r" b="b"/>
            <a:pathLst>
              <a:path w="19685" h="13970">
                <a:moveTo>
                  <a:pt x="0" y="0"/>
                </a:moveTo>
                <a:lnTo>
                  <a:pt x="7023" y="3733"/>
                </a:lnTo>
                <a:lnTo>
                  <a:pt x="13512" y="8229"/>
                </a:lnTo>
                <a:lnTo>
                  <a:pt x="19342" y="13385"/>
                </a:lnTo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47" name="object 60"/>
          <p:cNvSpPr>
            <a:spLocks/>
          </p:cNvSpPr>
          <p:nvPr/>
        </p:nvSpPr>
        <p:spPr bwMode="auto">
          <a:xfrm>
            <a:off x="5773738" y="5357813"/>
            <a:ext cx="3175" cy="14287"/>
          </a:xfrm>
          <a:custGeom>
            <a:avLst/>
            <a:gdLst/>
            <a:ahLst/>
            <a:cxnLst>
              <a:cxn ang="0">
                <a:pos x="3378" y="14071"/>
              </a:cxn>
              <a:cxn ang="0">
                <a:pos x="1841" y="9474"/>
              </a:cxn>
              <a:cxn ang="0">
                <a:pos x="711" y="4762"/>
              </a:cxn>
              <a:cxn ang="0">
                <a:pos x="0" y="0"/>
              </a:cxn>
            </a:cxnLst>
            <a:rect l="0" t="0" r="r" b="b"/>
            <a:pathLst>
              <a:path w="3810" h="14604">
                <a:moveTo>
                  <a:pt x="3378" y="14071"/>
                </a:moveTo>
                <a:lnTo>
                  <a:pt x="1841" y="9474"/>
                </a:lnTo>
                <a:lnTo>
                  <a:pt x="711" y="4762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48" name="object 61"/>
          <p:cNvSpPr>
            <a:spLocks noChangeArrowheads="1"/>
          </p:cNvSpPr>
          <p:nvPr/>
        </p:nvSpPr>
        <p:spPr bwMode="auto">
          <a:xfrm>
            <a:off x="6597650" y="5189538"/>
            <a:ext cx="738188" cy="525462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3549" name="object 62"/>
          <p:cNvSpPr>
            <a:spLocks noChangeArrowheads="1"/>
          </p:cNvSpPr>
          <p:nvPr/>
        </p:nvSpPr>
        <p:spPr bwMode="auto">
          <a:xfrm>
            <a:off x="6643688" y="5216525"/>
            <a:ext cx="642937" cy="4286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3550" name="object 63"/>
          <p:cNvSpPr>
            <a:spLocks/>
          </p:cNvSpPr>
          <p:nvPr/>
        </p:nvSpPr>
        <p:spPr bwMode="auto">
          <a:xfrm>
            <a:off x="6643688" y="5216525"/>
            <a:ext cx="642937" cy="428625"/>
          </a:xfrm>
          <a:custGeom>
            <a:avLst/>
            <a:gdLst/>
            <a:ahLst/>
            <a:cxnLst>
              <a:cxn ang="0">
                <a:pos x="77632" y="73592"/>
              </a:cxn>
              <a:cxn ang="0">
                <a:pos x="160813" y="37652"/>
              </a:cxn>
              <a:cxn ang="0">
                <a:pos x="193328" y="43547"/>
              </a:cxn>
              <a:cxn ang="0">
                <a:pos x="228436" y="27981"/>
              </a:cxn>
              <a:cxn ang="0">
                <a:pos x="285554" y="12098"/>
              </a:cxn>
              <a:cxn ang="0">
                <a:pos x="322532" y="23526"/>
              </a:cxn>
              <a:cxn ang="0">
                <a:pos x="334203" y="32555"/>
              </a:cxn>
              <a:cxn ang="0">
                <a:pos x="371741" y="2941"/>
              </a:cxn>
              <a:cxn ang="0">
                <a:pos x="421338" y="6101"/>
              </a:cxn>
              <a:cxn ang="0">
                <a:pos x="433743" y="13429"/>
              </a:cxn>
              <a:cxn ang="0">
                <a:pos x="443995" y="23119"/>
              </a:cxn>
              <a:cxn ang="0">
                <a:pos x="493203" y="213"/>
              </a:cxn>
              <a:cxn ang="0">
                <a:pos x="545887" y="15512"/>
              </a:cxn>
              <a:cxn ang="0">
                <a:pos x="561767" y="32746"/>
              </a:cxn>
              <a:cxn ang="0">
                <a:pos x="570284" y="53828"/>
              </a:cxn>
              <a:cxn ang="0">
                <a:pos x="618326" y="87623"/>
              </a:cxn>
              <a:cxn ang="0">
                <a:pos x="626011" y="142410"/>
              </a:cxn>
              <a:cxn ang="0">
                <a:pos x="623827" y="148811"/>
              </a:cxn>
              <a:cxn ang="0">
                <a:pos x="640002" y="184504"/>
              </a:cxn>
              <a:cxn ang="0">
                <a:pos x="593074" y="286707"/>
              </a:cxn>
              <a:cxn ang="0">
                <a:pos x="549649" y="328507"/>
              </a:cxn>
              <a:cxn ang="0">
                <a:pos x="503468" y="369710"/>
              </a:cxn>
              <a:cxn ang="0">
                <a:pos x="458078" y="374769"/>
              </a:cxn>
              <a:cxn ang="0">
                <a:pos x="435463" y="368807"/>
              </a:cxn>
              <a:cxn ang="0">
                <a:pos x="406104" y="395735"/>
              </a:cxn>
              <a:cxn ang="0">
                <a:pos x="339421" y="428204"/>
              </a:cxn>
              <a:cxn ang="0">
                <a:pos x="283620" y="418922"/>
              </a:cxn>
              <a:cxn ang="0">
                <a:pos x="256105" y="400370"/>
              </a:cxn>
              <a:cxn ang="0">
                <a:pos x="202297" y="402008"/>
              </a:cxn>
              <a:cxn ang="0">
                <a:pos x="118387" y="382979"/>
              </a:cxn>
              <a:cxn ang="0">
                <a:pos x="86795" y="351059"/>
              </a:cxn>
              <a:cxn ang="0">
                <a:pos x="38606" y="338190"/>
              </a:cxn>
              <a:cxn ang="0">
                <a:pos x="14274" y="286155"/>
              </a:cxn>
              <a:cxn ang="0">
                <a:pos x="22966" y="262237"/>
              </a:cxn>
              <a:cxn ang="0">
                <a:pos x="12301" y="236386"/>
              </a:cxn>
              <a:cxn ang="0">
                <a:pos x="0" y="193436"/>
              </a:cxn>
              <a:cxn ang="0">
                <a:pos x="17528" y="160197"/>
              </a:cxn>
              <a:cxn ang="0">
                <a:pos x="42637" y="145455"/>
              </a:cxn>
              <a:cxn ang="0">
                <a:pos x="58042" y="141077"/>
              </a:cxn>
            </a:cxnLst>
            <a:rect l="0" t="0" r="r" b="b"/>
            <a:pathLst>
              <a:path w="642620" h="428625">
                <a:moveTo>
                  <a:pt x="58042" y="141077"/>
                </a:moveTo>
                <a:lnTo>
                  <a:pt x="77632" y="73592"/>
                </a:lnTo>
                <a:lnTo>
                  <a:pt x="144084" y="38435"/>
                </a:lnTo>
                <a:lnTo>
                  <a:pt x="160813" y="37652"/>
                </a:lnTo>
                <a:lnTo>
                  <a:pt x="177341" y="39375"/>
                </a:lnTo>
                <a:lnTo>
                  <a:pt x="193328" y="43547"/>
                </a:lnTo>
                <a:lnTo>
                  <a:pt x="208435" y="50107"/>
                </a:lnTo>
                <a:lnTo>
                  <a:pt x="228436" y="27981"/>
                </a:lnTo>
                <a:lnTo>
                  <a:pt x="255294" y="14991"/>
                </a:lnTo>
                <a:lnTo>
                  <a:pt x="285554" y="12098"/>
                </a:lnTo>
                <a:lnTo>
                  <a:pt x="315763" y="20262"/>
                </a:lnTo>
                <a:lnTo>
                  <a:pt x="322532" y="23526"/>
                </a:lnTo>
                <a:lnTo>
                  <a:pt x="328742" y="27666"/>
                </a:lnTo>
                <a:lnTo>
                  <a:pt x="334203" y="32555"/>
                </a:lnTo>
                <a:lnTo>
                  <a:pt x="350065" y="14075"/>
                </a:lnTo>
                <a:lnTo>
                  <a:pt x="371741" y="2941"/>
                </a:lnTo>
                <a:lnTo>
                  <a:pt x="396433" y="0"/>
                </a:lnTo>
                <a:lnTo>
                  <a:pt x="421338" y="6101"/>
                </a:lnTo>
                <a:lnTo>
                  <a:pt x="427782" y="9450"/>
                </a:lnTo>
                <a:lnTo>
                  <a:pt x="433743" y="13429"/>
                </a:lnTo>
                <a:lnTo>
                  <a:pt x="439165" y="17999"/>
                </a:lnTo>
                <a:lnTo>
                  <a:pt x="443995" y="23119"/>
                </a:lnTo>
                <a:lnTo>
                  <a:pt x="466525" y="7013"/>
                </a:lnTo>
                <a:lnTo>
                  <a:pt x="493203" y="213"/>
                </a:lnTo>
                <a:lnTo>
                  <a:pt x="520749" y="2965"/>
                </a:lnTo>
                <a:lnTo>
                  <a:pt x="545887" y="15512"/>
                </a:lnTo>
                <a:lnTo>
                  <a:pt x="554676" y="23538"/>
                </a:lnTo>
                <a:lnTo>
                  <a:pt x="561767" y="32746"/>
                </a:lnTo>
                <a:lnTo>
                  <a:pt x="567016" y="42915"/>
                </a:lnTo>
                <a:lnTo>
                  <a:pt x="570284" y="53828"/>
                </a:lnTo>
                <a:lnTo>
                  <a:pt x="598452" y="66676"/>
                </a:lnTo>
                <a:lnTo>
                  <a:pt x="618326" y="87623"/>
                </a:lnTo>
                <a:lnTo>
                  <a:pt x="628111" y="113817"/>
                </a:lnTo>
                <a:lnTo>
                  <a:pt x="626011" y="142410"/>
                </a:lnTo>
                <a:lnTo>
                  <a:pt x="625046" y="145636"/>
                </a:lnTo>
                <a:lnTo>
                  <a:pt x="623827" y="148811"/>
                </a:lnTo>
                <a:lnTo>
                  <a:pt x="622379" y="151885"/>
                </a:lnTo>
                <a:lnTo>
                  <a:pt x="640002" y="184504"/>
                </a:lnTo>
                <a:lnTo>
                  <a:pt x="630128" y="252770"/>
                </a:lnTo>
                <a:lnTo>
                  <a:pt x="593074" y="286707"/>
                </a:lnTo>
                <a:lnTo>
                  <a:pt x="556682" y="298176"/>
                </a:lnTo>
                <a:lnTo>
                  <a:pt x="549649" y="328507"/>
                </a:lnTo>
                <a:lnTo>
                  <a:pt x="530980" y="353183"/>
                </a:lnTo>
                <a:lnTo>
                  <a:pt x="503468" y="369710"/>
                </a:lnTo>
                <a:lnTo>
                  <a:pt x="469903" y="375595"/>
                </a:lnTo>
                <a:lnTo>
                  <a:pt x="458078" y="374769"/>
                </a:lnTo>
                <a:lnTo>
                  <a:pt x="446544" y="372491"/>
                </a:lnTo>
                <a:lnTo>
                  <a:pt x="435463" y="368807"/>
                </a:lnTo>
                <a:lnTo>
                  <a:pt x="424996" y="363759"/>
                </a:lnTo>
                <a:lnTo>
                  <a:pt x="406104" y="395735"/>
                </a:lnTo>
                <a:lnTo>
                  <a:pt x="376234" y="417872"/>
                </a:lnTo>
                <a:lnTo>
                  <a:pt x="339421" y="428204"/>
                </a:lnTo>
                <a:lnTo>
                  <a:pt x="299697" y="424769"/>
                </a:lnTo>
                <a:lnTo>
                  <a:pt x="283620" y="418922"/>
                </a:lnTo>
                <a:lnTo>
                  <a:pt x="268987" y="410720"/>
                </a:lnTo>
                <a:lnTo>
                  <a:pt x="256105" y="400370"/>
                </a:lnTo>
                <a:lnTo>
                  <a:pt x="245278" y="388079"/>
                </a:lnTo>
                <a:lnTo>
                  <a:pt x="202297" y="402008"/>
                </a:lnTo>
                <a:lnTo>
                  <a:pt x="158308" y="399925"/>
                </a:lnTo>
                <a:lnTo>
                  <a:pt x="118387" y="382979"/>
                </a:lnTo>
                <a:lnTo>
                  <a:pt x="87607" y="352316"/>
                </a:lnTo>
                <a:lnTo>
                  <a:pt x="86795" y="351059"/>
                </a:lnTo>
                <a:lnTo>
                  <a:pt x="86388" y="350424"/>
                </a:lnTo>
                <a:lnTo>
                  <a:pt x="38606" y="338190"/>
                </a:lnTo>
                <a:lnTo>
                  <a:pt x="14379" y="298963"/>
                </a:lnTo>
                <a:lnTo>
                  <a:pt x="14274" y="286155"/>
                </a:lnTo>
                <a:lnTo>
                  <a:pt x="17189" y="273770"/>
                </a:lnTo>
                <a:lnTo>
                  <a:pt x="22966" y="262237"/>
                </a:lnTo>
                <a:lnTo>
                  <a:pt x="31448" y="251986"/>
                </a:lnTo>
                <a:lnTo>
                  <a:pt x="12301" y="236386"/>
                </a:lnTo>
                <a:lnTo>
                  <a:pt x="1570" y="216004"/>
                </a:lnTo>
                <a:lnTo>
                  <a:pt x="0" y="193436"/>
                </a:lnTo>
                <a:lnTo>
                  <a:pt x="8334" y="171277"/>
                </a:lnTo>
                <a:lnTo>
                  <a:pt x="17528" y="160197"/>
                </a:lnTo>
                <a:lnTo>
                  <a:pt x="29138" y="151486"/>
                </a:lnTo>
                <a:lnTo>
                  <a:pt x="42637" y="145455"/>
                </a:lnTo>
                <a:lnTo>
                  <a:pt x="57496" y="142410"/>
                </a:lnTo>
                <a:lnTo>
                  <a:pt x="58042" y="14107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51" name="object 64"/>
          <p:cNvSpPr>
            <a:spLocks/>
          </p:cNvSpPr>
          <p:nvPr/>
        </p:nvSpPr>
        <p:spPr bwMode="auto">
          <a:xfrm>
            <a:off x="6675438" y="5467350"/>
            <a:ext cx="38100" cy="7938"/>
          </a:xfrm>
          <a:custGeom>
            <a:avLst/>
            <a:gdLst/>
            <a:ahLst/>
            <a:cxnLst>
              <a:cxn ang="0">
                <a:pos x="37706" y="7912"/>
              </a:cxn>
              <a:cxn ang="0">
                <a:pos x="27865" y="7927"/>
              </a:cxn>
              <a:cxn ang="0">
                <a:pos x="18191" y="6589"/>
              </a:cxn>
              <a:cxn ang="0">
                <a:pos x="8847" y="3934"/>
              </a:cxn>
              <a:cxn ang="0">
                <a:pos x="0" y="0"/>
              </a:cxn>
            </a:cxnLst>
            <a:rect l="0" t="0" r="r" b="b"/>
            <a:pathLst>
              <a:path w="38100" h="8254">
                <a:moveTo>
                  <a:pt x="37706" y="7912"/>
                </a:moveTo>
                <a:lnTo>
                  <a:pt x="27865" y="7927"/>
                </a:lnTo>
                <a:lnTo>
                  <a:pt x="18191" y="6589"/>
                </a:lnTo>
                <a:lnTo>
                  <a:pt x="8847" y="3934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52" name="object 65"/>
          <p:cNvSpPr>
            <a:spLocks/>
          </p:cNvSpPr>
          <p:nvPr/>
        </p:nvSpPr>
        <p:spPr bwMode="auto">
          <a:xfrm>
            <a:off x="6731000" y="5561013"/>
            <a:ext cx="15875" cy="4762"/>
          </a:xfrm>
          <a:custGeom>
            <a:avLst/>
            <a:gdLst/>
            <a:ahLst/>
            <a:cxnLst>
              <a:cxn ang="0">
                <a:pos x="16497" y="0"/>
              </a:cxn>
              <a:cxn ang="0">
                <a:pos x="11214" y="1917"/>
              </a:cxn>
              <a:cxn ang="0">
                <a:pos x="5664" y="3187"/>
              </a:cxn>
              <a:cxn ang="0">
                <a:pos x="0" y="3784"/>
              </a:cxn>
            </a:cxnLst>
            <a:rect l="0" t="0" r="r" b="b"/>
            <a:pathLst>
              <a:path w="16509" h="3810">
                <a:moveTo>
                  <a:pt x="16497" y="0"/>
                </a:moveTo>
                <a:lnTo>
                  <a:pt x="11214" y="1917"/>
                </a:lnTo>
                <a:lnTo>
                  <a:pt x="5664" y="3187"/>
                </a:lnTo>
                <a:lnTo>
                  <a:pt x="0" y="3784"/>
                </a:lnTo>
              </a:path>
            </a:pathLst>
          </a:custGeom>
          <a:noFill/>
          <a:ln w="12699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53" name="object 66"/>
          <p:cNvSpPr>
            <a:spLocks/>
          </p:cNvSpPr>
          <p:nvPr/>
        </p:nvSpPr>
        <p:spPr bwMode="auto">
          <a:xfrm>
            <a:off x="6878638" y="5584825"/>
            <a:ext cx="11112" cy="19050"/>
          </a:xfrm>
          <a:custGeom>
            <a:avLst/>
            <a:gdLst/>
            <a:ahLst/>
            <a:cxnLst>
              <a:cxn ang="0">
                <a:pos x="9944" y="17259"/>
              </a:cxn>
              <a:cxn ang="0">
                <a:pos x="5956" y="11849"/>
              </a:cxn>
              <a:cxn ang="0">
                <a:pos x="2628" y="6057"/>
              </a:cxn>
              <a:cxn ang="0">
                <a:pos x="0" y="0"/>
              </a:cxn>
            </a:cxnLst>
            <a:rect l="0" t="0" r="r" b="b"/>
            <a:pathLst>
              <a:path w="10159" h="17779">
                <a:moveTo>
                  <a:pt x="9944" y="17259"/>
                </a:moveTo>
                <a:lnTo>
                  <a:pt x="5956" y="11849"/>
                </a:lnTo>
                <a:lnTo>
                  <a:pt x="2628" y="6057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54" name="object 67"/>
          <p:cNvSpPr>
            <a:spLocks/>
          </p:cNvSpPr>
          <p:nvPr/>
        </p:nvSpPr>
        <p:spPr bwMode="auto">
          <a:xfrm>
            <a:off x="7069138" y="5559425"/>
            <a:ext cx="4762" cy="19050"/>
          </a:xfrm>
          <a:custGeom>
            <a:avLst/>
            <a:gdLst/>
            <a:ahLst/>
            <a:cxnLst>
              <a:cxn ang="0">
                <a:pos x="3962" y="0"/>
              </a:cxn>
              <a:cxn ang="0">
                <a:pos x="3378" y="6426"/>
              </a:cxn>
              <a:cxn ang="0">
                <a:pos x="2044" y="12776"/>
              </a:cxn>
              <a:cxn ang="0">
                <a:pos x="0" y="18948"/>
              </a:cxn>
            </a:cxnLst>
            <a:rect l="0" t="0" r="r" b="b"/>
            <a:pathLst>
              <a:path w="4445" h="19050">
                <a:moveTo>
                  <a:pt x="3962" y="0"/>
                </a:moveTo>
                <a:lnTo>
                  <a:pt x="3378" y="6426"/>
                </a:lnTo>
                <a:lnTo>
                  <a:pt x="2044" y="12776"/>
                </a:lnTo>
                <a:lnTo>
                  <a:pt x="0" y="18948"/>
                </a:lnTo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55" name="object 68"/>
          <p:cNvSpPr>
            <a:spLocks/>
          </p:cNvSpPr>
          <p:nvPr/>
        </p:nvSpPr>
        <p:spPr bwMode="auto">
          <a:xfrm>
            <a:off x="7151688" y="5441950"/>
            <a:ext cx="49212" cy="714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0178" y="12388"/>
              </a:cxn>
              <a:cxn ang="0">
                <a:pos x="35475" y="29057"/>
              </a:cxn>
              <a:cxn ang="0">
                <a:pos x="45132" y="48898"/>
              </a:cxn>
              <a:cxn ang="0">
                <a:pos x="48387" y="70802"/>
              </a:cxn>
            </a:cxnLst>
            <a:rect l="0" t="0" r="r" b="b"/>
            <a:pathLst>
              <a:path w="48895" h="71120">
                <a:moveTo>
                  <a:pt x="0" y="0"/>
                </a:moveTo>
                <a:lnTo>
                  <a:pt x="20178" y="12388"/>
                </a:lnTo>
                <a:lnTo>
                  <a:pt x="35475" y="29057"/>
                </a:lnTo>
                <a:lnTo>
                  <a:pt x="45132" y="48898"/>
                </a:lnTo>
                <a:lnTo>
                  <a:pt x="48387" y="70802"/>
                </a:lnTo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56" name="object 69"/>
          <p:cNvSpPr>
            <a:spLocks/>
          </p:cNvSpPr>
          <p:nvPr/>
        </p:nvSpPr>
        <p:spPr bwMode="auto">
          <a:xfrm>
            <a:off x="7243763" y="5367338"/>
            <a:ext cx="22225" cy="26987"/>
          </a:xfrm>
          <a:custGeom>
            <a:avLst/>
            <a:gdLst/>
            <a:ahLst/>
            <a:cxnLst>
              <a:cxn ang="0">
                <a:pos x="21551" y="0"/>
              </a:cxn>
              <a:cxn ang="0">
                <a:pos x="17457" y="7458"/>
              </a:cxn>
              <a:cxn ang="0">
                <a:pos x="12466" y="14416"/>
              </a:cxn>
              <a:cxn ang="0">
                <a:pos x="6630" y="20804"/>
              </a:cxn>
              <a:cxn ang="0">
                <a:pos x="0" y="26555"/>
              </a:cxn>
            </a:cxnLst>
            <a:rect l="0" t="0" r="r" b="b"/>
            <a:pathLst>
              <a:path w="21590" h="26670">
                <a:moveTo>
                  <a:pt x="21551" y="0"/>
                </a:moveTo>
                <a:lnTo>
                  <a:pt x="17457" y="7458"/>
                </a:lnTo>
                <a:lnTo>
                  <a:pt x="12466" y="14416"/>
                </a:lnTo>
                <a:lnTo>
                  <a:pt x="6630" y="20804"/>
                </a:lnTo>
                <a:lnTo>
                  <a:pt x="0" y="26555"/>
                </a:lnTo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57" name="object 70"/>
          <p:cNvSpPr>
            <a:spLocks/>
          </p:cNvSpPr>
          <p:nvPr/>
        </p:nvSpPr>
        <p:spPr bwMode="auto">
          <a:xfrm>
            <a:off x="7213600" y="5268913"/>
            <a:ext cx="1588" cy="127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12" y="4140"/>
              </a:cxn>
              <a:cxn ang="0">
                <a:pos x="1193" y="8331"/>
              </a:cxn>
              <a:cxn ang="0">
                <a:pos x="1130" y="12534"/>
              </a:cxn>
            </a:cxnLst>
            <a:rect l="0" t="0" r="r" b="b"/>
            <a:pathLst>
              <a:path w="1270" h="12700">
                <a:moveTo>
                  <a:pt x="0" y="0"/>
                </a:moveTo>
                <a:lnTo>
                  <a:pt x="812" y="4140"/>
                </a:lnTo>
                <a:lnTo>
                  <a:pt x="1193" y="8331"/>
                </a:lnTo>
                <a:lnTo>
                  <a:pt x="1130" y="12534"/>
                </a:lnTo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58" name="object 71"/>
          <p:cNvSpPr>
            <a:spLocks/>
          </p:cNvSpPr>
          <p:nvPr/>
        </p:nvSpPr>
        <p:spPr bwMode="auto">
          <a:xfrm>
            <a:off x="7077075" y="5238750"/>
            <a:ext cx="11113" cy="15875"/>
          </a:xfrm>
          <a:custGeom>
            <a:avLst/>
            <a:gdLst/>
            <a:ahLst/>
            <a:cxnLst>
              <a:cxn ang="0">
                <a:pos x="0" y="15989"/>
              </a:cxn>
              <a:cxn ang="0">
                <a:pos x="2806" y="10198"/>
              </a:cxn>
              <a:cxn ang="0">
                <a:pos x="6527" y="4813"/>
              </a:cxn>
              <a:cxn ang="0">
                <a:pos x="11036" y="0"/>
              </a:cxn>
            </a:cxnLst>
            <a:rect l="0" t="0" r="r" b="b"/>
            <a:pathLst>
              <a:path w="11429" h="16510">
                <a:moveTo>
                  <a:pt x="0" y="15989"/>
                </a:moveTo>
                <a:lnTo>
                  <a:pt x="2806" y="10198"/>
                </a:lnTo>
                <a:lnTo>
                  <a:pt x="6527" y="4813"/>
                </a:lnTo>
                <a:lnTo>
                  <a:pt x="11036" y="0"/>
                </a:lnTo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59" name="object 72"/>
          <p:cNvSpPr>
            <a:spLocks/>
          </p:cNvSpPr>
          <p:nvPr/>
        </p:nvSpPr>
        <p:spPr bwMode="auto">
          <a:xfrm>
            <a:off x="6973888" y="5248275"/>
            <a:ext cx="4762" cy="14288"/>
          </a:xfrm>
          <a:custGeom>
            <a:avLst/>
            <a:gdLst/>
            <a:ahLst/>
            <a:cxnLst>
              <a:cxn ang="0">
                <a:pos x="0" y="13792"/>
              </a:cxn>
              <a:cxn ang="0">
                <a:pos x="1142" y="9004"/>
              </a:cxn>
              <a:cxn ang="0">
                <a:pos x="2946" y="4368"/>
              </a:cxn>
              <a:cxn ang="0">
                <a:pos x="5346" y="0"/>
              </a:cxn>
            </a:cxnLst>
            <a:rect l="0" t="0" r="r" b="b"/>
            <a:pathLst>
              <a:path w="5715" h="13970">
                <a:moveTo>
                  <a:pt x="0" y="13792"/>
                </a:moveTo>
                <a:lnTo>
                  <a:pt x="1142" y="9004"/>
                </a:lnTo>
                <a:lnTo>
                  <a:pt x="2946" y="4368"/>
                </a:lnTo>
                <a:lnTo>
                  <a:pt x="5346" y="0"/>
                </a:lnTo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60" name="object 73"/>
          <p:cNvSpPr>
            <a:spLocks/>
          </p:cNvSpPr>
          <p:nvPr/>
        </p:nvSpPr>
        <p:spPr bwMode="auto">
          <a:xfrm>
            <a:off x="6851650" y="5265738"/>
            <a:ext cx="20638" cy="142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023" y="3733"/>
              </a:cxn>
              <a:cxn ang="0">
                <a:pos x="13512" y="8229"/>
              </a:cxn>
              <a:cxn ang="0">
                <a:pos x="19342" y="13385"/>
              </a:cxn>
            </a:cxnLst>
            <a:rect l="0" t="0" r="r" b="b"/>
            <a:pathLst>
              <a:path w="19684" h="13970">
                <a:moveTo>
                  <a:pt x="0" y="0"/>
                </a:moveTo>
                <a:lnTo>
                  <a:pt x="7023" y="3733"/>
                </a:lnTo>
                <a:lnTo>
                  <a:pt x="13512" y="8229"/>
                </a:lnTo>
                <a:lnTo>
                  <a:pt x="19342" y="13385"/>
                </a:lnTo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61" name="object 74"/>
          <p:cNvSpPr>
            <a:spLocks/>
          </p:cNvSpPr>
          <p:nvPr/>
        </p:nvSpPr>
        <p:spPr bwMode="auto">
          <a:xfrm>
            <a:off x="6702425" y="5357813"/>
            <a:ext cx="3175" cy="14287"/>
          </a:xfrm>
          <a:custGeom>
            <a:avLst/>
            <a:gdLst/>
            <a:ahLst/>
            <a:cxnLst>
              <a:cxn ang="0">
                <a:pos x="3378" y="14071"/>
              </a:cxn>
              <a:cxn ang="0">
                <a:pos x="1841" y="9474"/>
              </a:cxn>
              <a:cxn ang="0">
                <a:pos x="711" y="4762"/>
              </a:cxn>
              <a:cxn ang="0">
                <a:pos x="0" y="0"/>
              </a:cxn>
            </a:cxnLst>
            <a:rect l="0" t="0" r="r" b="b"/>
            <a:pathLst>
              <a:path w="3809" h="14604">
                <a:moveTo>
                  <a:pt x="3378" y="14071"/>
                </a:moveTo>
                <a:lnTo>
                  <a:pt x="1841" y="9474"/>
                </a:lnTo>
                <a:lnTo>
                  <a:pt x="711" y="4762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62" name="object 75"/>
          <p:cNvSpPr>
            <a:spLocks noChangeArrowheads="1"/>
          </p:cNvSpPr>
          <p:nvPr/>
        </p:nvSpPr>
        <p:spPr bwMode="auto">
          <a:xfrm>
            <a:off x="4740275" y="5189538"/>
            <a:ext cx="738188" cy="525462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3563" name="object 76"/>
          <p:cNvSpPr>
            <a:spLocks noChangeArrowheads="1"/>
          </p:cNvSpPr>
          <p:nvPr/>
        </p:nvSpPr>
        <p:spPr bwMode="auto">
          <a:xfrm>
            <a:off x="4786313" y="5216525"/>
            <a:ext cx="642937" cy="4286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3564" name="object 77"/>
          <p:cNvSpPr>
            <a:spLocks/>
          </p:cNvSpPr>
          <p:nvPr/>
        </p:nvSpPr>
        <p:spPr bwMode="auto">
          <a:xfrm>
            <a:off x="4786313" y="5216525"/>
            <a:ext cx="642937" cy="428625"/>
          </a:xfrm>
          <a:custGeom>
            <a:avLst/>
            <a:gdLst/>
            <a:ahLst/>
            <a:cxnLst>
              <a:cxn ang="0">
                <a:pos x="77632" y="73592"/>
              </a:cxn>
              <a:cxn ang="0">
                <a:pos x="160813" y="37652"/>
              </a:cxn>
              <a:cxn ang="0">
                <a:pos x="193328" y="43547"/>
              </a:cxn>
              <a:cxn ang="0">
                <a:pos x="228436" y="27981"/>
              </a:cxn>
              <a:cxn ang="0">
                <a:pos x="285554" y="12098"/>
              </a:cxn>
              <a:cxn ang="0">
                <a:pos x="322532" y="23526"/>
              </a:cxn>
              <a:cxn ang="0">
                <a:pos x="334203" y="32555"/>
              </a:cxn>
              <a:cxn ang="0">
                <a:pos x="371741" y="2941"/>
              </a:cxn>
              <a:cxn ang="0">
                <a:pos x="421338" y="6101"/>
              </a:cxn>
              <a:cxn ang="0">
                <a:pos x="433743" y="13429"/>
              </a:cxn>
              <a:cxn ang="0">
                <a:pos x="443995" y="23119"/>
              </a:cxn>
              <a:cxn ang="0">
                <a:pos x="493203" y="213"/>
              </a:cxn>
              <a:cxn ang="0">
                <a:pos x="545887" y="15512"/>
              </a:cxn>
              <a:cxn ang="0">
                <a:pos x="561767" y="32746"/>
              </a:cxn>
              <a:cxn ang="0">
                <a:pos x="570284" y="53828"/>
              </a:cxn>
              <a:cxn ang="0">
                <a:pos x="618326" y="87623"/>
              </a:cxn>
              <a:cxn ang="0">
                <a:pos x="626011" y="142410"/>
              </a:cxn>
              <a:cxn ang="0">
                <a:pos x="623827" y="148811"/>
              </a:cxn>
              <a:cxn ang="0">
                <a:pos x="640002" y="184504"/>
              </a:cxn>
              <a:cxn ang="0">
                <a:pos x="593074" y="286707"/>
              </a:cxn>
              <a:cxn ang="0">
                <a:pos x="549649" y="328507"/>
              </a:cxn>
              <a:cxn ang="0">
                <a:pos x="503468" y="369710"/>
              </a:cxn>
              <a:cxn ang="0">
                <a:pos x="458078" y="374769"/>
              </a:cxn>
              <a:cxn ang="0">
                <a:pos x="435463" y="368807"/>
              </a:cxn>
              <a:cxn ang="0">
                <a:pos x="406104" y="395735"/>
              </a:cxn>
              <a:cxn ang="0">
                <a:pos x="339421" y="428204"/>
              </a:cxn>
              <a:cxn ang="0">
                <a:pos x="283620" y="418922"/>
              </a:cxn>
              <a:cxn ang="0">
                <a:pos x="256105" y="400370"/>
              </a:cxn>
              <a:cxn ang="0">
                <a:pos x="202297" y="402008"/>
              </a:cxn>
              <a:cxn ang="0">
                <a:pos x="118387" y="382979"/>
              </a:cxn>
              <a:cxn ang="0">
                <a:pos x="86795" y="351059"/>
              </a:cxn>
              <a:cxn ang="0">
                <a:pos x="38606" y="338190"/>
              </a:cxn>
              <a:cxn ang="0">
                <a:pos x="14274" y="286155"/>
              </a:cxn>
              <a:cxn ang="0">
                <a:pos x="22966" y="262237"/>
              </a:cxn>
              <a:cxn ang="0">
                <a:pos x="12301" y="236386"/>
              </a:cxn>
              <a:cxn ang="0">
                <a:pos x="0" y="193436"/>
              </a:cxn>
              <a:cxn ang="0">
                <a:pos x="17528" y="160197"/>
              </a:cxn>
              <a:cxn ang="0">
                <a:pos x="42637" y="145455"/>
              </a:cxn>
              <a:cxn ang="0">
                <a:pos x="58042" y="141077"/>
              </a:cxn>
            </a:cxnLst>
            <a:rect l="0" t="0" r="r" b="b"/>
            <a:pathLst>
              <a:path w="642620" h="428625">
                <a:moveTo>
                  <a:pt x="58042" y="141077"/>
                </a:moveTo>
                <a:lnTo>
                  <a:pt x="77632" y="73592"/>
                </a:lnTo>
                <a:lnTo>
                  <a:pt x="144084" y="38435"/>
                </a:lnTo>
                <a:lnTo>
                  <a:pt x="160813" y="37652"/>
                </a:lnTo>
                <a:lnTo>
                  <a:pt x="177341" y="39375"/>
                </a:lnTo>
                <a:lnTo>
                  <a:pt x="193328" y="43547"/>
                </a:lnTo>
                <a:lnTo>
                  <a:pt x="208435" y="50107"/>
                </a:lnTo>
                <a:lnTo>
                  <a:pt x="228436" y="27981"/>
                </a:lnTo>
                <a:lnTo>
                  <a:pt x="255294" y="14991"/>
                </a:lnTo>
                <a:lnTo>
                  <a:pt x="285554" y="12098"/>
                </a:lnTo>
                <a:lnTo>
                  <a:pt x="315763" y="20262"/>
                </a:lnTo>
                <a:lnTo>
                  <a:pt x="322532" y="23526"/>
                </a:lnTo>
                <a:lnTo>
                  <a:pt x="328742" y="27666"/>
                </a:lnTo>
                <a:lnTo>
                  <a:pt x="334203" y="32555"/>
                </a:lnTo>
                <a:lnTo>
                  <a:pt x="350065" y="14075"/>
                </a:lnTo>
                <a:lnTo>
                  <a:pt x="371741" y="2941"/>
                </a:lnTo>
                <a:lnTo>
                  <a:pt x="396433" y="0"/>
                </a:lnTo>
                <a:lnTo>
                  <a:pt x="421338" y="6101"/>
                </a:lnTo>
                <a:lnTo>
                  <a:pt x="427782" y="9450"/>
                </a:lnTo>
                <a:lnTo>
                  <a:pt x="433743" y="13429"/>
                </a:lnTo>
                <a:lnTo>
                  <a:pt x="439165" y="17999"/>
                </a:lnTo>
                <a:lnTo>
                  <a:pt x="443995" y="23119"/>
                </a:lnTo>
                <a:lnTo>
                  <a:pt x="466525" y="7013"/>
                </a:lnTo>
                <a:lnTo>
                  <a:pt x="493203" y="213"/>
                </a:lnTo>
                <a:lnTo>
                  <a:pt x="520749" y="2965"/>
                </a:lnTo>
                <a:lnTo>
                  <a:pt x="545887" y="15512"/>
                </a:lnTo>
                <a:lnTo>
                  <a:pt x="554676" y="23538"/>
                </a:lnTo>
                <a:lnTo>
                  <a:pt x="561767" y="32746"/>
                </a:lnTo>
                <a:lnTo>
                  <a:pt x="567016" y="42915"/>
                </a:lnTo>
                <a:lnTo>
                  <a:pt x="570284" y="53828"/>
                </a:lnTo>
                <a:lnTo>
                  <a:pt x="598452" y="66676"/>
                </a:lnTo>
                <a:lnTo>
                  <a:pt x="618326" y="87623"/>
                </a:lnTo>
                <a:lnTo>
                  <a:pt x="628111" y="113817"/>
                </a:lnTo>
                <a:lnTo>
                  <a:pt x="626011" y="142410"/>
                </a:lnTo>
                <a:lnTo>
                  <a:pt x="625046" y="145636"/>
                </a:lnTo>
                <a:lnTo>
                  <a:pt x="623827" y="148811"/>
                </a:lnTo>
                <a:lnTo>
                  <a:pt x="622379" y="151885"/>
                </a:lnTo>
                <a:lnTo>
                  <a:pt x="640002" y="184504"/>
                </a:lnTo>
                <a:lnTo>
                  <a:pt x="630128" y="252770"/>
                </a:lnTo>
                <a:lnTo>
                  <a:pt x="593074" y="286707"/>
                </a:lnTo>
                <a:lnTo>
                  <a:pt x="556682" y="298176"/>
                </a:lnTo>
                <a:lnTo>
                  <a:pt x="549649" y="328507"/>
                </a:lnTo>
                <a:lnTo>
                  <a:pt x="530980" y="353183"/>
                </a:lnTo>
                <a:lnTo>
                  <a:pt x="503468" y="369710"/>
                </a:lnTo>
                <a:lnTo>
                  <a:pt x="469903" y="375595"/>
                </a:lnTo>
                <a:lnTo>
                  <a:pt x="458078" y="374769"/>
                </a:lnTo>
                <a:lnTo>
                  <a:pt x="446544" y="372491"/>
                </a:lnTo>
                <a:lnTo>
                  <a:pt x="435463" y="368807"/>
                </a:lnTo>
                <a:lnTo>
                  <a:pt x="424996" y="363759"/>
                </a:lnTo>
                <a:lnTo>
                  <a:pt x="406104" y="395735"/>
                </a:lnTo>
                <a:lnTo>
                  <a:pt x="376234" y="417872"/>
                </a:lnTo>
                <a:lnTo>
                  <a:pt x="339421" y="428204"/>
                </a:lnTo>
                <a:lnTo>
                  <a:pt x="299697" y="424769"/>
                </a:lnTo>
                <a:lnTo>
                  <a:pt x="283620" y="418922"/>
                </a:lnTo>
                <a:lnTo>
                  <a:pt x="268987" y="410720"/>
                </a:lnTo>
                <a:lnTo>
                  <a:pt x="256105" y="400370"/>
                </a:lnTo>
                <a:lnTo>
                  <a:pt x="245278" y="388079"/>
                </a:lnTo>
                <a:lnTo>
                  <a:pt x="202297" y="402008"/>
                </a:lnTo>
                <a:lnTo>
                  <a:pt x="158308" y="399925"/>
                </a:lnTo>
                <a:lnTo>
                  <a:pt x="118387" y="382979"/>
                </a:lnTo>
                <a:lnTo>
                  <a:pt x="87607" y="352316"/>
                </a:lnTo>
                <a:lnTo>
                  <a:pt x="86795" y="351059"/>
                </a:lnTo>
                <a:lnTo>
                  <a:pt x="86388" y="350424"/>
                </a:lnTo>
                <a:lnTo>
                  <a:pt x="38606" y="338190"/>
                </a:lnTo>
                <a:lnTo>
                  <a:pt x="14379" y="298963"/>
                </a:lnTo>
                <a:lnTo>
                  <a:pt x="14274" y="286155"/>
                </a:lnTo>
                <a:lnTo>
                  <a:pt x="17189" y="273770"/>
                </a:lnTo>
                <a:lnTo>
                  <a:pt x="22966" y="262237"/>
                </a:lnTo>
                <a:lnTo>
                  <a:pt x="31448" y="251986"/>
                </a:lnTo>
                <a:lnTo>
                  <a:pt x="12301" y="236386"/>
                </a:lnTo>
                <a:lnTo>
                  <a:pt x="1570" y="216004"/>
                </a:lnTo>
                <a:lnTo>
                  <a:pt x="0" y="193436"/>
                </a:lnTo>
                <a:lnTo>
                  <a:pt x="8334" y="171277"/>
                </a:lnTo>
                <a:lnTo>
                  <a:pt x="17528" y="160197"/>
                </a:lnTo>
                <a:lnTo>
                  <a:pt x="29138" y="151486"/>
                </a:lnTo>
                <a:lnTo>
                  <a:pt x="42637" y="145455"/>
                </a:lnTo>
                <a:lnTo>
                  <a:pt x="57496" y="142410"/>
                </a:lnTo>
                <a:lnTo>
                  <a:pt x="58042" y="141077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65" name="object 78"/>
          <p:cNvSpPr>
            <a:spLocks/>
          </p:cNvSpPr>
          <p:nvPr/>
        </p:nvSpPr>
        <p:spPr bwMode="auto">
          <a:xfrm>
            <a:off x="4818063" y="5467350"/>
            <a:ext cx="38100" cy="7938"/>
          </a:xfrm>
          <a:custGeom>
            <a:avLst/>
            <a:gdLst/>
            <a:ahLst/>
            <a:cxnLst>
              <a:cxn ang="0">
                <a:pos x="37693" y="7912"/>
              </a:cxn>
              <a:cxn ang="0">
                <a:pos x="27853" y="7927"/>
              </a:cxn>
              <a:cxn ang="0">
                <a:pos x="18180" y="6589"/>
              </a:cxn>
              <a:cxn ang="0">
                <a:pos x="8839" y="3934"/>
              </a:cxn>
              <a:cxn ang="0">
                <a:pos x="0" y="0"/>
              </a:cxn>
            </a:cxnLst>
            <a:rect l="0" t="0" r="r" b="b"/>
            <a:pathLst>
              <a:path w="38100" h="8254">
                <a:moveTo>
                  <a:pt x="37693" y="7912"/>
                </a:moveTo>
                <a:lnTo>
                  <a:pt x="27853" y="7927"/>
                </a:lnTo>
                <a:lnTo>
                  <a:pt x="18180" y="6589"/>
                </a:lnTo>
                <a:lnTo>
                  <a:pt x="8839" y="3934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66" name="object 79"/>
          <p:cNvSpPr>
            <a:spLocks/>
          </p:cNvSpPr>
          <p:nvPr/>
        </p:nvSpPr>
        <p:spPr bwMode="auto">
          <a:xfrm>
            <a:off x="4873625" y="5561013"/>
            <a:ext cx="15875" cy="4762"/>
          </a:xfrm>
          <a:custGeom>
            <a:avLst/>
            <a:gdLst/>
            <a:ahLst/>
            <a:cxnLst>
              <a:cxn ang="0">
                <a:pos x="16497" y="0"/>
              </a:cxn>
              <a:cxn ang="0">
                <a:pos x="11214" y="1917"/>
              </a:cxn>
              <a:cxn ang="0">
                <a:pos x="5664" y="3187"/>
              </a:cxn>
              <a:cxn ang="0">
                <a:pos x="0" y="3784"/>
              </a:cxn>
            </a:cxnLst>
            <a:rect l="0" t="0" r="r" b="b"/>
            <a:pathLst>
              <a:path w="16510" h="3810">
                <a:moveTo>
                  <a:pt x="16497" y="0"/>
                </a:moveTo>
                <a:lnTo>
                  <a:pt x="11214" y="1917"/>
                </a:lnTo>
                <a:lnTo>
                  <a:pt x="5664" y="3187"/>
                </a:lnTo>
                <a:lnTo>
                  <a:pt x="0" y="3784"/>
                </a:lnTo>
              </a:path>
            </a:pathLst>
          </a:custGeom>
          <a:noFill/>
          <a:ln w="12699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67" name="object 80"/>
          <p:cNvSpPr>
            <a:spLocks/>
          </p:cNvSpPr>
          <p:nvPr/>
        </p:nvSpPr>
        <p:spPr bwMode="auto">
          <a:xfrm>
            <a:off x="5021263" y="5584825"/>
            <a:ext cx="11112" cy="19050"/>
          </a:xfrm>
          <a:custGeom>
            <a:avLst/>
            <a:gdLst/>
            <a:ahLst/>
            <a:cxnLst>
              <a:cxn ang="0">
                <a:pos x="9944" y="17259"/>
              </a:cxn>
              <a:cxn ang="0">
                <a:pos x="5956" y="11849"/>
              </a:cxn>
              <a:cxn ang="0">
                <a:pos x="2628" y="6057"/>
              </a:cxn>
              <a:cxn ang="0">
                <a:pos x="0" y="0"/>
              </a:cxn>
            </a:cxnLst>
            <a:rect l="0" t="0" r="r" b="b"/>
            <a:pathLst>
              <a:path w="10160" h="17779">
                <a:moveTo>
                  <a:pt x="9944" y="17259"/>
                </a:moveTo>
                <a:lnTo>
                  <a:pt x="5956" y="11849"/>
                </a:lnTo>
                <a:lnTo>
                  <a:pt x="2628" y="6057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68" name="object 81"/>
          <p:cNvSpPr>
            <a:spLocks/>
          </p:cNvSpPr>
          <p:nvPr/>
        </p:nvSpPr>
        <p:spPr bwMode="auto">
          <a:xfrm>
            <a:off x="5211763" y="5559425"/>
            <a:ext cx="4762" cy="19050"/>
          </a:xfrm>
          <a:custGeom>
            <a:avLst/>
            <a:gdLst/>
            <a:ahLst/>
            <a:cxnLst>
              <a:cxn ang="0">
                <a:pos x="3962" y="0"/>
              </a:cxn>
              <a:cxn ang="0">
                <a:pos x="3378" y="6426"/>
              </a:cxn>
              <a:cxn ang="0">
                <a:pos x="2044" y="12776"/>
              </a:cxn>
              <a:cxn ang="0">
                <a:pos x="0" y="18948"/>
              </a:cxn>
            </a:cxnLst>
            <a:rect l="0" t="0" r="r" b="b"/>
            <a:pathLst>
              <a:path w="4445" h="19050">
                <a:moveTo>
                  <a:pt x="3962" y="0"/>
                </a:moveTo>
                <a:lnTo>
                  <a:pt x="3378" y="6426"/>
                </a:lnTo>
                <a:lnTo>
                  <a:pt x="2044" y="12776"/>
                </a:lnTo>
                <a:lnTo>
                  <a:pt x="0" y="18948"/>
                </a:lnTo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69" name="object 82"/>
          <p:cNvSpPr>
            <a:spLocks/>
          </p:cNvSpPr>
          <p:nvPr/>
        </p:nvSpPr>
        <p:spPr bwMode="auto">
          <a:xfrm>
            <a:off x="5294313" y="5441950"/>
            <a:ext cx="49212" cy="714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0178" y="12388"/>
              </a:cxn>
              <a:cxn ang="0">
                <a:pos x="35475" y="29057"/>
              </a:cxn>
              <a:cxn ang="0">
                <a:pos x="45132" y="48898"/>
              </a:cxn>
              <a:cxn ang="0">
                <a:pos x="48387" y="70802"/>
              </a:cxn>
            </a:cxnLst>
            <a:rect l="0" t="0" r="r" b="b"/>
            <a:pathLst>
              <a:path w="48895" h="71120">
                <a:moveTo>
                  <a:pt x="0" y="0"/>
                </a:moveTo>
                <a:lnTo>
                  <a:pt x="20178" y="12388"/>
                </a:lnTo>
                <a:lnTo>
                  <a:pt x="35475" y="29057"/>
                </a:lnTo>
                <a:lnTo>
                  <a:pt x="45132" y="48898"/>
                </a:lnTo>
                <a:lnTo>
                  <a:pt x="48387" y="70802"/>
                </a:lnTo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70" name="object 83"/>
          <p:cNvSpPr>
            <a:spLocks/>
          </p:cNvSpPr>
          <p:nvPr/>
        </p:nvSpPr>
        <p:spPr bwMode="auto">
          <a:xfrm>
            <a:off x="5386388" y="5367338"/>
            <a:ext cx="22225" cy="26987"/>
          </a:xfrm>
          <a:custGeom>
            <a:avLst/>
            <a:gdLst/>
            <a:ahLst/>
            <a:cxnLst>
              <a:cxn ang="0">
                <a:pos x="21551" y="0"/>
              </a:cxn>
              <a:cxn ang="0">
                <a:pos x="17457" y="7458"/>
              </a:cxn>
              <a:cxn ang="0">
                <a:pos x="12466" y="14416"/>
              </a:cxn>
              <a:cxn ang="0">
                <a:pos x="6630" y="20804"/>
              </a:cxn>
              <a:cxn ang="0">
                <a:pos x="0" y="26555"/>
              </a:cxn>
            </a:cxnLst>
            <a:rect l="0" t="0" r="r" b="b"/>
            <a:pathLst>
              <a:path w="21589" h="26670">
                <a:moveTo>
                  <a:pt x="21551" y="0"/>
                </a:moveTo>
                <a:lnTo>
                  <a:pt x="17457" y="7458"/>
                </a:lnTo>
                <a:lnTo>
                  <a:pt x="12466" y="14416"/>
                </a:lnTo>
                <a:lnTo>
                  <a:pt x="6630" y="20804"/>
                </a:lnTo>
                <a:lnTo>
                  <a:pt x="0" y="26555"/>
                </a:lnTo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71" name="object 84"/>
          <p:cNvSpPr>
            <a:spLocks/>
          </p:cNvSpPr>
          <p:nvPr/>
        </p:nvSpPr>
        <p:spPr bwMode="auto">
          <a:xfrm>
            <a:off x="5356225" y="5268913"/>
            <a:ext cx="1588" cy="127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12" y="4140"/>
              </a:cxn>
              <a:cxn ang="0">
                <a:pos x="1193" y="8331"/>
              </a:cxn>
              <a:cxn ang="0">
                <a:pos x="1130" y="12534"/>
              </a:cxn>
            </a:cxnLst>
            <a:rect l="0" t="0" r="r" b="b"/>
            <a:pathLst>
              <a:path w="1270" h="12700">
                <a:moveTo>
                  <a:pt x="0" y="0"/>
                </a:moveTo>
                <a:lnTo>
                  <a:pt x="812" y="4140"/>
                </a:lnTo>
                <a:lnTo>
                  <a:pt x="1193" y="8331"/>
                </a:lnTo>
                <a:lnTo>
                  <a:pt x="1130" y="12534"/>
                </a:lnTo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72" name="object 85"/>
          <p:cNvSpPr>
            <a:spLocks/>
          </p:cNvSpPr>
          <p:nvPr/>
        </p:nvSpPr>
        <p:spPr bwMode="auto">
          <a:xfrm>
            <a:off x="5219700" y="5238750"/>
            <a:ext cx="11113" cy="15875"/>
          </a:xfrm>
          <a:custGeom>
            <a:avLst/>
            <a:gdLst/>
            <a:ahLst/>
            <a:cxnLst>
              <a:cxn ang="0">
                <a:pos x="0" y="15989"/>
              </a:cxn>
              <a:cxn ang="0">
                <a:pos x="2806" y="10198"/>
              </a:cxn>
              <a:cxn ang="0">
                <a:pos x="6527" y="4813"/>
              </a:cxn>
              <a:cxn ang="0">
                <a:pos x="11048" y="0"/>
              </a:cxn>
            </a:cxnLst>
            <a:rect l="0" t="0" r="r" b="b"/>
            <a:pathLst>
              <a:path w="11429" h="16510">
                <a:moveTo>
                  <a:pt x="0" y="15989"/>
                </a:moveTo>
                <a:lnTo>
                  <a:pt x="2806" y="10198"/>
                </a:lnTo>
                <a:lnTo>
                  <a:pt x="6527" y="4813"/>
                </a:lnTo>
                <a:lnTo>
                  <a:pt x="11048" y="0"/>
                </a:lnTo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73" name="object 86"/>
          <p:cNvSpPr>
            <a:spLocks/>
          </p:cNvSpPr>
          <p:nvPr/>
        </p:nvSpPr>
        <p:spPr bwMode="auto">
          <a:xfrm>
            <a:off x="5116513" y="5248275"/>
            <a:ext cx="4762" cy="14288"/>
          </a:xfrm>
          <a:custGeom>
            <a:avLst/>
            <a:gdLst/>
            <a:ahLst/>
            <a:cxnLst>
              <a:cxn ang="0">
                <a:pos x="0" y="13792"/>
              </a:cxn>
              <a:cxn ang="0">
                <a:pos x="1142" y="9004"/>
              </a:cxn>
              <a:cxn ang="0">
                <a:pos x="2946" y="4368"/>
              </a:cxn>
              <a:cxn ang="0">
                <a:pos x="5346" y="0"/>
              </a:cxn>
            </a:cxnLst>
            <a:rect l="0" t="0" r="r" b="b"/>
            <a:pathLst>
              <a:path w="5714" h="13970">
                <a:moveTo>
                  <a:pt x="0" y="13792"/>
                </a:moveTo>
                <a:lnTo>
                  <a:pt x="1142" y="9004"/>
                </a:lnTo>
                <a:lnTo>
                  <a:pt x="2946" y="4368"/>
                </a:lnTo>
                <a:lnTo>
                  <a:pt x="5346" y="0"/>
                </a:lnTo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74" name="object 87"/>
          <p:cNvSpPr>
            <a:spLocks/>
          </p:cNvSpPr>
          <p:nvPr/>
        </p:nvSpPr>
        <p:spPr bwMode="auto">
          <a:xfrm>
            <a:off x="4994275" y="5265738"/>
            <a:ext cx="20638" cy="142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023" y="3733"/>
              </a:cxn>
              <a:cxn ang="0">
                <a:pos x="13512" y="8229"/>
              </a:cxn>
              <a:cxn ang="0">
                <a:pos x="19342" y="13385"/>
              </a:cxn>
            </a:cxnLst>
            <a:rect l="0" t="0" r="r" b="b"/>
            <a:pathLst>
              <a:path w="19685" h="13970">
                <a:moveTo>
                  <a:pt x="0" y="0"/>
                </a:moveTo>
                <a:lnTo>
                  <a:pt x="7023" y="3733"/>
                </a:lnTo>
                <a:lnTo>
                  <a:pt x="13512" y="8229"/>
                </a:lnTo>
                <a:lnTo>
                  <a:pt x="19342" y="13385"/>
                </a:lnTo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75" name="object 88"/>
          <p:cNvSpPr>
            <a:spLocks/>
          </p:cNvSpPr>
          <p:nvPr/>
        </p:nvSpPr>
        <p:spPr bwMode="auto">
          <a:xfrm>
            <a:off x="4845050" y="5357813"/>
            <a:ext cx="3175" cy="14287"/>
          </a:xfrm>
          <a:custGeom>
            <a:avLst/>
            <a:gdLst/>
            <a:ahLst/>
            <a:cxnLst>
              <a:cxn ang="0">
                <a:pos x="3378" y="14071"/>
              </a:cxn>
              <a:cxn ang="0">
                <a:pos x="1841" y="9474"/>
              </a:cxn>
              <a:cxn ang="0">
                <a:pos x="711" y="4762"/>
              </a:cxn>
              <a:cxn ang="0">
                <a:pos x="0" y="0"/>
              </a:cxn>
            </a:cxnLst>
            <a:rect l="0" t="0" r="r" b="b"/>
            <a:pathLst>
              <a:path w="3810" h="14604">
                <a:moveTo>
                  <a:pt x="3378" y="14071"/>
                </a:moveTo>
                <a:lnTo>
                  <a:pt x="1841" y="9474"/>
                </a:lnTo>
                <a:lnTo>
                  <a:pt x="711" y="4762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76" name="object 89"/>
          <p:cNvSpPr>
            <a:spLocks noChangeArrowheads="1"/>
          </p:cNvSpPr>
          <p:nvPr/>
        </p:nvSpPr>
        <p:spPr bwMode="auto">
          <a:xfrm>
            <a:off x="2165350" y="5335588"/>
            <a:ext cx="311150" cy="307975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3577" name="object 90"/>
          <p:cNvSpPr>
            <a:spLocks noChangeArrowheads="1"/>
          </p:cNvSpPr>
          <p:nvPr/>
        </p:nvSpPr>
        <p:spPr bwMode="auto">
          <a:xfrm>
            <a:off x="3095625" y="5335588"/>
            <a:ext cx="311150" cy="307975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3578" name="object 91"/>
          <p:cNvSpPr>
            <a:spLocks noChangeArrowheads="1"/>
          </p:cNvSpPr>
          <p:nvPr/>
        </p:nvSpPr>
        <p:spPr bwMode="auto">
          <a:xfrm>
            <a:off x="4024313" y="5332413"/>
            <a:ext cx="307975" cy="311150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3579" name="object 92"/>
          <p:cNvSpPr>
            <a:spLocks noChangeArrowheads="1"/>
          </p:cNvSpPr>
          <p:nvPr/>
        </p:nvSpPr>
        <p:spPr bwMode="auto">
          <a:xfrm>
            <a:off x="5881688" y="5332413"/>
            <a:ext cx="309562" cy="311150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3580" name="object 93"/>
          <p:cNvSpPr>
            <a:spLocks noChangeArrowheads="1"/>
          </p:cNvSpPr>
          <p:nvPr/>
        </p:nvSpPr>
        <p:spPr bwMode="auto">
          <a:xfrm>
            <a:off x="6810375" y="5332413"/>
            <a:ext cx="307975" cy="311150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3581" name="object 94"/>
          <p:cNvSpPr>
            <a:spLocks noChangeArrowheads="1"/>
          </p:cNvSpPr>
          <p:nvPr/>
        </p:nvSpPr>
        <p:spPr bwMode="auto">
          <a:xfrm>
            <a:off x="4954588" y="5332413"/>
            <a:ext cx="307975" cy="311150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3582" name="object 95"/>
          <p:cNvSpPr>
            <a:spLocks/>
          </p:cNvSpPr>
          <p:nvPr/>
        </p:nvSpPr>
        <p:spPr bwMode="auto">
          <a:xfrm>
            <a:off x="2322513" y="4987925"/>
            <a:ext cx="928687" cy="252413"/>
          </a:xfrm>
          <a:custGeom>
            <a:avLst/>
            <a:gdLst/>
            <a:ahLst/>
            <a:cxnLst>
              <a:cxn ang="0">
                <a:pos x="0" y="253111"/>
              </a:cxn>
              <a:cxn ang="0">
                <a:pos x="0" y="0"/>
              </a:cxn>
              <a:cxn ang="0">
                <a:pos x="928700" y="0"/>
              </a:cxn>
              <a:cxn ang="0">
                <a:pos x="928700" y="251523"/>
              </a:cxn>
            </a:cxnLst>
            <a:rect l="0" t="0" r="r" b="b"/>
            <a:pathLst>
              <a:path w="929004" h="253364">
                <a:moveTo>
                  <a:pt x="0" y="253111"/>
                </a:moveTo>
                <a:lnTo>
                  <a:pt x="0" y="0"/>
                </a:lnTo>
                <a:lnTo>
                  <a:pt x="928700" y="0"/>
                </a:lnTo>
                <a:lnTo>
                  <a:pt x="928700" y="251523"/>
                </a:lnTo>
              </a:path>
            </a:pathLst>
          </a:custGeom>
          <a:noFill/>
          <a:ln w="19050">
            <a:solidFill>
              <a:srgbClr val="E36C09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83" name="object 96"/>
          <p:cNvSpPr>
            <a:spLocks/>
          </p:cNvSpPr>
          <p:nvPr/>
        </p:nvSpPr>
        <p:spPr bwMode="auto">
          <a:xfrm>
            <a:off x="6037263" y="4987925"/>
            <a:ext cx="928687" cy="252413"/>
          </a:xfrm>
          <a:custGeom>
            <a:avLst/>
            <a:gdLst/>
            <a:ahLst/>
            <a:cxnLst>
              <a:cxn ang="0">
                <a:pos x="0" y="253111"/>
              </a:cxn>
              <a:cxn ang="0">
                <a:pos x="0" y="0"/>
              </a:cxn>
              <a:cxn ang="0">
                <a:pos x="928700" y="0"/>
              </a:cxn>
              <a:cxn ang="0">
                <a:pos x="928700" y="251523"/>
              </a:cxn>
            </a:cxnLst>
            <a:rect l="0" t="0" r="r" b="b"/>
            <a:pathLst>
              <a:path w="929004" h="253364">
                <a:moveTo>
                  <a:pt x="0" y="253111"/>
                </a:moveTo>
                <a:lnTo>
                  <a:pt x="0" y="0"/>
                </a:lnTo>
                <a:lnTo>
                  <a:pt x="928700" y="0"/>
                </a:lnTo>
                <a:lnTo>
                  <a:pt x="928700" y="251523"/>
                </a:lnTo>
              </a:path>
            </a:pathLst>
          </a:custGeom>
          <a:noFill/>
          <a:ln w="19050">
            <a:solidFill>
              <a:srgbClr val="E36C09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84" name="object 97"/>
          <p:cNvSpPr>
            <a:spLocks/>
          </p:cNvSpPr>
          <p:nvPr/>
        </p:nvSpPr>
        <p:spPr bwMode="auto">
          <a:xfrm>
            <a:off x="2795588" y="4648200"/>
            <a:ext cx="1389062" cy="595313"/>
          </a:xfrm>
          <a:custGeom>
            <a:avLst/>
            <a:gdLst/>
            <a:ahLst/>
            <a:cxnLst>
              <a:cxn ang="0">
                <a:pos x="0" y="336435"/>
              </a:cxn>
              <a:cxn ang="0">
                <a:pos x="0" y="0"/>
              </a:cxn>
              <a:cxn ang="0">
                <a:pos x="1388846" y="0"/>
              </a:cxn>
              <a:cxn ang="0">
                <a:pos x="1388846" y="595223"/>
              </a:cxn>
            </a:cxnLst>
            <a:rect l="0" t="0" r="r" b="b"/>
            <a:pathLst>
              <a:path w="1389379" h="595629">
                <a:moveTo>
                  <a:pt x="0" y="336435"/>
                </a:moveTo>
                <a:lnTo>
                  <a:pt x="0" y="0"/>
                </a:lnTo>
                <a:lnTo>
                  <a:pt x="1388846" y="0"/>
                </a:lnTo>
                <a:lnTo>
                  <a:pt x="1388846" y="595223"/>
                </a:lnTo>
              </a:path>
            </a:pathLst>
          </a:custGeom>
          <a:noFill/>
          <a:ln w="19050">
            <a:solidFill>
              <a:srgbClr val="E36C09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85" name="object 98"/>
          <p:cNvSpPr>
            <a:spLocks/>
          </p:cNvSpPr>
          <p:nvPr/>
        </p:nvSpPr>
        <p:spPr bwMode="auto">
          <a:xfrm>
            <a:off x="3484563" y="4165600"/>
            <a:ext cx="1639887" cy="1069975"/>
          </a:xfrm>
          <a:custGeom>
            <a:avLst/>
            <a:gdLst/>
            <a:ahLst/>
            <a:cxnLst>
              <a:cxn ang="0">
                <a:pos x="0" y="474459"/>
              </a:cxn>
              <a:cxn ang="0">
                <a:pos x="0" y="0"/>
              </a:cxn>
              <a:cxn ang="0">
                <a:pos x="1639023" y="0"/>
              </a:cxn>
              <a:cxn ang="0">
                <a:pos x="1639023" y="1069682"/>
              </a:cxn>
            </a:cxnLst>
            <a:rect l="0" t="0" r="r" b="b"/>
            <a:pathLst>
              <a:path w="1639570" h="1069975">
                <a:moveTo>
                  <a:pt x="0" y="474459"/>
                </a:moveTo>
                <a:lnTo>
                  <a:pt x="0" y="0"/>
                </a:lnTo>
                <a:lnTo>
                  <a:pt x="1639023" y="0"/>
                </a:lnTo>
                <a:lnTo>
                  <a:pt x="1639023" y="1069682"/>
                </a:lnTo>
              </a:path>
            </a:pathLst>
          </a:custGeom>
          <a:noFill/>
          <a:ln w="19050">
            <a:solidFill>
              <a:srgbClr val="E36C09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3586" name="object 99"/>
          <p:cNvSpPr>
            <a:spLocks/>
          </p:cNvSpPr>
          <p:nvPr/>
        </p:nvSpPr>
        <p:spPr bwMode="auto">
          <a:xfrm>
            <a:off x="4295775" y="3406775"/>
            <a:ext cx="2225675" cy="1577975"/>
          </a:xfrm>
          <a:custGeom>
            <a:avLst/>
            <a:gdLst/>
            <a:ahLst/>
            <a:cxnLst>
              <a:cxn ang="0">
                <a:pos x="0" y="750493"/>
              </a:cxn>
              <a:cxn ang="0">
                <a:pos x="0" y="0"/>
              </a:cxn>
              <a:cxn ang="0">
                <a:pos x="2225611" y="0"/>
              </a:cxn>
              <a:cxn ang="0">
                <a:pos x="2225611" y="1578635"/>
              </a:cxn>
            </a:cxnLst>
            <a:rect l="0" t="0" r="r" b="b"/>
            <a:pathLst>
              <a:path w="2225675" h="1579245">
                <a:moveTo>
                  <a:pt x="0" y="750493"/>
                </a:moveTo>
                <a:lnTo>
                  <a:pt x="0" y="0"/>
                </a:lnTo>
                <a:lnTo>
                  <a:pt x="2225611" y="0"/>
                </a:lnTo>
                <a:lnTo>
                  <a:pt x="2225611" y="1578635"/>
                </a:lnTo>
              </a:path>
            </a:pathLst>
          </a:custGeom>
          <a:noFill/>
          <a:ln w="19050">
            <a:solidFill>
              <a:srgbClr val="E36C09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0" name="object 100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2: </a:t>
            </a:r>
            <a:r>
              <a:rPr dirty="0">
                <a:latin typeface="Tahoma"/>
                <a:cs typeface="Tahoma"/>
              </a:rPr>
              <a:t>Basic </a:t>
            </a:r>
            <a:r>
              <a:rPr spc="-5" dirty="0">
                <a:latin typeface="Tahoma"/>
                <a:cs typeface="Tahoma"/>
              </a:rPr>
              <a:t>Data Mining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Techniques</a:t>
            </a:r>
          </a:p>
        </p:txBody>
      </p:sp>
      <p:sp>
        <p:nvSpPr>
          <p:cNvPr id="63588" name="object 10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473D193D-7BE5-4141-BE31-68DA0CA0516C}" type="slidenum">
              <a:rPr lang="th-TH"/>
              <a:pPr marL="25400"/>
              <a:t>56</a:t>
            </a:fld>
            <a:endParaRPr lang="th-TH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object 2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4514" name="object 3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4515" name="object 4"/>
          <p:cNvSpPr>
            <a:spLocks noChangeArrowheads="1"/>
          </p:cNvSpPr>
          <p:nvPr/>
        </p:nvSpPr>
        <p:spPr bwMode="auto">
          <a:xfrm>
            <a:off x="2366963" y="2701925"/>
            <a:ext cx="4522787" cy="10096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2: </a:t>
            </a:r>
            <a:r>
              <a:rPr dirty="0">
                <a:latin typeface="Tahoma"/>
                <a:cs typeface="Tahoma"/>
              </a:rPr>
              <a:t>Basic </a:t>
            </a:r>
            <a:r>
              <a:rPr spc="-5" dirty="0">
                <a:latin typeface="Tahoma"/>
                <a:cs typeface="Tahoma"/>
              </a:rPr>
              <a:t>Data Mining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Techniques</a:t>
            </a:r>
          </a:p>
        </p:txBody>
      </p:sp>
      <p:sp>
        <p:nvSpPr>
          <p:cNvPr id="64517" name="object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5D0F9161-7D84-4EEA-BE8B-5E8172B3B703}" type="slidenum">
              <a:rPr lang="th-TH"/>
              <a:pPr marL="25400"/>
              <a:t>57</a:t>
            </a:fld>
            <a:endParaRPr lang="th-TH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16013"/>
            <a:ext cx="6780213" cy="43989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Clr>
                <a:srgbClr val="00AFEF"/>
              </a:buClr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solidFill>
                  <a:srgbClr val="00AFEF"/>
                </a:solidFill>
                <a:latin typeface="Tahoma"/>
                <a:cs typeface="Tahoma"/>
              </a:rPr>
              <a:t>Banking loan/credit card</a:t>
            </a:r>
            <a:r>
              <a:rPr sz="2400" spc="-20" dirty="0">
                <a:solidFill>
                  <a:srgbClr val="00AFEF"/>
                </a:solidFill>
                <a:latin typeface="Tahoma"/>
                <a:cs typeface="Tahoma"/>
              </a:rPr>
              <a:t> </a:t>
            </a:r>
            <a:r>
              <a:rPr sz="2400" spc="-15" dirty="0">
                <a:solidFill>
                  <a:srgbClr val="00AFEF"/>
                </a:solidFill>
                <a:latin typeface="Tahoma"/>
                <a:cs typeface="Tahoma"/>
              </a:rPr>
              <a:t>approval:</a:t>
            </a:r>
            <a:endParaRPr sz="24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8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spc="-5" dirty="0">
                <a:latin typeface="Tahoma"/>
                <a:cs typeface="Tahoma"/>
              </a:rPr>
              <a:t>Predict good customers based on old</a:t>
            </a:r>
            <a:r>
              <a:rPr sz="2000" spc="-25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customers</a:t>
            </a:r>
            <a:endParaRPr sz="2000">
              <a:latin typeface="Tahoma"/>
              <a:cs typeface="Tahoma"/>
            </a:endParaRPr>
          </a:p>
          <a:p>
            <a:pPr marL="355600" indent="-342900" fontAlgn="auto">
              <a:spcBef>
                <a:spcPts val="57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solidFill>
                  <a:srgbClr val="00AFEF"/>
                </a:solidFill>
                <a:latin typeface="Tahoma"/>
                <a:cs typeface="Tahoma"/>
              </a:rPr>
              <a:t>Customer relationship</a:t>
            </a:r>
            <a:r>
              <a:rPr sz="2400" spc="-45" dirty="0">
                <a:solidFill>
                  <a:srgbClr val="00AFE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AFEF"/>
                </a:solidFill>
                <a:latin typeface="Tahoma"/>
                <a:cs typeface="Tahoma"/>
              </a:rPr>
              <a:t>management:</a:t>
            </a:r>
            <a:endParaRPr sz="24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84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spc="-10" dirty="0">
                <a:latin typeface="Tahoma"/>
                <a:cs typeface="Tahoma"/>
              </a:rPr>
              <a:t>Identify </a:t>
            </a:r>
            <a:r>
              <a:rPr sz="2000" spc="-5" dirty="0">
                <a:latin typeface="Tahoma"/>
                <a:cs typeface="Tahoma"/>
              </a:rPr>
              <a:t>those who </a:t>
            </a:r>
            <a:r>
              <a:rPr sz="2000" spc="-10" dirty="0">
                <a:latin typeface="Tahoma"/>
                <a:cs typeface="Tahoma"/>
              </a:rPr>
              <a:t>are likely </a:t>
            </a:r>
            <a:r>
              <a:rPr sz="2000" spc="-5" dirty="0">
                <a:latin typeface="Tahoma"/>
                <a:cs typeface="Tahoma"/>
              </a:rPr>
              <a:t>to </a:t>
            </a:r>
            <a:r>
              <a:rPr sz="2000" spc="-10" dirty="0">
                <a:latin typeface="Tahoma"/>
                <a:cs typeface="Tahoma"/>
              </a:rPr>
              <a:t>leave for </a:t>
            </a:r>
            <a:r>
              <a:rPr sz="2000" spc="-5" dirty="0">
                <a:latin typeface="Tahoma"/>
                <a:cs typeface="Tahoma"/>
              </a:rPr>
              <a:t>a</a:t>
            </a:r>
            <a:r>
              <a:rPr sz="2000" spc="125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competitor</a:t>
            </a:r>
            <a:endParaRPr sz="2000">
              <a:latin typeface="Tahoma"/>
              <a:cs typeface="Tahoma"/>
            </a:endParaRPr>
          </a:p>
          <a:p>
            <a:pPr marL="355600" indent="-342900" fontAlgn="auto">
              <a:spcBef>
                <a:spcPts val="57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40" dirty="0">
                <a:solidFill>
                  <a:srgbClr val="00AFEF"/>
                </a:solidFill>
                <a:latin typeface="Tahoma"/>
                <a:cs typeface="Tahoma"/>
              </a:rPr>
              <a:t>Targeted</a:t>
            </a:r>
            <a:r>
              <a:rPr sz="2400" spc="-90" dirty="0">
                <a:solidFill>
                  <a:srgbClr val="00AFE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AFEF"/>
                </a:solidFill>
                <a:latin typeface="Tahoma"/>
                <a:cs typeface="Tahoma"/>
              </a:rPr>
              <a:t>marketing:</a:t>
            </a:r>
            <a:endParaRPr sz="24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8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spc="-10" dirty="0">
                <a:latin typeface="Tahoma"/>
                <a:cs typeface="Tahoma"/>
              </a:rPr>
              <a:t>Identify likely </a:t>
            </a:r>
            <a:r>
              <a:rPr sz="2000" spc="-5" dirty="0">
                <a:latin typeface="Tahoma"/>
                <a:cs typeface="Tahoma"/>
              </a:rPr>
              <a:t>responders to</a:t>
            </a:r>
            <a:r>
              <a:rPr sz="2000" spc="15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promotions</a:t>
            </a:r>
            <a:endParaRPr sz="2000">
              <a:latin typeface="Tahoma"/>
              <a:cs typeface="Tahoma"/>
            </a:endParaRPr>
          </a:p>
          <a:p>
            <a:pPr marL="355600" indent="-342900" fontAlgn="auto">
              <a:spcBef>
                <a:spcPts val="57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10" dirty="0">
                <a:solidFill>
                  <a:srgbClr val="00AFEF"/>
                </a:solidFill>
                <a:latin typeface="Tahoma"/>
                <a:cs typeface="Tahoma"/>
              </a:rPr>
              <a:t>Fraud </a:t>
            </a:r>
            <a:r>
              <a:rPr sz="2400" spc="-5" dirty="0">
                <a:solidFill>
                  <a:srgbClr val="00AFEF"/>
                </a:solidFill>
                <a:latin typeface="Tahoma"/>
                <a:cs typeface="Tahoma"/>
              </a:rPr>
              <a:t>detection in</a:t>
            </a:r>
            <a:r>
              <a:rPr sz="2400" spc="-70" dirty="0">
                <a:solidFill>
                  <a:srgbClr val="00AFE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AFEF"/>
                </a:solidFill>
                <a:latin typeface="Tahoma"/>
                <a:cs typeface="Tahoma"/>
              </a:rPr>
              <a:t>OSNs:</a:t>
            </a:r>
            <a:endParaRPr sz="24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8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spc="-10" dirty="0">
                <a:latin typeface="Tahoma"/>
                <a:cs typeface="Tahoma"/>
              </a:rPr>
              <a:t>Identify</a:t>
            </a:r>
            <a:r>
              <a:rPr sz="2000" spc="-55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spammers</a:t>
            </a:r>
            <a:endParaRPr sz="2000">
              <a:latin typeface="Tahoma"/>
              <a:cs typeface="Tahoma"/>
            </a:endParaRPr>
          </a:p>
          <a:p>
            <a:pPr marL="355600" indent="-342900" fontAlgn="auto">
              <a:spcBef>
                <a:spcPts val="57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30" dirty="0">
                <a:solidFill>
                  <a:srgbClr val="00AFEF"/>
                </a:solidFill>
                <a:latin typeface="Tahoma"/>
                <a:cs typeface="Tahoma"/>
              </a:rPr>
              <a:t>Web </a:t>
            </a:r>
            <a:r>
              <a:rPr sz="2400" spc="-5" dirty="0">
                <a:solidFill>
                  <a:srgbClr val="00AFEF"/>
                </a:solidFill>
                <a:latin typeface="Tahoma"/>
                <a:cs typeface="Tahoma"/>
              </a:rPr>
              <a:t>site/store design and</a:t>
            </a:r>
            <a:r>
              <a:rPr sz="2400" spc="-55" dirty="0">
                <a:solidFill>
                  <a:srgbClr val="00AFE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AFEF"/>
                </a:solidFill>
                <a:latin typeface="Tahoma"/>
                <a:cs typeface="Tahoma"/>
              </a:rPr>
              <a:t>promotion:</a:t>
            </a:r>
            <a:endParaRPr sz="24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8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spc="-5" dirty="0">
                <a:latin typeface="Tahoma"/>
                <a:cs typeface="Tahoma"/>
              </a:rPr>
              <a:t>Find </a:t>
            </a:r>
            <a:r>
              <a:rPr sz="2000" spc="-10" dirty="0">
                <a:latin typeface="Tahoma"/>
                <a:cs typeface="Tahoma"/>
              </a:rPr>
              <a:t>affinity </a:t>
            </a:r>
            <a:r>
              <a:rPr sz="2000" spc="-5" dirty="0">
                <a:latin typeface="Tahoma"/>
                <a:cs typeface="Tahoma"/>
              </a:rPr>
              <a:t>of visitor to pages and modify</a:t>
            </a:r>
            <a:r>
              <a:rPr sz="2000" spc="55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layout</a:t>
            </a:r>
            <a:endParaRPr sz="2000">
              <a:latin typeface="Tahoma"/>
              <a:cs typeface="Tahoma"/>
            </a:endParaRPr>
          </a:p>
          <a:p>
            <a:pPr marL="12700" fontAlgn="auto">
              <a:spcBef>
                <a:spcPts val="570"/>
              </a:spcBef>
              <a:spcAft>
                <a:spcPts val="0"/>
              </a:spcAft>
              <a:tabLst>
                <a:tab pos="354965" algn="l"/>
              </a:tabLst>
              <a:defRPr/>
            </a:pPr>
            <a:r>
              <a:rPr sz="2400" spc="-5" dirty="0">
                <a:solidFill>
                  <a:srgbClr val="00AFEF"/>
                </a:solidFill>
                <a:latin typeface="Arial"/>
                <a:cs typeface="Arial"/>
              </a:rPr>
              <a:t>•	</a:t>
            </a:r>
            <a:r>
              <a:rPr sz="2400" dirty="0">
                <a:solidFill>
                  <a:srgbClr val="00AFEF"/>
                </a:solidFill>
                <a:latin typeface="Tahoma"/>
                <a:cs typeface="Tahoma"/>
              </a:rPr>
              <a:t>…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2290" name="object 3"/>
          <p:cNvSpPr>
            <a:spLocks noChangeArrowheads="1"/>
          </p:cNvSpPr>
          <p:nvPr/>
        </p:nvSpPr>
        <p:spPr bwMode="auto">
          <a:xfrm>
            <a:off x="258763" y="254000"/>
            <a:ext cx="3435350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spc="-5" dirty="0"/>
              <a:t>Applications</a:t>
            </a:r>
            <a:endParaRPr sz="3600"/>
          </a:p>
        </p:txBody>
      </p:sp>
      <p:sp>
        <p:nvSpPr>
          <p:cNvPr id="5" name="object 5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2: </a:t>
            </a:r>
            <a:r>
              <a:rPr dirty="0">
                <a:latin typeface="Tahoma"/>
                <a:cs typeface="Tahoma"/>
              </a:rPr>
              <a:t>Basic </a:t>
            </a:r>
            <a:r>
              <a:rPr spc="-5" dirty="0">
                <a:latin typeface="Tahoma"/>
                <a:cs typeface="Tahoma"/>
              </a:rPr>
              <a:t>Data Mining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Techniques</a:t>
            </a:r>
          </a:p>
        </p:txBody>
      </p:sp>
      <p:sp>
        <p:nvSpPr>
          <p:cNvPr id="12293" name="object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65088"/>
            <a:fld id="{579A2124-D954-4841-B811-DD95943B9749}" type="slidenum">
              <a:rPr lang="th-TH"/>
              <a:pPr marL="65088"/>
              <a:t>6</a:t>
            </a:fld>
            <a:endParaRPr lang="th-TH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16013"/>
            <a:ext cx="7969250" cy="29479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Clr>
                <a:srgbClr val="C00000"/>
              </a:buClr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Prediction methods</a:t>
            </a:r>
            <a:endParaRPr lang="th-TH" sz="2400">
              <a:latin typeface="Tahoma" pitchFamily="34" charset="0"/>
              <a:cs typeface="Tahoma" pitchFamily="34" charset="0"/>
            </a:endParaRPr>
          </a:p>
          <a:p>
            <a:pPr marL="755650" lvl="1" indent="-285750">
              <a:spcBef>
                <a:spcPts val="475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Use some variables to predict unknown or future values of other  variables</a:t>
            </a:r>
          </a:p>
          <a:p>
            <a:pPr marL="755650" lvl="1" indent="-285750">
              <a:spcBef>
                <a:spcPts val="475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e.g., classification, regression</a:t>
            </a:r>
          </a:p>
          <a:p>
            <a:pPr marL="755650" lvl="1" indent="-285750">
              <a:buFont typeface="Arial" charset="0"/>
              <a:buChar char="–"/>
              <a:tabLst>
                <a:tab pos="354013" algn="l"/>
                <a:tab pos="355600" algn="l"/>
              </a:tabLst>
            </a:pPr>
            <a:endParaRPr lang="th-TH" sz="20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spcBef>
                <a:spcPts val="1150"/>
              </a:spcBef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Description methods</a:t>
            </a:r>
            <a:endParaRPr lang="th-TH" sz="2400">
              <a:latin typeface="Tahoma" pitchFamily="34" charset="0"/>
              <a:cs typeface="Tahoma" pitchFamily="34" charset="0"/>
            </a:endParaRPr>
          </a:p>
          <a:p>
            <a:pPr marL="755650" lvl="1" indent="-285750">
              <a:spcBef>
                <a:spcPts val="475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Find human-interpretable patterns that describe the data</a:t>
            </a:r>
          </a:p>
          <a:p>
            <a:pPr marL="755650" lvl="1" indent="-285750">
              <a:spcBef>
                <a:spcPts val="475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e.g., clustering, pattern detection</a:t>
            </a:r>
          </a:p>
        </p:txBody>
      </p:sp>
      <p:sp>
        <p:nvSpPr>
          <p:cNvPr id="13314" name="object 3"/>
          <p:cNvSpPr>
            <a:spLocks noChangeArrowheads="1"/>
          </p:cNvSpPr>
          <p:nvPr/>
        </p:nvSpPr>
        <p:spPr bwMode="auto">
          <a:xfrm>
            <a:off x="258763" y="254000"/>
            <a:ext cx="5489575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spc="-5" dirty="0"/>
              <a:t>Data Mining</a:t>
            </a:r>
            <a:r>
              <a:rPr sz="3600" spc="-105" dirty="0"/>
              <a:t> </a:t>
            </a:r>
            <a:r>
              <a:rPr sz="3600" spc="-5" dirty="0"/>
              <a:t>Methods</a:t>
            </a:r>
            <a:endParaRPr sz="3600"/>
          </a:p>
        </p:txBody>
      </p:sp>
      <p:sp>
        <p:nvSpPr>
          <p:cNvPr id="5" name="object 5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2: </a:t>
            </a:r>
            <a:r>
              <a:rPr dirty="0">
                <a:latin typeface="Tahoma"/>
                <a:cs typeface="Tahoma"/>
              </a:rPr>
              <a:t>Basic </a:t>
            </a:r>
            <a:r>
              <a:rPr spc="-5" dirty="0">
                <a:latin typeface="Tahoma"/>
                <a:cs typeface="Tahoma"/>
              </a:rPr>
              <a:t>Data Mining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Techniques</a:t>
            </a:r>
          </a:p>
        </p:txBody>
      </p:sp>
      <p:sp>
        <p:nvSpPr>
          <p:cNvPr id="13317" name="object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65088"/>
            <a:fld id="{2B4121A9-8E1B-4115-99A9-666E5C49D480}" type="slidenum">
              <a:rPr lang="th-TH"/>
              <a:pPr marL="65088"/>
              <a:t>7</a:t>
            </a:fld>
            <a:endParaRPr lang="th-TH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09663"/>
            <a:ext cx="7561263" cy="14763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Predict one </a:t>
            </a:r>
            <a:r>
              <a:rPr sz="2400" spc="-10" dirty="0">
                <a:solidFill>
                  <a:srgbClr val="006FC0"/>
                </a:solidFill>
                <a:latin typeface="Tahoma"/>
                <a:cs typeface="Tahoma"/>
              </a:rPr>
              <a:t>variable </a:t>
            </a:r>
            <a:r>
              <a:rPr sz="2400" i="1" dirty="0">
                <a:solidFill>
                  <a:srgbClr val="006FC0"/>
                </a:solidFill>
                <a:latin typeface="Times New Roman"/>
                <a:cs typeface="Times New Roman"/>
              </a:rPr>
              <a:t>Y </a:t>
            </a:r>
            <a:r>
              <a:rPr sz="2400" spc="-10" dirty="0">
                <a:latin typeface="Tahoma"/>
                <a:cs typeface="Tahoma"/>
              </a:rPr>
              <a:t>given </a:t>
            </a:r>
            <a:r>
              <a:rPr sz="2400" dirty="0">
                <a:latin typeface="Tahoma"/>
                <a:cs typeface="Tahoma"/>
              </a:rPr>
              <a:t>a set </a:t>
            </a:r>
            <a:r>
              <a:rPr sz="2400" spc="-5" dirty="0">
                <a:latin typeface="Tahoma"/>
                <a:cs typeface="Tahoma"/>
              </a:rPr>
              <a:t>of other </a:t>
            </a:r>
            <a:r>
              <a:rPr sz="2400" spc="-10" dirty="0">
                <a:solidFill>
                  <a:srgbClr val="00AF50"/>
                </a:solidFill>
                <a:latin typeface="Tahoma"/>
                <a:cs typeface="Tahoma"/>
              </a:rPr>
              <a:t>variables</a:t>
            </a:r>
            <a:r>
              <a:rPr sz="2400" spc="190" dirty="0">
                <a:solidFill>
                  <a:srgbClr val="00AF50"/>
                </a:solidFill>
                <a:latin typeface="Tahoma"/>
                <a:cs typeface="Tahoma"/>
              </a:rPr>
              <a:t> </a:t>
            </a:r>
            <a:r>
              <a:rPr sz="2400" i="1" dirty="0">
                <a:solidFill>
                  <a:srgbClr val="00AF50"/>
                </a:solidFill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  <a:p>
            <a:pPr marL="755650" lvl="1" indent="-285750" fontAlgn="auto">
              <a:spcBef>
                <a:spcPts val="49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spc="-10" dirty="0">
                <a:latin typeface="Tahoma"/>
                <a:cs typeface="Tahoma"/>
              </a:rPr>
              <a:t>Here </a:t>
            </a:r>
            <a:r>
              <a:rPr sz="2000" i="1" spc="-5" dirty="0">
                <a:solidFill>
                  <a:srgbClr val="00AF50"/>
                </a:solidFill>
                <a:latin typeface="Times New Roman"/>
                <a:cs typeface="Times New Roman"/>
              </a:rPr>
              <a:t>X </a:t>
            </a:r>
            <a:r>
              <a:rPr sz="2000" spc="-5" dirty="0">
                <a:latin typeface="Tahoma"/>
                <a:cs typeface="Tahoma"/>
              </a:rPr>
              <a:t>could be a </a:t>
            </a:r>
            <a:r>
              <a:rPr sz="2000" i="1" spc="-5" dirty="0">
                <a:latin typeface="Times New Roman"/>
                <a:cs typeface="Times New Roman"/>
              </a:rPr>
              <a:t>p</a:t>
            </a:r>
            <a:r>
              <a:rPr sz="2000" spc="-5" dirty="0">
                <a:latin typeface="Tahoma"/>
                <a:cs typeface="Tahoma"/>
              </a:rPr>
              <a:t>-dimensional</a:t>
            </a:r>
            <a:r>
              <a:rPr sz="2000" spc="135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vector</a:t>
            </a:r>
            <a:endParaRPr sz="20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8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spc="-5" dirty="0">
                <a:solidFill>
                  <a:srgbClr val="F79546"/>
                </a:solidFill>
                <a:latin typeface="Tahoma"/>
                <a:cs typeface="Tahoma"/>
              </a:rPr>
              <a:t>Classification: </a:t>
            </a:r>
            <a:r>
              <a:rPr sz="2000" i="1" spc="-5" dirty="0">
                <a:solidFill>
                  <a:srgbClr val="006FC0"/>
                </a:solidFill>
                <a:latin typeface="Times New Roman"/>
                <a:cs typeface="Times New Roman"/>
              </a:rPr>
              <a:t>Y </a:t>
            </a:r>
            <a:r>
              <a:rPr sz="2000" spc="-5" dirty="0">
                <a:latin typeface="Tahoma"/>
                <a:cs typeface="Tahoma"/>
              </a:rPr>
              <a:t>is</a:t>
            </a:r>
            <a:r>
              <a:rPr sz="2000" spc="125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categorical</a:t>
            </a:r>
            <a:endParaRPr sz="20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8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spc="-10" dirty="0">
                <a:solidFill>
                  <a:srgbClr val="F79546"/>
                </a:solidFill>
                <a:latin typeface="Tahoma"/>
                <a:cs typeface="Tahoma"/>
              </a:rPr>
              <a:t>Regression: </a:t>
            </a:r>
            <a:r>
              <a:rPr sz="2000" i="1" spc="-5" dirty="0">
                <a:solidFill>
                  <a:srgbClr val="006FC0"/>
                </a:solidFill>
                <a:latin typeface="Times New Roman"/>
                <a:cs typeface="Times New Roman"/>
              </a:rPr>
              <a:t>Y </a:t>
            </a:r>
            <a:r>
              <a:rPr sz="2000" spc="-5" dirty="0">
                <a:latin typeface="Tahoma"/>
                <a:cs typeface="Tahoma"/>
              </a:rPr>
              <a:t>is</a:t>
            </a:r>
            <a:r>
              <a:rPr sz="2000" spc="110" dirty="0">
                <a:latin typeface="Tahoma"/>
                <a:cs typeface="Tahoma"/>
              </a:rPr>
              <a:t> </a:t>
            </a:r>
            <a:r>
              <a:rPr sz="2000" spc="-15" dirty="0">
                <a:latin typeface="Tahoma"/>
                <a:cs typeface="Tahoma"/>
              </a:rPr>
              <a:t>real-valued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6575" y="3749675"/>
            <a:ext cx="7304088" cy="15398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Many algorithms modeling in statistics and machine  learning</a:t>
            </a:r>
          </a:p>
          <a:p>
            <a:pPr marL="355600" indent="-342900">
              <a:spcBef>
                <a:spcPts val="575"/>
              </a:spcBef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Often the emphasis is on </a:t>
            </a:r>
            <a:r>
              <a:rPr lang="th-TH" sz="24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predictive accuracy</a:t>
            </a:r>
            <a:r>
              <a:rPr lang="th-TH" sz="2400">
                <a:latin typeface="Tahoma" pitchFamily="34" charset="0"/>
                <a:cs typeface="Tahoma" pitchFamily="34" charset="0"/>
              </a:rPr>
              <a:t>, less  emphasis on understanding the model</a:t>
            </a:r>
          </a:p>
        </p:txBody>
      </p:sp>
      <p:sp>
        <p:nvSpPr>
          <p:cNvPr id="14339" name="object 4"/>
          <p:cNvSpPr>
            <a:spLocks noChangeArrowheads="1"/>
          </p:cNvSpPr>
          <p:nvPr/>
        </p:nvSpPr>
        <p:spPr bwMode="auto">
          <a:xfrm>
            <a:off x="258763" y="254000"/>
            <a:ext cx="5157787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spc="-5" dirty="0"/>
              <a:t>Predictive</a:t>
            </a:r>
            <a:r>
              <a:rPr sz="3600" spc="-50" dirty="0"/>
              <a:t> </a:t>
            </a:r>
            <a:r>
              <a:rPr sz="3600" spc="-5" dirty="0"/>
              <a:t>Modeling</a:t>
            </a:r>
            <a:endParaRPr sz="3600"/>
          </a:p>
        </p:txBody>
      </p:sp>
      <p:sp>
        <p:nvSpPr>
          <p:cNvPr id="14341" name="object 6"/>
          <p:cNvSpPr>
            <a:spLocks noChangeArrowheads="1"/>
          </p:cNvSpPr>
          <p:nvPr/>
        </p:nvSpPr>
        <p:spPr bwMode="auto">
          <a:xfrm>
            <a:off x="3821113" y="2833688"/>
            <a:ext cx="1858962" cy="7366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38600" y="2976563"/>
            <a:ext cx="1423988" cy="3937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Spammer</a:t>
            </a:r>
            <a:r>
              <a:rPr sz="24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79500" y="2894013"/>
            <a:ext cx="2200275" cy="6350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90525" indent="-379413"/>
            <a:r>
              <a:rPr lang="th-TH" sz="2000">
                <a:solidFill>
                  <a:srgbClr val="00AF50"/>
                </a:solidFill>
                <a:latin typeface="Calibri" pitchFamily="34" charset="0"/>
                <a:cs typeface="Cordia New" pitchFamily="34" charset="-34"/>
              </a:rPr>
              <a:t>Users’ characteristics  and behaviors</a:t>
            </a:r>
            <a:endParaRPr lang="th-TH" sz="2000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4344" name="object 9"/>
          <p:cNvSpPr>
            <a:spLocks/>
          </p:cNvSpPr>
          <p:nvPr/>
        </p:nvSpPr>
        <p:spPr bwMode="auto">
          <a:xfrm>
            <a:off x="3313113" y="3214688"/>
            <a:ext cx="50641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06984" y="0"/>
              </a:cxn>
            </a:cxnLst>
            <a:rect l="0" t="0" r="r" b="b"/>
            <a:pathLst>
              <a:path w="507364">
                <a:moveTo>
                  <a:pt x="0" y="0"/>
                </a:moveTo>
                <a:lnTo>
                  <a:pt x="506984" y="0"/>
                </a:lnTo>
              </a:path>
            </a:pathLst>
          </a:custGeom>
          <a:noFill/>
          <a:ln w="3810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4345" name="object 10"/>
          <p:cNvSpPr>
            <a:spLocks/>
          </p:cNvSpPr>
          <p:nvPr/>
        </p:nvSpPr>
        <p:spPr bwMode="auto">
          <a:xfrm>
            <a:off x="3705225" y="3148013"/>
            <a:ext cx="114300" cy="1333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14300" y="66675"/>
              </a:cxn>
              <a:cxn ang="0">
                <a:pos x="0" y="133350"/>
              </a:cxn>
            </a:cxnLst>
            <a:rect l="0" t="0" r="r" b="b"/>
            <a:pathLst>
              <a:path w="114300" h="133350">
                <a:moveTo>
                  <a:pt x="0" y="0"/>
                </a:moveTo>
                <a:lnTo>
                  <a:pt x="114300" y="66675"/>
                </a:lnTo>
                <a:lnTo>
                  <a:pt x="0" y="133350"/>
                </a:lnTo>
              </a:path>
            </a:pathLst>
          </a:custGeom>
          <a:noFill/>
          <a:ln w="3810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4346" name="object 11"/>
          <p:cNvSpPr>
            <a:spLocks/>
          </p:cNvSpPr>
          <p:nvPr/>
        </p:nvSpPr>
        <p:spPr bwMode="auto">
          <a:xfrm>
            <a:off x="5643563" y="3214688"/>
            <a:ext cx="5080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06984" y="0"/>
              </a:cxn>
            </a:cxnLst>
            <a:rect l="0" t="0" r="r" b="b"/>
            <a:pathLst>
              <a:path w="507364">
                <a:moveTo>
                  <a:pt x="0" y="0"/>
                </a:moveTo>
                <a:lnTo>
                  <a:pt x="506984" y="0"/>
                </a:lnTo>
              </a:path>
            </a:pathLst>
          </a:custGeom>
          <a:noFill/>
          <a:ln w="3810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4347" name="object 12"/>
          <p:cNvSpPr>
            <a:spLocks/>
          </p:cNvSpPr>
          <p:nvPr/>
        </p:nvSpPr>
        <p:spPr bwMode="auto">
          <a:xfrm>
            <a:off x="6035675" y="3148013"/>
            <a:ext cx="114300" cy="1333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14300" y="66675"/>
              </a:cxn>
              <a:cxn ang="0">
                <a:pos x="0" y="133350"/>
              </a:cxn>
            </a:cxnLst>
            <a:rect l="0" t="0" r="r" b="b"/>
            <a:pathLst>
              <a:path w="114300" h="133350">
                <a:moveTo>
                  <a:pt x="0" y="0"/>
                </a:moveTo>
                <a:lnTo>
                  <a:pt x="114300" y="66675"/>
                </a:lnTo>
                <a:lnTo>
                  <a:pt x="0" y="133350"/>
                </a:lnTo>
              </a:path>
            </a:pathLst>
          </a:custGeom>
          <a:noFill/>
          <a:ln w="3810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" name="object 13"/>
          <p:cNvSpPr txBox="1"/>
          <p:nvPr/>
        </p:nvSpPr>
        <p:spPr>
          <a:xfrm>
            <a:off x="6276975" y="3030538"/>
            <a:ext cx="990600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5" dirty="0">
                <a:solidFill>
                  <a:srgbClr val="006FC0"/>
                </a:solidFill>
                <a:latin typeface="Calibri"/>
                <a:cs typeface="Calibri"/>
              </a:rPr>
              <a:t>Yes </a:t>
            </a:r>
            <a:r>
              <a:rPr sz="2000" spc="-5" dirty="0">
                <a:solidFill>
                  <a:srgbClr val="006FC0"/>
                </a:solidFill>
                <a:latin typeface="Calibri"/>
                <a:cs typeface="Calibri"/>
              </a:rPr>
              <a:t>or</a:t>
            </a:r>
            <a:r>
              <a:rPr sz="2000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6FC0"/>
                </a:solidFill>
                <a:latin typeface="Calibri"/>
                <a:cs typeface="Calibri"/>
              </a:rPr>
              <a:t>No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2: </a:t>
            </a:r>
            <a:r>
              <a:rPr dirty="0">
                <a:latin typeface="Tahoma"/>
                <a:cs typeface="Tahoma"/>
              </a:rPr>
              <a:t>Basic </a:t>
            </a:r>
            <a:r>
              <a:rPr spc="-5" dirty="0">
                <a:latin typeface="Tahoma"/>
                <a:cs typeface="Tahoma"/>
              </a:rPr>
              <a:t>Data Mining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Techniques</a:t>
            </a:r>
          </a:p>
        </p:txBody>
      </p:sp>
      <p:sp>
        <p:nvSpPr>
          <p:cNvPr id="14350" name="object 1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65088"/>
            <a:fld id="{8CC26C73-0FCC-4B0B-B1FE-30D7AA9ACD99}" type="slidenum">
              <a:rPr lang="th-TH"/>
              <a:pPr marL="65088"/>
              <a:t>8</a:t>
            </a:fld>
            <a:endParaRPr lang="th-TH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16013"/>
            <a:ext cx="6889750" cy="18399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Find </a:t>
            </a:r>
            <a:r>
              <a:rPr sz="2400" dirty="0">
                <a:latin typeface="Tahoma"/>
                <a:cs typeface="Tahoma"/>
              </a:rPr>
              <a:t>an </a:t>
            </a:r>
            <a:r>
              <a:rPr sz="2400" spc="-5" dirty="0">
                <a:latin typeface="Tahoma"/>
                <a:cs typeface="Tahoma"/>
              </a:rPr>
              <a:t>interpretable summarization of the</a:t>
            </a:r>
            <a:r>
              <a:rPr sz="2400" spc="-3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data:</a:t>
            </a:r>
            <a:endParaRPr sz="24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8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spc="-5" dirty="0">
                <a:latin typeface="Tahoma"/>
                <a:cs typeface="Tahoma"/>
              </a:rPr>
              <a:t>Detect interesting</a:t>
            </a:r>
            <a:r>
              <a:rPr sz="2000" spc="-25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patterns</a:t>
            </a:r>
            <a:endParaRPr sz="20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8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spc="-5" dirty="0">
                <a:latin typeface="Tahoma"/>
                <a:cs typeface="Tahoma"/>
              </a:rPr>
              <a:t>Summarize</a:t>
            </a:r>
            <a:r>
              <a:rPr sz="2000" spc="-90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statistics</a:t>
            </a:r>
            <a:endParaRPr sz="20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8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spc="-5" dirty="0">
                <a:latin typeface="Tahoma"/>
                <a:cs typeface="Tahoma"/>
              </a:rPr>
              <a:t>Visualization</a:t>
            </a:r>
            <a:endParaRPr sz="20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8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spc="-5" dirty="0">
                <a:latin typeface="Tahoma"/>
                <a:cs typeface="Tahoma"/>
              </a:rPr>
              <a:t>Cluster analysis: find </a:t>
            </a:r>
            <a:r>
              <a:rPr sz="2000" spc="-10" dirty="0">
                <a:latin typeface="Tahoma"/>
                <a:cs typeface="Tahoma"/>
              </a:rPr>
              <a:t>natural </a:t>
            </a:r>
            <a:r>
              <a:rPr sz="2000" spc="-5" dirty="0">
                <a:latin typeface="Tahoma"/>
                <a:cs typeface="Tahoma"/>
              </a:rPr>
              <a:t>groups in the</a:t>
            </a:r>
            <a:r>
              <a:rPr sz="2000" spc="30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data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5362" name="object 3"/>
          <p:cNvSpPr>
            <a:spLocks noChangeArrowheads="1"/>
          </p:cNvSpPr>
          <p:nvPr/>
        </p:nvSpPr>
        <p:spPr bwMode="auto">
          <a:xfrm>
            <a:off x="258763" y="254000"/>
            <a:ext cx="5438775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spc="-5" dirty="0"/>
              <a:t>Descriptive</a:t>
            </a:r>
            <a:r>
              <a:rPr sz="3600" spc="-45" dirty="0"/>
              <a:t> </a:t>
            </a:r>
            <a:r>
              <a:rPr sz="3600" spc="-5" dirty="0"/>
              <a:t>Modeling</a:t>
            </a:r>
            <a:endParaRPr sz="3600"/>
          </a:p>
        </p:txBody>
      </p:sp>
      <p:sp>
        <p:nvSpPr>
          <p:cNvPr id="15364" name="object 5"/>
          <p:cNvSpPr>
            <a:spLocks noChangeArrowheads="1"/>
          </p:cNvSpPr>
          <p:nvPr/>
        </p:nvSpPr>
        <p:spPr bwMode="auto">
          <a:xfrm>
            <a:off x="1952625" y="2952750"/>
            <a:ext cx="3597275" cy="27860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65" name="object 6"/>
          <p:cNvSpPr>
            <a:spLocks noChangeArrowheads="1"/>
          </p:cNvSpPr>
          <p:nvPr/>
        </p:nvSpPr>
        <p:spPr bwMode="auto">
          <a:xfrm>
            <a:off x="2146300" y="3146425"/>
            <a:ext cx="3214688" cy="2401888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2: </a:t>
            </a:r>
            <a:r>
              <a:rPr dirty="0">
                <a:latin typeface="Tahoma"/>
                <a:cs typeface="Tahoma"/>
              </a:rPr>
              <a:t>Basic </a:t>
            </a:r>
            <a:r>
              <a:rPr spc="-5" dirty="0">
                <a:latin typeface="Tahoma"/>
                <a:cs typeface="Tahoma"/>
              </a:rPr>
              <a:t>Data Mining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Techniques</a:t>
            </a:r>
          </a:p>
        </p:txBody>
      </p:sp>
      <p:sp>
        <p:nvSpPr>
          <p:cNvPr id="15367" name="object 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65088"/>
            <a:fld id="{692B1010-D43C-4259-BDED-F736B7664976}" type="slidenum">
              <a:rPr lang="th-TH"/>
              <a:pPr marL="65088"/>
              <a:t>9</a:t>
            </a:fld>
            <a:endParaRPr lang="th-TH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AF5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</TotalTime>
  <Words>2466</Words>
  <Application>Microsoft Office PowerPoint</Application>
  <PresentationFormat>On-screen Show (4:3)</PresentationFormat>
  <Paragraphs>820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Design Template</vt:lpstr>
      </vt:variant>
      <vt:variant>
        <vt:i4>3</vt:i4>
      </vt:variant>
      <vt:variant>
        <vt:lpstr>Slide Titles</vt:lpstr>
      </vt:variant>
      <vt:variant>
        <vt:i4>57</vt:i4>
      </vt:variant>
    </vt:vector>
  </HeadingPairs>
  <TitlesOfParts>
    <vt:vector size="68" baseType="lpstr">
      <vt:lpstr>Calibri</vt:lpstr>
      <vt:lpstr>Cordia New</vt:lpstr>
      <vt:lpstr>Arial</vt:lpstr>
      <vt:lpstr>Angsana New</vt:lpstr>
      <vt:lpstr>Tahoma</vt:lpstr>
      <vt:lpstr>Times New Roman</vt:lpstr>
      <vt:lpstr>Symbol</vt:lpstr>
      <vt:lpstr>Wingdings</vt:lpstr>
      <vt:lpstr>Office Theme</vt:lpstr>
      <vt:lpstr>Office Theme</vt:lpstr>
      <vt:lpstr>Office Theme</vt:lpstr>
      <vt:lpstr>Slide 1</vt:lpstr>
      <vt:lpstr>Outline</vt:lpstr>
      <vt:lpstr>Motivation</vt:lpstr>
      <vt:lpstr>What is Data Mining?</vt:lpstr>
      <vt:lpstr>Data Mining</vt:lpstr>
      <vt:lpstr>Applications</vt:lpstr>
      <vt:lpstr>Data Mining Methods</vt:lpstr>
      <vt:lpstr>Predictive Modeling</vt:lpstr>
      <vt:lpstr>Descriptive Modeling</vt:lpstr>
      <vt:lpstr>Data Mining Tasks</vt:lpstr>
      <vt:lpstr>Slide 11</vt:lpstr>
      <vt:lpstr>Association Rule Discovery</vt:lpstr>
      <vt:lpstr>Association Rule Problem</vt:lpstr>
      <vt:lpstr>Definition</vt:lpstr>
      <vt:lpstr>Examples of Transaction Data</vt:lpstr>
      <vt:lpstr>Examples of Transaction Data</vt:lpstr>
      <vt:lpstr>Definition</vt:lpstr>
      <vt:lpstr>Rule Strength Measures</vt:lpstr>
      <vt:lpstr>Example</vt:lpstr>
      <vt:lpstr>Association Rule Problem</vt:lpstr>
      <vt:lpstr>Problem Decomposition</vt:lpstr>
      <vt:lpstr>Finding Frequent Itemsets</vt:lpstr>
      <vt:lpstr>Generating Association Rules</vt:lpstr>
      <vt:lpstr>Slide 24</vt:lpstr>
      <vt:lpstr>What is Classification?</vt:lpstr>
      <vt:lpstr>An Example</vt:lpstr>
      <vt:lpstr>Different Type of Classifiers</vt:lpstr>
      <vt:lpstr>Decision Tree</vt:lpstr>
      <vt:lpstr>Top-Down Tree Construction</vt:lpstr>
      <vt:lpstr>Splitting Criterion</vt:lpstr>
      <vt:lpstr>Entropy</vt:lpstr>
      <vt:lpstr>Information Gain</vt:lpstr>
      <vt:lpstr>Tree Construction</vt:lpstr>
      <vt:lpstr>Tree Construction</vt:lpstr>
      <vt:lpstr>Tree Construction</vt:lpstr>
      <vt:lpstr>Slide 36</vt:lpstr>
      <vt:lpstr>What is Clustering?</vt:lpstr>
      <vt:lpstr>Dataset with Clear Cluster Structure</vt:lpstr>
      <vt:lpstr>What is Similarity?</vt:lpstr>
      <vt:lpstr>Minkowski Distance (Lp Norm)</vt:lpstr>
      <vt:lpstr>Classification vs. Clustering</vt:lpstr>
      <vt:lpstr>Flat vs. Hierarchical Clustering</vt:lpstr>
      <vt:lpstr>Hard vs. Soft Clustering</vt:lpstr>
      <vt:lpstr>Slide 44</vt:lpstr>
      <vt:lpstr>K -means</vt:lpstr>
      <vt:lpstr>K -means</vt:lpstr>
      <vt:lpstr>K -means Algorithm</vt:lpstr>
      <vt:lpstr>K -means Example</vt:lpstr>
      <vt:lpstr>Optimality of K -means</vt:lpstr>
      <vt:lpstr>Exercise: Suboptimal Clustering</vt:lpstr>
      <vt:lpstr>K -means with Different Random Seeds</vt:lpstr>
      <vt:lpstr>Initialization of K -means</vt:lpstr>
      <vt:lpstr>Slide 53</vt:lpstr>
      <vt:lpstr>Hierarchical Clustering</vt:lpstr>
      <vt:lpstr>Divisive Clustering</vt:lpstr>
      <vt:lpstr>Hierarchical Agglomerative Clustering</vt:lpstr>
      <vt:lpstr>Slide 57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un</dc:creator>
  <cp:lastModifiedBy>KID</cp:lastModifiedBy>
  <cp:revision>1</cp:revision>
  <dcterms:created xsi:type="dcterms:W3CDTF">2017-03-08T08:37:50Z</dcterms:created>
  <dcterms:modified xsi:type="dcterms:W3CDTF">2017-03-14T04:09:15Z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2016-01-25T00:00:00Z</vt:filetime>
  </property>
  <property fmtid="{D5CDD505-2E9C-101B-9397-08002B2CF9AE}" pid="3" name="Creator">
    <vt:lpwstr>Acrobat PDFMaker 10.1 for PowerPoint</vt:lpwstr>
  </property>
  <property fmtid="{D5CDD505-2E9C-101B-9397-08002B2CF9AE}" pid="4" name="LastSaved">
    <vt:filetime>2017-03-08T00:00:00Z</vt:filetime>
  </property>
</Properties>
</file>